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685" r:id="rId5"/>
    <p:sldId id="682" r:id="rId6"/>
    <p:sldId id="706" r:id="rId7"/>
    <p:sldId id="757" r:id="rId8"/>
    <p:sldId id="758" r:id="rId9"/>
    <p:sldId id="736" r:id="rId10"/>
    <p:sldId id="800" r:id="rId11"/>
    <p:sldId id="693" r:id="rId12"/>
    <p:sldId id="694" r:id="rId13"/>
    <p:sldId id="663" r:id="rId14"/>
    <p:sldId id="719" r:id="rId15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>
    <p:extLst>
      <p:ext uri="{19B8F6BF-5375-455C-9EA6-DF929625EA0E}">
        <p15:presenceInfo xmlns:p15="http://schemas.microsoft.com/office/powerpoint/2012/main" userId="S-1-5-21-3211005450-2565063988-1429816208-98754" providerId="AD"/>
      </p:ext>
    </p:extLst>
  </p:cmAuthor>
  <p:cmAuthor id="2" name="Strobel, Chiara GIZ" initials="SCG" lastIdx="15" clrIdx="1">
    <p:extLst>
      <p:ext uri="{19B8F6BF-5375-455C-9EA6-DF929625EA0E}">
        <p15:presenceInfo xmlns:p15="http://schemas.microsoft.com/office/powerpoint/2012/main" userId="S-1-5-21-3211005450-2565063988-1429816208-146432" providerId="AD"/>
      </p:ext>
    </p:extLst>
  </p:cmAuthor>
  <p:cmAuthor id="3" name="Bauer, Vanessa GIZ" initials="BVG" lastIdx="18" clrIdx="2">
    <p:extLst>
      <p:ext uri="{19B8F6BF-5375-455C-9EA6-DF929625EA0E}">
        <p15:presenceInfo xmlns:p15="http://schemas.microsoft.com/office/powerpoint/2012/main" userId="S-1-5-21-3211005450-2565063988-1429816208-97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F0F"/>
    <a:srgbClr val="E7E6E6"/>
    <a:srgbClr val="D6B9BD"/>
    <a:srgbClr val="F6B859"/>
    <a:srgbClr val="F8E946"/>
    <a:srgbClr val="E6E6E6"/>
    <a:srgbClr val="C00000"/>
    <a:srgbClr val="CC00CC"/>
    <a:srgbClr val="2321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86859" autoAdjust="0"/>
  </p:normalViewPr>
  <p:slideViewPr>
    <p:cSldViewPr snapToGrid="0">
      <p:cViewPr>
        <p:scale>
          <a:sx n="100" d="100"/>
          <a:sy n="100" d="100"/>
        </p:scale>
        <p:origin x="534" y="-36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5">
                  <a:shade val="4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53-4D46-8787-8472C7A3C790}"/>
              </c:ext>
            </c:extLst>
          </c:dPt>
          <c:dPt>
            <c:idx val="1"/>
            <c:bubble3D val="0"/>
            <c:spPr>
              <a:solidFill>
                <a:schemeClr val="accent5">
                  <a:shade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A53-4D46-8787-8472C7A3C790}"/>
              </c:ext>
            </c:extLst>
          </c:dPt>
          <c:dPt>
            <c:idx val="2"/>
            <c:bubble3D val="0"/>
            <c:spPr>
              <a:solidFill>
                <a:schemeClr val="accent5">
                  <a:shade val="6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A53-4D46-8787-8472C7A3C790}"/>
              </c:ext>
            </c:extLst>
          </c:dPt>
          <c:dPt>
            <c:idx val="3"/>
            <c:bubble3D val="0"/>
            <c:spPr>
              <a:solidFill>
                <a:schemeClr val="accent5">
                  <a:shade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A53-4D46-8787-8472C7A3C790}"/>
              </c:ext>
            </c:extLst>
          </c:dPt>
          <c:dPt>
            <c:idx val="4"/>
            <c:bubble3D val="0"/>
            <c:spPr>
              <a:solidFill>
                <a:schemeClr val="accent5">
                  <a:shade val="9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A53-4D46-8787-8472C7A3C790}"/>
              </c:ext>
            </c:extLst>
          </c:dPt>
          <c:dPt>
            <c:idx val="5"/>
            <c:bubble3D val="0"/>
            <c:spPr>
              <a:solidFill>
                <a:schemeClr val="accent5">
                  <a:tint val="9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A53-4D46-8787-8472C7A3C790}"/>
              </c:ext>
            </c:extLst>
          </c:dPt>
          <c:dPt>
            <c:idx val="6"/>
            <c:bubble3D val="0"/>
            <c:spPr>
              <a:solidFill>
                <a:schemeClr val="accent5">
                  <a:tint val="81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A53-4D46-8787-8472C7A3C790}"/>
              </c:ext>
            </c:extLst>
          </c:dPt>
          <c:dPt>
            <c:idx val="7"/>
            <c:bubble3D val="0"/>
            <c:spPr>
              <a:solidFill>
                <a:schemeClr val="accent5">
                  <a:tint val="6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53-4D46-8787-8472C7A3C790}"/>
              </c:ext>
            </c:extLst>
          </c:dPt>
          <c:dPt>
            <c:idx val="8"/>
            <c:bubble3D val="0"/>
            <c:spPr>
              <a:solidFill>
                <a:schemeClr val="accent5">
                  <a:tint val="5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A53-4D46-8787-8472C7A3C790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A53-4D46-8787-8472C7A3C790}"/>
              </c:ext>
            </c:extLst>
          </c:dPt>
          <c:dLbls>
            <c:dLbl>
              <c:idx val="0"/>
              <c:layout>
                <c:manualLayout>
                  <c:x val="-5.676605333724473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err="1" smtClean="0"/>
                      <a:t>Таълим</a:t>
                    </a:r>
                    <a:r>
                      <a:rPr lang="ru-RU" baseline="0" dirty="0"/>
                      <a:t>
</a:t>
                    </a:r>
                    <a:fld id="{2785DF11-8FCD-4FDD-BFC7-FA44DA1C04F5}" type="PERCENTAGE">
                      <a:rPr lang="en-US" baseline="0"/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A53-4D46-8787-8472C7A3C79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681957135918364E-2"/>
                  <c:y val="-1.49481889298067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err="1" smtClean="0"/>
                      <a:t>Соғлиқни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сақлаш</a:t>
                    </a:r>
                    <a:r>
                      <a:rPr lang="ru-RU" baseline="0" dirty="0"/>
                      <a:t>
</a:t>
                    </a:r>
                    <a:fld id="{891C04BD-F099-479C-B51D-791C6764B105}" type="PERCENTAGE">
                      <a:rPr lang="en-US" baseline="0"/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A53-4D46-8787-8472C7A3C79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2614678519387702E-2"/>
                  <c:y val="-3.737047232451694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err="1" smtClean="0"/>
                      <a:t>Сув</a:t>
                    </a:r>
                    <a:r>
                      <a:rPr lang="ru-RU" dirty="0" smtClean="0"/>
                      <a:t>, </a:t>
                    </a:r>
                    <a:r>
                      <a:rPr lang="ru-RU" dirty="0" err="1" smtClean="0"/>
                      <a:t>чиқинди</a:t>
                    </a:r>
                    <a:r>
                      <a:rPr lang="ru-RU" baseline="0" dirty="0"/>
                      <a:t>
</a:t>
                    </a:r>
                    <a:fld id="{F50D87B8-6E78-40BF-9FD9-A92E0FA216AD}" type="PERCENTAGE">
                      <a:rPr lang="en-US" baseline="0"/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A53-4D46-8787-8472C7A3C79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307339259693851E-3"/>
                  <c:y val="-2.24222833947101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err="1" smtClean="0"/>
                      <a:t>Қишлоқ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хўжалиги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/>
                      <a:t>
</a:t>
                    </a:r>
                    <a:fld id="{703829E8-6851-4077-8D53-83CECD9B4C0E}" type="PERCENTAGE">
                      <a:rPr lang="en-US" baseline="0"/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A53-4D46-8787-8472C7A3C79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0512232099489751E-2"/>
                  <c:y val="-3.737047232451698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Экология</a:t>
                    </a:r>
                    <a:r>
                      <a:rPr lang="ru-RU" baseline="0" dirty="0"/>
                      <a:t>
</a:t>
                    </a:r>
                    <a:fld id="{A6ED8622-0DC5-47D9-95CE-618C30959A58}" type="PERCENTAGE">
                      <a:rPr lang="en-US" baseline="0" dirty="0"/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A53-4D46-8787-8472C7A3C79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4151374817856956E-2"/>
                  <c:y val="-1.86852361622584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err="1" smtClean="0"/>
                      <a:t>Барқарор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иқтисодий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ривожланиш</a:t>
                    </a:r>
                    <a:r>
                      <a:rPr lang="ru-RU" baseline="0" dirty="0"/>
                      <a:t>
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2048928397958853E-2"/>
                  <c:y val="-4.484456678942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Энергетика
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A53-4D46-8787-8472C7A3C7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8868499757142527E-2"/>
                  <c:y val="3.737047232451694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err="1" smtClean="0"/>
                      <a:t>Бошқалар</a:t>
                    </a:r>
                    <a:r>
                      <a:rPr lang="ru-RU" baseline="0" dirty="0"/>
                      <a:t>
</a:t>
                    </a:r>
                    <a:fld id="{EAA3B3A3-4C7E-4696-AFA8-54758518A62B}" type="PERCENTAGE">
                      <a:rPr lang="en-US" baseline="0"/>
                      <a:pPr>
                        <a:defRPr sz="9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A53-4D46-8787-8472C7A3C79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5.2561160497448758E-2"/>
                  <c:y val="1.86852361622584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A53-4D46-8787-8472C7A3C7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639142718367279E-2"/>
                  <c:y val="1.79507739660222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A53-4D46-8787-8472C7A3C7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Tabelle1!$A$2:$A$9</c:f>
              <c:strCache>
                <c:ptCount val="8"/>
                <c:pt idx="0">
                  <c:v>Bildung</c:v>
                </c:pt>
                <c:pt idx="1">
                  <c:v>Gesundtheit</c:v>
                </c:pt>
                <c:pt idx="2">
                  <c:v>Wasser</c:v>
                </c:pt>
                <c:pt idx="3">
                  <c:v>Landwirtschaft</c:v>
                </c:pt>
                <c:pt idx="4">
                  <c:v>Umwelt</c:v>
                </c:pt>
                <c:pt idx="5">
                  <c:v>Nachhaltige Wirtschafts-entwicklung</c:v>
                </c:pt>
                <c:pt idx="6">
                  <c:v>Energie</c:v>
                </c:pt>
                <c:pt idx="7">
                  <c:v>Sonstiges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58</c:v>
                </c:pt>
                <c:pt idx="1">
                  <c:v>87</c:v>
                </c:pt>
                <c:pt idx="2">
                  <c:v>74</c:v>
                </c:pt>
                <c:pt idx="3">
                  <c:v>158</c:v>
                </c:pt>
                <c:pt idx="4">
                  <c:v>134</c:v>
                </c:pt>
                <c:pt idx="5">
                  <c:v>285</c:v>
                </c:pt>
                <c:pt idx="6">
                  <c:v>79</c:v>
                </c:pt>
                <c:pt idx="7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53-4D46-8787-8472C7A3C79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6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4AA-4970-95BF-90C53FF9B9D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AA-4970-95BF-90C53FF9B9D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4AA-4970-95BF-90C53FF9B9D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4AA-4970-95BF-90C53FF9B9D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AA-4970-95BF-90C53FF9B9DE}"/>
              </c:ext>
            </c:extLst>
          </c:dPt>
          <c:dLbls>
            <c:dLbl>
              <c:idx val="0"/>
              <c:layout>
                <c:manualLayout>
                  <c:x val="5.3096569772546447E-2"/>
                  <c:y val="1.676285730954292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err="1" smtClean="0"/>
                      <a:t>Лотин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Америкаси</a:t>
                    </a:r>
                    <a:r>
                      <a:rPr lang="ru-RU" baseline="0" dirty="0"/>
                      <a:t>
</a:t>
                    </a:r>
                    <a:fld id="{D797B5BD-1898-4D40-882D-8E6D90EC69EB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AA-4970-95BF-90C53FF9B9D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4639302331795573E-2"/>
                  <c:y val="2.346800023335997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err="1" smtClean="0"/>
                      <a:t>Осиё</a:t>
                    </a:r>
                    <a:r>
                      <a:rPr lang="ru-RU" baseline="0" dirty="0"/>
                      <a:t>
</a:t>
                    </a:r>
                    <a:fld id="{CFB8E475-ADAC-4D69-ABC4-F31B8EAD0714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AA-4970-95BF-90C53FF9B9D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6947848843645436E-2"/>
                  <c:y val="2.346800023336009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Африка
</a:t>
                    </a:r>
                    <a:fld id="{BDCE5DE5-CC43-4B69-9E47-B78520CDF8C8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AA-4970-95BF-90C53FF9B9D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7.387348837919494E-2"/>
                  <c:y val="1.34102858476343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Европа
</a:t>
                    </a:r>
                    <a:fld id="{F3768002-5989-45B0-B6DC-F97851A98418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AA-4970-95BF-90C53FF9B9D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215415960720474E-2"/>
                  <c:y val="-6.9388939039072284E-18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err="1" smtClean="0"/>
                      <a:t>Минтақалараро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/>
                      <a:t>
</a:t>
                    </a:r>
                    <a:fld id="{59BC9C0B-A7D5-4703-90FA-358434F05B5B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AA-4970-95BF-90C53FF9B9DE}"/>
                </c:ext>
                <c:ext xmlns:c15="http://schemas.microsoft.com/office/drawing/2012/chart" uri="{CE6537A1-D6FC-4f65-9D91-7224C49458BB}">
                  <c15:layout>
                    <c:manualLayout>
                      <c:w val="0.25789582875441885"/>
                      <c:h val="0.1204663306297653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Lateinamerika</c:v>
                </c:pt>
                <c:pt idx="1">
                  <c:v>Asien</c:v>
                </c:pt>
                <c:pt idx="2">
                  <c:v>Afrika</c:v>
                </c:pt>
                <c:pt idx="3">
                  <c:v>Europa</c:v>
                </c:pt>
                <c:pt idx="4">
                  <c:v>Überregional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191</c:v>
                </c:pt>
                <c:pt idx="1">
                  <c:v>327</c:v>
                </c:pt>
                <c:pt idx="2">
                  <c:v>335</c:v>
                </c:pt>
                <c:pt idx="3">
                  <c:v>117</c:v>
                </c:pt>
                <c:pt idx="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AA-4970-95BF-90C53FF9B9D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8D735-BA2E-4B30-A379-17DE445D27E5}" type="doc">
      <dgm:prSet loTypeId="urn:microsoft.com/office/officeart/2005/8/layout/venn1" loCatId="relationship" qsTypeId="urn:microsoft.com/office/officeart/2005/8/quickstyle/simple4" qsCatId="simple" csTypeId="urn:microsoft.com/office/officeart/2005/8/colors/accent1_4" csCatId="accent1" phldr="1"/>
      <dgm:spPr/>
    </dgm:pt>
    <dgm:pt modelId="{4737E801-51D6-4343-BF06-E5C7CFE2F039}">
      <dgm:prSet phldrT="[Text]" custT="1"/>
      <dgm:spPr/>
      <dgm:t>
        <a:bodyPr lIns="1008000"/>
        <a:lstStyle/>
        <a:p>
          <a:pPr algn="ctr"/>
          <a:r>
            <a:rPr lang="ru-RU" sz="1700" b="1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Тараққиёт</a:t>
          </a:r>
          <a:r>
            <a:rPr lang="ru-RU" sz="17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мақсадида</a:t>
          </a:r>
          <a:r>
            <a:rPr lang="ru-RU" sz="17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ҳамкорлик</a:t>
          </a:r>
          <a:endParaRPr lang="fr-FR" sz="17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68E5C-A991-4979-9556-6564B41C0C0B}" type="sibTrans" cxnId="{49E448E3-9F53-4C65-BF33-B9E9B4EB85B4}">
      <dgm:prSet/>
      <dgm:spPr/>
      <dgm:t>
        <a:bodyPr/>
        <a:lstStyle/>
        <a:p>
          <a:endParaRPr lang="de-DE"/>
        </a:p>
      </dgm:t>
    </dgm:pt>
    <dgm:pt modelId="{E33D55D8-3E3F-4D8E-BC32-93B128768B2F}" type="parTrans" cxnId="{49E448E3-9F53-4C65-BF33-B9E9B4EB85B4}">
      <dgm:prSet/>
      <dgm:spPr/>
      <dgm:t>
        <a:bodyPr/>
        <a:lstStyle/>
        <a:p>
          <a:endParaRPr lang="de-DE"/>
        </a:p>
      </dgm:t>
    </dgm:pt>
    <dgm:pt modelId="{A29B15C2-F650-4083-8729-BC231C46D79D}">
      <dgm:prSet phldrT="[Text]" custT="1"/>
      <dgm:spPr/>
      <dgm:t>
        <a:bodyPr rIns="1224000" anchor="ctr" anchorCtr="0"/>
        <a:lstStyle/>
        <a:p>
          <a:pPr marL="0" algn="ctr"/>
          <a:r>
            <a:rPr lang="ru-RU" sz="1700" b="1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Хусусий</a:t>
          </a:r>
          <a:r>
            <a:rPr lang="ru-RU" sz="17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компаниялар</a:t>
          </a:r>
          <a:r>
            <a:rPr lang="ru-RU" sz="17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fr-FR" sz="17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4792A-46FA-4B37-BA89-4FAB0B668D89}" type="sibTrans" cxnId="{F2FB853D-0FA4-4E41-BD99-8C2EF6BF1C0A}">
      <dgm:prSet/>
      <dgm:spPr/>
      <dgm:t>
        <a:bodyPr/>
        <a:lstStyle/>
        <a:p>
          <a:endParaRPr lang="de-DE"/>
        </a:p>
      </dgm:t>
    </dgm:pt>
    <dgm:pt modelId="{B4E0CA7D-14DC-4BD9-A147-6AE470CAC615}" type="parTrans" cxnId="{F2FB853D-0FA4-4E41-BD99-8C2EF6BF1C0A}">
      <dgm:prSet/>
      <dgm:spPr/>
      <dgm:t>
        <a:bodyPr/>
        <a:lstStyle/>
        <a:p>
          <a:endParaRPr lang="de-DE"/>
        </a:p>
      </dgm:t>
    </dgm:pt>
    <dgm:pt modelId="{E6ECC950-A3CB-4237-8914-4D306576A97A}" type="pres">
      <dgm:prSet presAssocID="{C8C8D735-BA2E-4B30-A379-17DE445D27E5}" presName="compositeShape" presStyleCnt="0">
        <dgm:presLayoutVars>
          <dgm:chMax val="7"/>
          <dgm:dir/>
          <dgm:resizeHandles val="exact"/>
        </dgm:presLayoutVars>
      </dgm:prSet>
      <dgm:spPr/>
    </dgm:pt>
    <dgm:pt modelId="{B64AC0BF-2A21-4025-81E9-322E1C10FDA2}" type="pres">
      <dgm:prSet presAssocID="{A29B15C2-F650-4083-8729-BC231C46D79D}" presName="circ1" presStyleLbl="vennNode1" presStyleIdx="0" presStyleCnt="2" custScaleX="300595" custLinFactNeighborX="-54601" custLinFactNeighborY="-1609"/>
      <dgm:spPr/>
      <dgm:t>
        <a:bodyPr/>
        <a:lstStyle/>
        <a:p>
          <a:endParaRPr lang="ru-RU"/>
        </a:p>
      </dgm:t>
    </dgm:pt>
    <dgm:pt modelId="{6691C0E2-599B-42A4-86A1-0735309AB25D}" type="pres">
      <dgm:prSet presAssocID="{A29B15C2-F650-4083-8729-BC231C46D7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0097C-3F17-417C-A043-EA1212FABC67}" type="pres">
      <dgm:prSet presAssocID="{4737E801-51D6-4343-BF06-E5C7CFE2F039}" presName="circ2" presStyleLbl="vennNode1" presStyleIdx="1" presStyleCnt="2" custScaleX="317143" custScaleY="99639" custLinFactNeighborX="39797" custLinFactNeighborY="-11696"/>
      <dgm:spPr/>
      <dgm:t>
        <a:bodyPr/>
        <a:lstStyle/>
        <a:p>
          <a:endParaRPr lang="ru-RU"/>
        </a:p>
      </dgm:t>
    </dgm:pt>
    <dgm:pt modelId="{1405A511-61F6-4F8A-B365-B81B823B9217}" type="pres">
      <dgm:prSet presAssocID="{4737E801-51D6-4343-BF06-E5C7CFE2F0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B853D-0FA4-4E41-BD99-8C2EF6BF1C0A}" srcId="{C8C8D735-BA2E-4B30-A379-17DE445D27E5}" destId="{A29B15C2-F650-4083-8729-BC231C46D79D}" srcOrd="0" destOrd="0" parTransId="{B4E0CA7D-14DC-4BD9-A147-6AE470CAC615}" sibTransId="{A104792A-46FA-4B37-BA89-4FAB0B668D89}"/>
    <dgm:cxn modelId="{DA850394-BC77-47A8-AC2F-6C28B4A0AE0E}" type="presOf" srcId="{C8C8D735-BA2E-4B30-A379-17DE445D27E5}" destId="{E6ECC950-A3CB-4237-8914-4D306576A97A}" srcOrd="0" destOrd="0" presId="urn:microsoft.com/office/officeart/2005/8/layout/venn1"/>
    <dgm:cxn modelId="{49E448E3-9F53-4C65-BF33-B9E9B4EB85B4}" srcId="{C8C8D735-BA2E-4B30-A379-17DE445D27E5}" destId="{4737E801-51D6-4343-BF06-E5C7CFE2F039}" srcOrd="1" destOrd="0" parTransId="{E33D55D8-3E3F-4D8E-BC32-93B128768B2F}" sibTransId="{D0268E5C-A991-4979-9556-6564B41C0C0B}"/>
    <dgm:cxn modelId="{BFEC9425-7AA2-4226-B367-35291DDF9B63}" type="presOf" srcId="{A29B15C2-F650-4083-8729-BC231C46D79D}" destId="{6691C0E2-599B-42A4-86A1-0735309AB25D}" srcOrd="1" destOrd="0" presId="urn:microsoft.com/office/officeart/2005/8/layout/venn1"/>
    <dgm:cxn modelId="{A82ED15B-3B32-4571-ADB5-422E75EC7590}" type="presOf" srcId="{4737E801-51D6-4343-BF06-E5C7CFE2F039}" destId="{1405A511-61F6-4F8A-B365-B81B823B9217}" srcOrd="1" destOrd="0" presId="urn:microsoft.com/office/officeart/2005/8/layout/venn1"/>
    <dgm:cxn modelId="{F53F738C-01FA-4369-B682-CBDB296D0027}" type="presOf" srcId="{A29B15C2-F650-4083-8729-BC231C46D79D}" destId="{B64AC0BF-2A21-4025-81E9-322E1C10FDA2}" srcOrd="0" destOrd="0" presId="urn:microsoft.com/office/officeart/2005/8/layout/venn1"/>
    <dgm:cxn modelId="{673F356F-B669-4905-9B83-80E6A8A3DA26}" type="presOf" srcId="{4737E801-51D6-4343-BF06-E5C7CFE2F039}" destId="{8F00097C-3F17-417C-A043-EA1212FABC67}" srcOrd="0" destOrd="0" presId="urn:microsoft.com/office/officeart/2005/8/layout/venn1"/>
    <dgm:cxn modelId="{B1B14E41-03CC-4BB3-94CD-F16E55D0A194}" type="presParOf" srcId="{E6ECC950-A3CB-4237-8914-4D306576A97A}" destId="{B64AC0BF-2A21-4025-81E9-322E1C10FDA2}" srcOrd="0" destOrd="0" presId="urn:microsoft.com/office/officeart/2005/8/layout/venn1"/>
    <dgm:cxn modelId="{B16C1DFE-678A-42A3-BD29-BCF03F2350CA}" type="presParOf" srcId="{E6ECC950-A3CB-4237-8914-4D306576A97A}" destId="{6691C0E2-599B-42A4-86A1-0735309AB25D}" srcOrd="1" destOrd="0" presId="urn:microsoft.com/office/officeart/2005/8/layout/venn1"/>
    <dgm:cxn modelId="{0E835692-84F1-4B17-B257-BCC153034817}" type="presParOf" srcId="{E6ECC950-A3CB-4237-8914-4D306576A97A}" destId="{8F00097C-3F17-417C-A043-EA1212FABC67}" srcOrd="2" destOrd="0" presId="urn:microsoft.com/office/officeart/2005/8/layout/venn1"/>
    <dgm:cxn modelId="{45EB1A37-496C-4BFA-9B7D-671000CC05CA}" type="presParOf" srcId="{E6ECC950-A3CB-4237-8914-4D306576A97A}" destId="{1405A511-61F6-4F8A-B365-B81B823B921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AC0BF-2A21-4025-81E9-322E1C10FDA2}">
      <dsp:nvSpPr>
        <dsp:cNvPr id="0" name=""/>
        <dsp:cNvSpPr/>
      </dsp:nvSpPr>
      <dsp:spPr>
        <a:xfrm>
          <a:off x="55940" y="0"/>
          <a:ext cx="4767003" cy="158585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1224000" bIns="0" numCol="1" spcCol="1270" anchor="ctr" anchorCtr="0">
          <a:noAutofit/>
        </a:bodyPr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Хусусий</a:t>
          </a:r>
          <a:r>
            <a:rPr lang="ru-RU" sz="17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компаниялар</a:t>
          </a:r>
          <a:r>
            <a:rPr lang="ru-RU" sz="17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fr-FR" sz="17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1603" y="187006"/>
        <a:ext cx="2748542" cy="1211842"/>
      </dsp:txXfrm>
    </dsp:sp>
    <dsp:sp modelId="{8F00097C-3F17-417C-A043-EA1212FABC67}">
      <dsp:nvSpPr>
        <dsp:cNvPr id="0" name=""/>
        <dsp:cNvSpPr/>
      </dsp:nvSpPr>
      <dsp:spPr>
        <a:xfrm>
          <a:off x="2564701" y="0"/>
          <a:ext cx="5029430" cy="158013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-41966"/>
                <a:lumOff val="439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-41966"/>
                <a:lumOff val="439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-41966"/>
                <a:lumOff val="439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800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Тараққиёт</a:t>
          </a:r>
          <a:r>
            <a:rPr lang="ru-RU" sz="17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мақсадида</a:t>
          </a:r>
          <a:r>
            <a:rPr lang="ru-RU" sz="17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ҳамкорлик</a:t>
          </a:r>
          <a:endParaRPr lang="fr-FR" sz="17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1972" y="186331"/>
        <a:ext cx="2899851" cy="120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de-DE" smtClean="0"/>
              <a:pPr/>
              <a:t>15.01.2021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16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90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18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28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82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09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31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62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5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Titelfolie / </a:t>
            </a:r>
            <a:r>
              <a:rPr lang="de-DE" noProof="0"/>
              <a:t>Headline</a:t>
            </a:r>
            <a:br>
              <a:rPr lang="de-DE" noProof="0"/>
            </a:br>
            <a:r>
              <a:rPr lang="de-DE" noProof="0"/>
              <a:t>mit farbigem GIZ Key Visual</a:t>
            </a:r>
            <a:endParaRPr lang="de-DE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  <a:p>
            <a:pPr lvl="0"/>
            <a:r>
              <a:rPr lang="de-DE"/>
              <a:t>Projektname | Datum  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xmlns="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BD21318B-3022-42D5-AB5E-3CB62091D006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Kapitel- Startfolie</a:t>
            </a:r>
            <a:br>
              <a:rPr lang="de-DE"/>
            </a:br>
            <a:r>
              <a:rPr lang="de-DE"/>
              <a:t>Diese kann auch zweizeilig sein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3DA937B-815A-4937-A580-EB446EC1E29C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879C62A-D416-4679-A185-87D192D15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44C1EF2-B6DF-42B8-821B-BF76B5E14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4290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s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Zwischenfolie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0236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Zwischenfolie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835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Zwischenfolie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xmlns="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4" y="3393907"/>
            <a:ext cx="4538033" cy="1206411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xmlns="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xmlns="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7" y="123825"/>
            <a:ext cx="2315963" cy="615686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xmlns="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xmlns="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xmlns="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xmlns="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xmlns="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78784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427969" y="128165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177800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Bei Bedarf unter „Format/ Schneidewerkzeug“ </a:t>
            </a:r>
            <a:br>
              <a:rPr lang="de-DE" sz="900" b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Zwischenfolie mit Hintergrundfoto </a:t>
            </a:r>
            <a:br>
              <a:rPr lang="de-DE"/>
            </a:br>
            <a:r>
              <a:rPr lang="de-DE"/>
              <a:t>(austauschbar) 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pic>
        <p:nvPicPr>
          <p:cNvPr id="28" name="Grafik 2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F1DBC752-EBBC-4263-9446-7AAD2ADD5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7500969" y="852600"/>
            <a:ext cx="465722" cy="563519"/>
          </a:xfrm>
          <a:prstGeom prst="rect">
            <a:avLst/>
          </a:prstGeom>
        </p:spPr>
      </p:pic>
      <p:pic>
        <p:nvPicPr>
          <p:cNvPr id="29" name="Grafik 2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BF7AF15A-C526-4954-8322-2AC54E413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89808" y="852600"/>
            <a:ext cx="1584898" cy="563519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529302A3-2D45-4FC1-BF49-971AA95174F2}"/>
              </a:ext>
            </a:extLst>
          </p:cNvPr>
          <p:cNvSpPr/>
          <p:nvPr userDrawn="1"/>
        </p:nvSpPr>
        <p:spPr bwMode="gray">
          <a:xfrm>
            <a:off x="6550855" y="1131977"/>
            <a:ext cx="633229" cy="14349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">
            <a:extLst>
              <a:ext uri="{FF2B5EF4-FFF2-40B4-BE49-F238E27FC236}">
                <a16:creationId xmlns:a16="http://schemas.microsoft.com/office/drawing/2014/main" xmlns="" id="{59E4E17F-B8C7-48BE-82D7-2110F53F1AF1}"/>
              </a:ext>
            </a:extLst>
          </p:cNvPr>
          <p:cNvSpPr/>
          <p:nvPr userDrawn="1"/>
        </p:nvSpPr>
        <p:spPr bwMode="gray">
          <a:xfrm>
            <a:off x="7525347" y="1030092"/>
            <a:ext cx="431966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782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xmlns="" id="{726EAD89-A3DC-4500-9071-F28C7DB87EC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xmlns="" id="{7BDDDF81-EBEA-4C88-AA55-681A5710C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7172684" cy="28398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xmlns="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xmlns="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xmlns="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xmlns="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xmlns="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xmlns="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85970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4122182" cy="34954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888468" y="1020969"/>
            <a:ext cx="4122182" cy="34954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8"/>
            <a:ext cx="4122182" cy="34954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6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  <a:p>
            <a:pPr lvl="0"/>
            <a:r>
              <a:rPr lang="de-DE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Titelfolie / Headline</a:t>
            </a:r>
            <a:br>
              <a:rPr lang="de-DE"/>
            </a:br>
            <a:r>
              <a:rPr lang="de-DE"/>
              <a:t>mit s/w GIZ Key Visual</a:t>
            </a:r>
          </a:p>
        </p:txBody>
      </p:sp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7EA27159-D449-4E61-9234-12331EF2588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548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xmlns="" id="{7204390B-3D37-494E-81FF-E1335F27C2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133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69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0DB39AEE-4D7E-4227-8B8B-6259DA49FDB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20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728155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23134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3962161" cy="124979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055732" y="1020969"/>
            <a:ext cx="3954917" cy="124979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594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3 Fotos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3140868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23135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2531717" cy="17691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467551" y="1020969"/>
            <a:ext cx="2531717" cy="17691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xmlns="" id="{AB38192C-6783-4C98-AB15-3A38EFFC1B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6158600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xmlns="" id="{DED8696E-3F6E-4312-8474-D7B6C988F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485284" y="1020969"/>
            <a:ext cx="2531717" cy="17691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60375" y="3112887"/>
            <a:ext cx="2645076" cy="1487687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2FE0F192-365F-4B9B-9AE5-A8DCD077B27C}"/>
              </a:ext>
            </a:extLst>
          </p:cNvPr>
          <p:cNvSpPr/>
          <p:nvPr userDrawn="1"/>
        </p:nvSpPr>
        <p:spPr bwMode="gray">
          <a:xfrm>
            <a:off x="460374" y="970671"/>
            <a:ext cx="2644776" cy="1390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FD20B6CE-6FB5-47BE-ACA3-1FADB18A5F9F}"/>
              </a:ext>
            </a:extLst>
          </p:cNvPr>
          <p:cNvSpPr/>
          <p:nvPr userDrawn="1"/>
        </p:nvSpPr>
        <p:spPr bwMode="gray">
          <a:xfrm>
            <a:off x="460374" y="2421711"/>
            <a:ext cx="2644776" cy="634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2417530"/>
            <a:ext cx="2644776" cy="212006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Name des Partners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xmlns="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2649415"/>
            <a:ext cx="2644776" cy="394453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MM/JJJJ – MM/JJJJ</a:t>
            </a:r>
            <a:br>
              <a:rPr lang="de-DE"/>
            </a:br>
            <a:r>
              <a:rPr lang="de-DE"/>
              <a:t>Volumen: 00 Mio. €</a:t>
            </a:r>
            <a:br>
              <a:rPr lang="de-DE"/>
            </a:br>
            <a:r>
              <a:rPr lang="de-DE"/>
              <a:t>Öffentlicher Beitrag: 000.000 €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xmlns="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971310"/>
            <a:ext cx="2644776" cy="271797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Name des Landes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xmlns="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243108"/>
            <a:ext cx="2644776" cy="1117616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/>
              <a:t>Text mit dem Namen des Landes.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47B8F238-9E4D-4367-BF20-CAA4F4E82F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310597" y="1020763"/>
            <a:ext cx="5717516" cy="35798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0030578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2" y="4926384"/>
            <a:ext cx="5839479" cy="92333"/>
          </a:xfrm>
        </p:spPr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4926383"/>
            <a:ext cx="450850" cy="92333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8342492" cy="54054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4" y="2070719"/>
            <a:ext cx="3369561" cy="10250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/>
              <a:t>vorname.nachname@giz.de</a:t>
            </a:r>
          </a:p>
          <a:p>
            <a:r>
              <a:rPr lang="fr-FR"/>
              <a:t>T 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r>
              <a:rPr lang="fr-FR"/>
              <a:t> </a:t>
            </a:r>
          </a:p>
          <a:p>
            <a:r>
              <a:rPr lang="fr-FR"/>
              <a:t>F 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endParaRPr lang="fr-FR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140284" y="1392861"/>
            <a:ext cx="3369561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/>
              <a:t>Vorname Nachname</a:t>
            </a:r>
            <a:endParaRPr lang="en-GB"/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4" y="1635978"/>
            <a:ext cx="3369561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6" y="1392861"/>
            <a:ext cx="1468079" cy="1702892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xmlns="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xmlns="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xmlns="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</p:spTree>
    <p:extLst>
      <p:ext uri="{BB962C8B-B14F-4D97-AF65-F5344CB8AC3E}">
        <p14:creationId xmlns:p14="http://schemas.microsoft.com/office/powerpoint/2010/main" val="14054061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2" y="4926384"/>
            <a:ext cx="5839479" cy="92333"/>
          </a:xfrm>
        </p:spPr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4926383"/>
            <a:ext cx="450850" cy="92333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xmlns="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2" y="2070719"/>
            <a:ext cx="2570185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/>
              <a:t>vorname.nachname@giz.de</a:t>
            </a:r>
          </a:p>
          <a:p>
            <a:r>
              <a:rPr lang="fr-FR"/>
              <a:t>T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r>
              <a:rPr lang="fr-FR"/>
              <a:t> </a:t>
            </a:r>
          </a:p>
          <a:p>
            <a:r>
              <a:rPr lang="fr-FR"/>
              <a:t>T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endParaRPr lang="fr-FR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xmlns="" id="{45476593-F938-4100-B13C-38D8379BF2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1959062" y="1392861"/>
            <a:ext cx="2570185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/>
              <a:t>Vorname Nachname</a:t>
            </a:r>
            <a:endParaRPr lang="en-GB"/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xmlns="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2" y="1635978"/>
            <a:ext cx="2570185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Funktion, Ort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xmlns="" id="{E73BDD7E-D6A6-482B-9D61-5276F4F499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xmlns="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070719"/>
            <a:ext cx="2671574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/>
              <a:t>vorname.nachname@giz.de</a:t>
            </a:r>
          </a:p>
          <a:p>
            <a:r>
              <a:rPr lang="fr-FR"/>
              <a:t>Tel.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r>
              <a:rPr lang="fr-FR"/>
              <a:t> </a:t>
            </a:r>
          </a:p>
          <a:p>
            <a:r>
              <a:rPr lang="fr-FR"/>
              <a:t>Fax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endParaRPr lang="fr-FR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xmlns="" id="{1183BB15-4C0C-49C5-B0B2-4418E3FD55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6242653" y="1392861"/>
            <a:ext cx="2671574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de-DE"/>
              <a:t>Vorname Nachname</a:t>
            </a:r>
            <a:endParaRPr lang="en-GB"/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xmlns="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1635978"/>
            <a:ext cx="2671574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Funktion, Ort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xmlns="" id="{B0EA41BA-7C5A-4545-A1DA-71964B045D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473340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xmlns="" id="{2DD72F4F-E3F2-49DC-BBAE-681D615ED49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464411" cy="54054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90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2" y="4926384"/>
            <a:ext cx="5839479" cy="92333"/>
          </a:xfrm>
        </p:spPr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4926383"/>
            <a:ext cx="450850" cy="92333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6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/>
              <a:t>vorname.nachname@giz.de</a:t>
            </a:r>
          </a:p>
          <a:p>
            <a:r>
              <a:rPr lang="fr-FR"/>
              <a:t>Tel.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r>
              <a:rPr lang="fr-FR"/>
              <a:t> </a:t>
            </a:r>
          </a:p>
          <a:p>
            <a:r>
              <a:rPr lang="fr-FR"/>
              <a:t>Fax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endParaRPr lang="fr-FR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449816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de-DE"/>
              <a:t>Vorname Nachname</a:t>
            </a:r>
            <a:endParaRPr lang="en-GB"/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6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8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xmlns="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7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/>
              <a:t>vorname.nachname@giz.de</a:t>
            </a:r>
          </a:p>
          <a:p>
            <a:r>
              <a:rPr lang="fr-FR"/>
              <a:t>Tel.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r>
              <a:rPr lang="fr-FR"/>
              <a:t> </a:t>
            </a:r>
          </a:p>
          <a:p>
            <a:r>
              <a:rPr lang="fr-FR"/>
              <a:t>Fax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endParaRPr lang="fr-FR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xmlns="" id="{37C5BE72-A50D-4E1F-A698-7239B19ED5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3348457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de-DE"/>
              <a:t>Vorname Nachname</a:t>
            </a:r>
            <a:endParaRPr lang="en-GB"/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xmlns="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7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Funktion, Ort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xmlns="" id="{BB2B85DB-7C09-47DD-8B78-3BE26DF173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3348459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xmlns="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8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/>
              <a:t>vorname.nachname@giz.de</a:t>
            </a:r>
          </a:p>
          <a:p>
            <a:r>
              <a:rPr lang="fr-FR"/>
              <a:t>Tel.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r>
              <a:rPr lang="fr-FR"/>
              <a:t> </a:t>
            </a:r>
          </a:p>
          <a:p>
            <a:r>
              <a:rPr lang="fr-FR"/>
              <a:t>Fax	+49 (0) x xx </a:t>
            </a:r>
            <a:r>
              <a:rPr lang="fr-FR" err="1"/>
              <a:t>xx</a:t>
            </a:r>
            <a:r>
              <a:rPr lang="fr-FR"/>
              <a:t> </a:t>
            </a:r>
            <a:r>
              <a:rPr lang="fr-FR" err="1"/>
              <a:t>xx</a:t>
            </a:r>
            <a:endParaRPr lang="fr-FR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xmlns="" id="{12DC0B08-9C2F-4A20-8D25-AB673DE13D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6247098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de-DE"/>
              <a:t>Vorname Nachname</a:t>
            </a:r>
            <a:endParaRPr lang="en-GB"/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xmlns="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8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Funktion, Ort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xmlns="" id="{DD64FA03-A54F-412F-96FC-EE4E88E5DD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6247100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</p:spTree>
    <p:extLst>
      <p:ext uri="{BB962C8B-B14F-4D97-AF65-F5344CB8AC3E}">
        <p14:creationId xmlns:p14="http://schemas.microsoft.com/office/powerpoint/2010/main" val="40601506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427969" y="128165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177800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900" b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B2F80A22-ED8F-44E7-B2BE-85BF50D14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7454079" y="852600"/>
            <a:ext cx="465722" cy="563519"/>
          </a:xfrm>
          <a:prstGeom prst="rect">
            <a:avLst/>
          </a:prstGeom>
        </p:spPr>
      </p:pic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Titelfolie / Headline</a:t>
            </a:r>
            <a:br>
              <a:rPr lang="de-DE"/>
            </a:br>
            <a:r>
              <a:rPr lang="de-DE"/>
              <a:t>mit Hintergrundfoto (austauschbar)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E5595441-F987-46F7-B0FF-6162DB53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89808" y="852600"/>
            <a:ext cx="1584898" cy="563519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  <a:p>
            <a:pPr lvl="0"/>
            <a:r>
              <a:rPr lang="de-DE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D653919A-E7CD-4FC8-8C22-019673316FC4}"/>
              </a:ext>
            </a:extLst>
          </p:cNvPr>
          <p:cNvSpPr/>
          <p:nvPr userDrawn="1"/>
        </p:nvSpPr>
        <p:spPr bwMode="gray">
          <a:xfrm>
            <a:off x="6550855" y="1131977"/>
            <a:ext cx="633229" cy="14349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xmlns="" id="{63D020A0-C673-400D-8D07-9B4444BF8D7C}"/>
              </a:ext>
            </a:extLst>
          </p:cNvPr>
          <p:cNvSpPr/>
          <p:nvPr userDrawn="1"/>
        </p:nvSpPr>
        <p:spPr bwMode="gray">
          <a:xfrm>
            <a:off x="7478457" y="1030092"/>
            <a:ext cx="431966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2759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007486" y="323505"/>
            <a:ext cx="4324497" cy="441984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Hinweistext für Impressum: </a:t>
            </a:r>
            <a:b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Platzhaltertexte (Projekt-/Programmname, Anschrift, E-Mail etc.) bitte nach Bedarf anpassen/löschen. </a:t>
            </a:r>
            <a:b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Löschen Sie den Platzhalter für das logo des Kooperationspartners falls nicht passend.</a:t>
            </a:r>
            <a:b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(Dieser Hinweis ist im Präsentationsmodus nicht sichtbar und wird auch nicht ausgedruckt.)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EF3C373-F3E5-423E-B3C3-C5E1BD203F77}"/>
              </a:ext>
            </a:extLst>
          </p:cNvPr>
          <p:cNvSpPr/>
          <p:nvPr userDrawn="1"/>
        </p:nvSpPr>
        <p:spPr bwMode="gray">
          <a:xfrm>
            <a:off x="450495" y="1106921"/>
            <a:ext cx="3214511" cy="1323439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Als Bundesunternehmen unterstützt die GIZ </a:t>
            </a:r>
            <a:b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die deutsche Bundesregierung bei der Erreichung ihrer Ziele </a:t>
            </a:r>
            <a:b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der Internationalen Zusammenarbeit für nachhaltige Entwicklung.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Herausgeber: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für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Sitz der Gesellschaft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und Eschborn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50495" y="2547859"/>
            <a:ext cx="3464422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CF011E25-18E3-408D-87A2-25C927E6C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386538" y="1106921"/>
            <a:ext cx="3428177" cy="187074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xmlns="" id="{25948279-B0DD-4569-9447-FFB1B6C1C35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Impressum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xmlns="" id="{0D9D2269-B68A-4FB7-81ED-4D5317C4B8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6263" y="3207008"/>
            <a:ext cx="2278856" cy="110800"/>
          </a:xfrm>
        </p:spPr>
        <p:txBody>
          <a:bodyPr wrap="none" lIns="0">
            <a:no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59430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nachweise und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50495" y="1106921"/>
            <a:ext cx="7172684" cy="3470031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0"/>
              </a:spcBef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1BCACD76-7CB8-457E-9434-C57DB9E23AA9}"/>
              </a:ext>
            </a:extLst>
          </p:cNvPr>
          <p:cNvSpPr/>
          <p:nvPr userDrawn="1"/>
        </p:nvSpPr>
        <p:spPr bwMode="gray">
          <a:xfrm>
            <a:off x="777711" y="4901938"/>
            <a:ext cx="108408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xmlns="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Fotonachweise / Quellen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1453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5" y="123825"/>
            <a:ext cx="8893865" cy="4083035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42425"/>
            <a:ext cx="8895600" cy="3910908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xmlns="" id="{CAE61038-067C-47CF-8DDC-5ED6CDAC4AEE}"/>
              </a:ext>
            </a:extLst>
          </p:cNvPr>
          <p:cNvSpPr/>
          <p:nvPr userDrawn="1"/>
        </p:nvSpPr>
        <p:spPr bwMode="gray">
          <a:xfrm>
            <a:off x="6611814" y="4206860"/>
            <a:ext cx="2405185" cy="14692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4950B203-064F-443F-94A9-C002DAAE8F83}"/>
              </a:ext>
            </a:extLst>
          </p:cNvPr>
          <p:cNvSpPr/>
          <p:nvPr userDrawn="1"/>
        </p:nvSpPr>
        <p:spPr bwMode="gray">
          <a:xfrm>
            <a:off x="1215591" y="1557990"/>
            <a:ext cx="3529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für</a:t>
            </a:r>
            <a:b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Sitz der Gesellschaft 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und Eschborn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36 + 40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Deutschland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de-DE" sz="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37982854-A844-4D46-9BB7-0890F958ED69}"/>
              </a:ext>
            </a:extLst>
          </p:cNvPr>
          <p:cNvSpPr/>
          <p:nvPr userDrawn="1"/>
        </p:nvSpPr>
        <p:spPr bwMode="gray">
          <a:xfrm>
            <a:off x="3525439" y="2560364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</a:t>
            </a:r>
            <a:r>
              <a:rPr kumimoji="0" lang="de-DE" sz="11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Hammarskjöld</a:t>
            </a: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-Weg 1 - 5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Eschborn, Deutschland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xmlns="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4447384"/>
            <a:ext cx="1650218" cy="4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938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44" y="394964"/>
            <a:ext cx="8244356" cy="290849"/>
          </a:xfrm>
        </p:spPr>
        <p:txBody>
          <a:bodyPr>
            <a:spAutoFit/>
          </a:bodyPr>
          <a:lstStyle>
            <a:lvl1pPr>
              <a:defRPr sz="21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211A947E-8469-4A91-82D5-8BCC18A0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DBC7C336-C419-45A0-8A87-CAAB3781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29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6E6452"/>
                </a:solidFill>
              </a:rPr>
              <a:t>Titel der Präsentation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>
                <a:solidFill>
                  <a:srgbClr val="6E6452"/>
                </a:solidFill>
              </a:rPr>
              <a:t>22.01.2019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1836000"/>
            <a:ext cx="7776000" cy="2862000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C80F0F"/>
              </a:buClr>
              <a:buSzTx/>
              <a:buFontTx/>
              <a:buNone/>
              <a:tabLst>
                <a:tab pos="1643063" algn="l"/>
              </a:tabLst>
              <a:defRPr sz="1350" baseline="0"/>
            </a:lvl1pPr>
            <a:lvl2pPr marL="270000" indent="-270000">
              <a:buClr>
                <a:srgbClr val="C80F0F"/>
              </a:buClr>
              <a:buFont typeface="Arial" pitchFamily="34" charset="0"/>
              <a:buChar char="•"/>
              <a:defRPr sz="1350"/>
            </a:lvl2pPr>
            <a:lvl3pPr marL="540000">
              <a:defRPr sz="1350"/>
            </a:lvl3pPr>
            <a:lvl4pPr marL="810000">
              <a:defRPr sz="1350" baseline="0"/>
            </a:lvl4pPr>
            <a:lvl5pPr marL="1080000">
              <a:defRPr sz="1350" baseline="0"/>
            </a:lvl5pPr>
            <a:lvl6pPr marL="1350000">
              <a:defRPr baseline="0"/>
            </a:lvl6pPr>
            <a:lvl7pPr marL="1620000">
              <a:defRPr baseline="0"/>
            </a:lvl7pPr>
            <a:lvl8pPr marL="1890000">
              <a:defRPr baseline="0"/>
            </a:lvl8pPr>
            <a:lvl9pPr marL="216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84572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k/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A5AD85A5-A6F8-4851-92FD-EA6609DAF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7505658" y="852600"/>
            <a:ext cx="465722" cy="56351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4F0518D7-2DF0-4D50-B3EB-3D64E2485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9808" y="852600"/>
            <a:ext cx="1584898" cy="56351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3D8B1A33-9136-4498-A38F-1FAFEE6C912B}"/>
              </a:ext>
            </a:extLst>
          </p:cNvPr>
          <p:cNvSpPr/>
          <p:nvPr userDrawn="1"/>
        </p:nvSpPr>
        <p:spPr bwMode="gray">
          <a:xfrm>
            <a:off x="6550855" y="1131977"/>
            <a:ext cx="633229" cy="14349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xmlns="" id="{13815075-80B4-4697-8852-2EC6A756D3E7}"/>
              </a:ext>
            </a:extLst>
          </p:cNvPr>
          <p:cNvSpPr/>
          <p:nvPr userDrawn="1"/>
        </p:nvSpPr>
        <p:spPr bwMode="gray">
          <a:xfrm>
            <a:off x="7530036" y="1030092"/>
            <a:ext cx="431966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427969" y="128165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177800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900" b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xmlns="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6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Titelfolie für Illustration/Freisteller </a:t>
            </a:r>
            <a:br>
              <a:rPr lang="de-DE"/>
            </a:br>
            <a:r>
              <a:rPr lang="de-DE"/>
              <a:t>mit weißem Hintergrund (austauschbar)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  <a:p>
            <a:pPr lvl="0"/>
            <a:r>
              <a:rPr lang="de-DE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xmlns="" id="{B1AFA279-6BD4-4D5A-91D6-9AF666C8CC39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r>
              <a:rPr lang="de-DE"/>
              <a:t> </a:t>
            </a:r>
          </a:p>
          <a:p>
            <a:pPr lvl="0"/>
            <a:r>
              <a:rPr lang="de-DE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Alternative Titelfolie</a:t>
            </a:r>
            <a:br>
              <a:rPr lang="de-DE"/>
            </a:br>
            <a:r>
              <a:rPr lang="de-DE"/>
              <a:t>ohne Foto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xmlns="" id="{32E1886A-3475-4E66-B3BF-1AD48A203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7172684" cy="2810133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s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1570255"/>
            <a:ext cx="8895600" cy="3030064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2844862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Kapitel- Startfolie</a:t>
            </a:r>
            <a:br>
              <a:rPr lang="de-DE"/>
            </a:br>
            <a:r>
              <a:rPr lang="de-DE" noProof="0"/>
              <a:t>mit s/w GIZ Key Visual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7752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44D13A53-E295-469E-858E-7B58C3A9B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7500969" y="852600"/>
            <a:ext cx="465722" cy="56351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039598BE-791E-4D95-98E2-387FD9AFF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9808" y="852600"/>
            <a:ext cx="1584898" cy="56351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15D7DBD6-6353-423F-8FD4-C16E2BBCE1B4}"/>
              </a:ext>
            </a:extLst>
          </p:cNvPr>
          <p:cNvSpPr/>
          <p:nvPr userDrawn="1"/>
        </p:nvSpPr>
        <p:spPr bwMode="gray">
          <a:xfrm>
            <a:off x="6550855" y="1131977"/>
            <a:ext cx="633229" cy="14349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xmlns="" id="{ED021507-F859-4746-88F8-317706961200}"/>
              </a:ext>
            </a:extLst>
          </p:cNvPr>
          <p:cNvSpPr/>
          <p:nvPr userDrawn="1"/>
        </p:nvSpPr>
        <p:spPr bwMode="gray">
          <a:xfrm>
            <a:off x="7525347" y="1030092"/>
            <a:ext cx="431966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427969" y="128165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177800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900" b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900" b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Kapitel- Startfolie</a:t>
            </a:r>
            <a:br>
              <a:rPr lang="de-DE"/>
            </a:br>
            <a:r>
              <a:rPr lang="de-DE"/>
              <a:t>mit Hintergrundfoto (austauschbar)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sp>
        <p:nvSpPr>
          <p:cNvPr id="28" name="Subline">
            <a:extLst>
              <a:ext uri="{FF2B5EF4-FFF2-40B4-BE49-F238E27FC236}">
                <a16:creationId xmlns:a16="http://schemas.microsoft.com/office/drawing/2014/main" xmlns="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xmlns="" id="{32E200F4-77BE-447A-A909-46651560A0DE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88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microsoft.com/office/2007/relationships/hdphoto" Target="../media/hdphoto1.wdp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xmlns="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xmlns="" id="{49D9F131-2158-4CE8-878F-18E76BB55EA7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xmlns="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xmlns="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22.01.2019</a:t>
            </a: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xmlns="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xmlns="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644649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xmlns="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020969"/>
            <a:ext cx="7172684" cy="349547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>
              <a:buClr>
                <a:schemeClr val="accent1"/>
              </a:buClr>
            </a:pPr>
            <a:r>
              <a:rPr lang="de-DE"/>
              <a:t>Zweite Ebene</a:t>
            </a:r>
          </a:p>
          <a:p>
            <a:pPr lvl="2">
              <a:buClr>
                <a:schemeClr val="accent1"/>
              </a:buClr>
            </a:pPr>
            <a:r>
              <a:rPr lang="de-DE"/>
              <a:t>Dritte Ebene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xmlns="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7172684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19" r:id="rId5"/>
    <p:sldLayoutId id="2147483858" r:id="rId6"/>
    <p:sldLayoutId id="2147483859" r:id="rId7"/>
    <p:sldLayoutId id="2147483824" r:id="rId8"/>
    <p:sldLayoutId id="2147483822" r:id="rId9"/>
    <p:sldLayoutId id="2147483823" r:id="rId10"/>
    <p:sldLayoutId id="2147483821" r:id="rId11"/>
    <p:sldLayoutId id="2147483826" r:id="rId12"/>
    <p:sldLayoutId id="2147483827" r:id="rId13"/>
    <p:sldLayoutId id="2147483825" r:id="rId14"/>
    <p:sldLayoutId id="2147483829" r:id="rId15"/>
    <p:sldLayoutId id="2147483838" r:id="rId16"/>
    <p:sldLayoutId id="2147483832" r:id="rId17"/>
    <p:sldLayoutId id="2147483828" r:id="rId18"/>
    <p:sldLayoutId id="2147483830" r:id="rId19"/>
    <p:sldLayoutId id="2147483831" r:id="rId20"/>
    <p:sldLayoutId id="2147483834" r:id="rId21"/>
    <p:sldLayoutId id="2147483835" r:id="rId22"/>
    <p:sldLayoutId id="2147483836" r:id="rId23"/>
    <p:sldLayoutId id="2147483837" r:id="rId24"/>
    <p:sldLayoutId id="2147483839" r:id="rId25"/>
    <p:sldLayoutId id="2147483852" r:id="rId26"/>
    <p:sldLayoutId id="2147483843" r:id="rId27"/>
    <p:sldLayoutId id="2147483847" r:id="rId28"/>
    <p:sldLayoutId id="2147483846" r:id="rId29"/>
    <p:sldLayoutId id="2147483841" r:id="rId30"/>
    <p:sldLayoutId id="2147483842" r:id="rId31"/>
    <p:sldLayoutId id="2147483857" r:id="rId32"/>
    <p:sldLayoutId id="2147483856" r:id="rId33"/>
    <p:sldLayoutId id="2147483840" r:id="rId34"/>
    <p:sldLayoutId id="2147483862" r:id="rId35"/>
    <p:sldLayoutId id="2147483864" r:id="rId36"/>
  </p:sldLayoutIdLst>
  <p:transition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urgul.aidabulova@giz.de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eur01.safelinks.protection.outlook.com/?url=http://www.gtz.de/&amp;data=02|01|nurgul.aidabulova@giz.de|4c2c057bb0c8447e408308d83dc70d4e|5bbab28cdef3460488225e707da8dba8|0|0|637327272420353323&amp;sdata=WiQ9cK7VbIfl7vKfEwe71g6RlJ2rOXSIEIQX1bSlRr8%3D&amp;reserved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cid:C1C83155-9219-4E56-BD44-41981826393F" TargetMode="Externa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chart" Target="../charts/char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2E8844CF-EE31-4AFB-91E4-4B2E90E5DB9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9848" y="2266746"/>
            <a:ext cx="7971711" cy="360099"/>
          </a:xfrm>
        </p:spPr>
        <p:txBody>
          <a:bodyPr/>
          <a:lstStyle/>
          <a:p>
            <a:pPr algn="ctr"/>
            <a:r>
              <a:rPr lang="ru-RU" dirty="0" smtClean="0"/>
              <a:t>Тара</a:t>
            </a:r>
            <a:r>
              <a:rPr lang="uz-Cyrl-UZ" dirty="0" smtClean="0"/>
              <a:t>ққиёт мақсадида бизнес </a:t>
            </a:r>
            <a:r>
              <a:rPr lang="uz-Cyrl-UZ" dirty="0" smtClean="0"/>
              <a:t>ҳамкорлик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6FE7759-2D9C-4F55-90D1-353B2E688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99848" y="2775458"/>
            <a:ext cx="7970837" cy="438582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develoPPP.de</a:t>
            </a:r>
            <a:r>
              <a:rPr lang="uz-Cyrl-UZ" dirty="0" smtClean="0"/>
              <a:t> дастури</a:t>
            </a:r>
            <a:r>
              <a:rPr lang="ru-RU" dirty="0" smtClean="0"/>
              <a:t> 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599" y="4050529"/>
            <a:ext cx="2292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1490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CF2E0C80-0FA3-4D3F-B79D-32BCD731F2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3A8B5DB7-81A8-4ED4-916B-6B23CD603687}" type="slidenum">
              <a:rPr smtClean="0"/>
              <a:pPr/>
              <a:t>10</a:t>
            </a:fld>
            <a:r>
              <a:rPr lang="uz-Cyrl-UZ" dirty="0" smtClean="0"/>
              <a:t> бет</a:t>
            </a:r>
            <a:endParaRPr dirty="0"/>
          </a:p>
        </p:txBody>
      </p:sp>
      <p:pic>
        <p:nvPicPr>
          <p:cNvPr id="21" name="Bildplatzhalter 20">
            <a:extLst>
              <a:ext uri="{FF2B5EF4-FFF2-40B4-BE49-F238E27FC236}">
                <a16:creationId xmlns:a16="http://schemas.microsoft.com/office/drawing/2014/main" xmlns="" id="{A318FB42-9245-4828-AC73-DB0EF6EDCC7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 bwMode="gray">
          <a:xfrm>
            <a:off x="520155" y="1407101"/>
            <a:ext cx="1286726" cy="1654362"/>
          </a:xfrm>
        </p:spPr>
      </p:pic>
      <p:sp>
        <p:nvSpPr>
          <p:cNvPr id="24" name="Titel 23">
            <a:extLst>
              <a:ext uri="{FF2B5EF4-FFF2-40B4-BE49-F238E27FC236}">
                <a16:creationId xmlns:a16="http://schemas.microsoft.com/office/drawing/2014/main" xmlns="" id="{278F3B6F-26FC-49E9-8288-BE520435D447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 err="1" smtClean="0"/>
              <a:t>Алоқа</a:t>
            </a:r>
            <a:r>
              <a:rPr lang="ru-RU" dirty="0" smtClean="0"/>
              <a:t> </a:t>
            </a:r>
            <a:r>
              <a:rPr lang="ru-RU" dirty="0" err="1" smtClean="0"/>
              <a:t>учун</a:t>
            </a:r>
            <a:endParaRPr lang="de-DE" dirty="0"/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xmlns="" id="{50CAC4E6-2F97-4463-B213-A1D6E3770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04811"/>
              </p:ext>
            </p:extLst>
          </p:nvPr>
        </p:nvGraphicFramePr>
        <p:xfrm>
          <a:off x="2242954" y="987694"/>
          <a:ext cx="2281568" cy="2632978"/>
        </p:xfrm>
        <a:graphic>
          <a:graphicData uri="http://schemas.openxmlformats.org/drawingml/2006/table">
            <a:tbl>
              <a:tblPr firstRow="1" firstCol="1" bandRow="1"/>
              <a:tblGrid>
                <a:gridCol w="2281568">
                  <a:extLst>
                    <a:ext uri="{9D8B030D-6E8A-4147-A177-3AD203B41FA5}">
                      <a16:colId xmlns:a16="http://schemas.microsoft.com/office/drawing/2014/main" xmlns="" val="2996449582"/>
                    </a:ext>
                  </a:extLst>
                </a:gridCol>
              </a:tblGrid>
              <a:tr h="2632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Нургуль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Айдабулова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Иқтисодий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ҳамкорлик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буйича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бош </a:t>
                      </a:r>
                      <a:r>
                        <a:rPr lang="uz-Cyrl-UZ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ҳудудий маслаҳатчи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(ГЧП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)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giz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Deutsche Gesellschaft für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Internationale Zusammenarbeit (GIZ) GmbH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Чимкент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кўчаси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uz-Cyrl-UZ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уй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,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100029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Тошкент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Ўзбекистон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 +998935016242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 </a:t>
                      </a:r>
                      <a:r>
                        <a:rPr lang="pt-BR" sz="120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hlinkClick r:id="rId3"/>
                        </a:rPr>
                        <a:t>nurgul.aidabulova@giz.de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 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  </a:t>
                      </a:r>
                      <a:r>
                        <a:rPr lang="pt-BR" sz="120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hlinkClick r:id="rId4" tooltip="http://www.gtz.de/"/>
                        </a:rPr>
                        <a:t>www.giz.de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7649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571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fld id="{3A8B5DB7-81A8-4ED4-916B-6B23CD603687}" type="slidenum">
              <a:rPr smtClean="0"/>
              <a:pPr/>
              <a:t>11</a:t>
            </a:fld>
            <a:r>
              <a:rPr lang="uz-Cyrl-UZ" dirty="0" smtClean="0"/>
              <a:t> бет</a:t>
            </a:r>
            <a:endParaRPr dirty="0"/>
          </a:p>
        </p:txBody>
      </p:sp>
      <p:sp>
        <p:nvSpPr>
          <p:cNvPr id="4" name="Fußzeilenplatzhalter 10">
            <a:extLst>
              <a:ext uri="{FF2B5EF4-FFF2-40B4-BE49-F238E27FC236}">
                <a16:creationId xmlns:a16="http://schemas.microsoft.com/office/drawing/2014/main" xmlns="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3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 err="1" smtClean="0"/>
              <a:t>тараққиёт</a:t>
            </a:r>
            <a:r>
              <a:rPr lang="ru-RU" dirty="0" smtClean="0"/>
              <a:t> </a:t>
            </a:r>
            <a:r>
              <a:rPr lang="ru-RU" dirty="0" err="1" smtClean="0"/>
              <a:t>мақсадида</a:t>
            </a:r>
            <a:r>
              <a:rPr lang="ru-RU" dirty="0" smtClean="0"/>
              <a:t> </a:t>
            </a:r>
            <a:r>
              <a:rPr lang="ru-RU" dirty="0" smtClean="0"/>
              <a:t>бизнес </a:t>
            </a:r>
            <a:r>
              <a:rPr lang="ru-RU" dirty="0" err="1" smtClean="0"/>
              <a:t>ҳамкорлик</a:t>
            </a:r>
            <a:endParaRPr lang="de-DE" dirty="0"/>
          </a:p>
        </p:txBody>
      </p:sp>
      <p:sp>
        <p:nvSpPr>
          <p:cNvPr id="5" name="Datumsplatzhalter 6">
            <a:extLst>
              <a:ext uri="{FF2B5EF4-FFF2-40B4-BE49-F238E27FC236}">
                <a16:creationId xmlns:a16="http://schemas.microsoft.com/office/drawing/2014/main" xmlns="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2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15.01.2021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01" y="4772069"/>
            <a:ext cx="931156" cy="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reiche_seb\Desktop\500_F_85587854_E7r3JdJXHmEcaVksweLwkas0YI0NI8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6"/>
          <a:stretch/>
        </p:blipFill>
        <p:spPr bwMode="auto">
          <a:xfrm>
            <a:off x="3033975" y="1142836"/>
            <a:ext cx="2248637" cy="2145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742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A2FE99A-4487-4377-95AE-39480B9A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84" y="406394"/>
            <a:ext cx="8244356" cy="290849"/>
          </a:xfrm>
        </p:spPr>
        <p:txBody>
          <a:bodyPr/>
          <a:lstStyle/>
          <a:p>
            <a:r>
              <a:rPr lang="uz-Cyrl-UZ" dirty="0" smtClean="0"/>
              <a:t>Бизни қиёслашади</a:t>
            </a:r>
            <a:r>
              <a:rPr lang="ru-RU" dirty="0" smtClean="0"/>
              <a:t> </a:t>
            </a:r>
            <a:r>
              <a:rPr lang="de-DE" dirty="0"/>
              <a:t>…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xmlns="" id="{47D8B858-7FD9-4BFC-A19F-ED675C6AA423}"/>
              </a:ext>
            </a:extLst>
          </p:cNvPr>
          <p:cNvSpPr/>
          <p:nvPr/>
        </p:nvSpPr>
        <p:spPr bwMode="gray">
          <a:xfrm>
            <a:off x="2100263" y="3524643"/>
            <a:ext cx="931945" cy="368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>
              <a:solidFill>
                <a:srgbClr val="C00000"/>
              </a:solidFill>
            </a:endParaRP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xmlns="" id="{F969AE7C-A197-44E2-89F3-5A8A028CF79F}"/>
              </a:ext>
            </a:extLst>
          </p:cNvPr>
          <p:cNvCxnSpPr>
            <a:cxnSpLocks/>
          </p:cNvCxnSpPr>
          <p:nvPr/>
        </p:nvCxnSpPr>
        <p:spPr bwMode="gray">
          <a:xfrm flipH="1">
            <a:off x="3025066" y="3073829"/>
            <a:ext cx="707106" cy="459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49">
            <a:extLst>
              <a:ext uri="{FF2B5EF4-FFF2-40B4-BE49-F238E27FC236}">
                <a16:creationId xmlns:a16="http://schemas.microsoft.com/office/drawing/2014/main" xmlns="" id="{DE29D864-3932-453A-93DE-FFB052E2D8BE}"/>
              </a:ext>
            </a:extLst>
          </p:cNvPr>
          <p:cNvSpPr txBox="1"/>
          <p:nvPr/>
        </p:nvSpPr>
        <p:spPr>
          <a:xfrm flipH="1">
            <a:off x="410353" y="1216999"/>
            <a:ext cx="2773193" cy="285360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spAutoFit/>
          </a:bodyPr>
          <a:lstStyle/>
          <a:p>
            <a:r>
              <a:rPr lang="ru-RU" sz="1500" dirty="0" err="1" smtClean="0"/>
              <a:t>Германияда</a:t>
            </a:r>
            <a:r>
              <a:rPr lang="ru-RU" sz="1500" dirty="0" smtClean="0"/>
              <a:t> </a:t>
            </a:r>
            <a:r>
              <a:rPr lang="ru-RU" sz="1500" dirty="0" err="1" smtClean="0"/>
              <a:t>ишлаб</a:t>
            </a:r>
            <a:r>
              <a:rPr lang="ru-RU" sz="1500" dirty="0" smtClean="0"/>
              <a:t> </a:t>
            </a:r>
            <a:r>
              <a:rPr lang="ru-RU" sz="1500" dirty="0" err="1" smtClean="0"/>
              <a:t>чиқарилган</a:t>
            </a:r>
            <a:r>
              <a:rPr lang="ru-RU" sz="1500" dirty="0" smtClean="0"/>
              <a:t> </a:t>
            </a:r>
            <a:endParaRPr lang="en-AU" sz="15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68" name="TextBox 49">
            <a:extLst>
              <a:ext uri="{FF2B5EF4-FFF2-40B4-BE49-F238E27FC236}">
                <a16:creationId xmlns:a16="http://schemas.microsoft.com/office/drawing/2014/main" xmlns="" id="{71A84649-81C1-4861-BF4A-11E6BB552115}"/>
              </a:ext>
            </a:extLst>
          </p:cNvPr>
          <p:cNvSpPr txBox="1"/>
          <p:nvPr/>
        </p:nvSpPr>
        <p:spPr>
          <a:xfrm flipH="1">
            <a:off x="531844" y="2167488"/>
            <a:ext cx="2398478" cy="285360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spAutoFit/>
          </a:bodyPr>
          <a:lstStyle/>
          <a:p>
            <a:pPr algn="r"/>
            <a:r>
              <a:rPr lang="ru-RU" sz="1500" dirty="0" err="1" smtClean="0"/>
              <a:t>Ишончлилик</a:t>
            </a:r>
            <a:r>
              <a:rPr lang="ru-RU" sz="1500" dirty="0" smtClean="0"/>
              <a:t> </a:t>
            </a:r>
            <a:endParaRPr lang="en-AU" sz="15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69" name="TextBox 49">
            <a:extLst>
              <a:ext uri="{FF2B5EF4-FFF2-40B4-BE49-F238E27FC236}">
                <a16:creationId xmlns:a16="http://schemas.microsoft.com/office/drawing/2014/main" xmlns="" id="{94DA72AD-C004-4C99-B6E1-6ECE781F1A81}"/>
              </a:ext>
            </a:extLst>
          </p:cNvPr>
          <p:cNvSpPr txBox="1"/>
          <p:nvPr/>
        </p:nvSpPr>
        <p:spPr>
          <a:xfrm flipH="1">
            <a:off x="1090684" y="3239846"/>
            <a:ext cx="1839638" cy="285360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spAutoFit/>
          </a:bodyPr>
          <a:lstStyle/>
          <a:p>
            <a:pPr algn="r"/>
            <a:r>
              <a:rPr lang="uz-Cyrl-UZ" sz="1500" dirty="0" smtClean="0"/>
              <a:t>Тажриба</a:t>
            </a:r>
            <a:r>
              <a:rPr lang="ru-RU" sz="1500" dirty="0" smtClean="0"/>
              <a:t> </a:t>
            </a:r>
            <a:endParaRPr lang="en-AU" sz="15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73" name="Text Placeholder 32">
            <a:extLst>
              <a:ext uri="{FF2B5EF4-FFF2-40B4-BE49-F238E27FC236}">
                <a16:creationId xmlns:a16="http://schemas.microsoft.com/office/drawing/2014/main" xmlns="" id="{A00648A4-922D-4CC4-86B8-8FB221F548FD}"/>
              </a:ext>
            </a:extLst>
          </p:cNvPr>
          <p:cNvSpPr txBox="1">
            <a:spLocks/>
          </p:cNvSpPr>
          <p:nvPr/>
        </p:nvSpPr>
        <p:spPr>
          <a:xfrm flipH="1">
            <a:off x="704611" y="1537577"/>
            <a:ext cx="2225711" cy="574200"/>
          </a:xfrm>
          <a:prstGeom prst="rect">
            <a:avLst/>
          </a:prstGeom>
        </p:spPr>
        <p:txBody>
          <a:bodyPr lIns="0" tIns="5400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Ноу-хау, </a:t>
            </a: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сифат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ва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инновацииялар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Text Placeholder 32">
            <a:extLst>
              <a:ext uri="{FF2B5EF4-FFF2-40B4-BE49-F238E27FC236}">
                <a16:creationId xmlns:a16="http://schemas.microsoft.com/office/drawing/2014/main" xmlns="" id="{CD9AD208-377B-4569-8BD0-EC08D7709FCC}"/>
              </a:ext>
            </a:extLst>
          </p:cNvPr>
          <p:cNvSpPr txBox="1">
            <a:spLocks/>
          </p:cNvSpPr>
          <p:nvPr/>
        </p:nvSpPr>
        <p:spPr>
          <a:xfrm flipH="1">
            <a:off x="704613" y="2492631"/>
            <a:ext cx="2225709" cy="471931"/>
          </a:xfrm>
          <a:prstGeom prst="rect">
            <a:avLst/>
          </a:prstGeom>
        </p:spPr>
        <p:txBody>
          <a:bodyPr lIns="0" tIns="5400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Молия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ва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лойиҳаларни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</a:p>
          <a:p>
            <a:pPr marL="0" indent="0" algn="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uz-Cyrl-UZ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и</a:t>
            </a:r>
            <a:r>
              <a:rPr lang="uz-Cyrl-UZ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шончли ва шаффоф </a:t>
            </a:r>
          </a:p>
          <a:p>
            <a:pPr marL="0" indent="0" algn="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uz-Cyrl-UZ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бошқаруви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xmlns="" id="{E788A118-A9E8-41C4-ADA7-5D1FC34A47BC}"/>
              </a:ext>
            </a:extLst>
          </p:cNvPr>
          <p:cNvSpPr txBox="1">
            <a:spLocks/>
          </p:cNvSpPr>
          <p:nvPr/>
        </p:nvSpPr>
        <p:spPr>
          <a:xfrm flipH="1">
            <a:off x="704612" y="3566543"/>
            <a:ext cx="2225710" cy="516490"/>
          </a:xfrm>
          <a:prstGeom prst="rect">
            <a:avLst/>
          </a:prstGeom>
        </p:spPr>
        <p:txBody>
          <a:bodyPr lIns="0" tIns="5400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120 дан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ортиқ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мамлакатларда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endParaRPr lang="ru-RU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  <a:p>
            <a:pPr marL="0" indent="0" algn="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ўнлаб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йиллар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давомида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тўпланган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тажриба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ва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ваколатлар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  <a:p>
            <a:pPr marL="0" indent="0" algn="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xmlns="" id="{B4FBE3B8-E905-4231-BB34-BC9EDFAEECF5}"/>
              </a:ext>
            </a:extLst>
          </p:cNvPr>
          <p:cNvSpPr/>
          <p:nvPr/>
        </p:nvSpPr>
        <p:spPr bwMode="gray">
          <a:xfrm>
            <a:off x="1643063" y="2459750"/>
            <a:ext cx="1341792" cy="342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>
              <a:solidFill>
                <a:srgbClr val="C00000"/>
              </a:solidFill>
            </a:endParaRPr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xmlns="" id="{CC198C6E-8900-4C2C-BC6B-567A471457DD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2984362" y="2476894"/>
            <a:ext cx="503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xmlns="" id="{F162447E-D83E-49C7-97E9-6B301F0C8ED3}"/>
              </a:ext>
            </a:extLst>
          </p:cNvPr>
          <p:cNvGrpSpPr/>
          <p:nvPr/>
        </p:nvGrpSpPr>
        <p:grpSpPr>
          <a:xfrm>
            <a:off x="1390613" y="1506139"/>
            <a:ext cx="2316965" cy="380349"/>
            <a:chOff x="1770845" y="2226133"/>
            <a:chExt cx="3089286" cy="507132"/>
          </a:xfrm>
        </p:grpSpPr>
        <p:cxnSp>
          <p:nvCxnSpPr>
            <p:cNvPr id="63" name="Gerader Verbinder 62">
              <a:extLst>
                <a:ext uri="{FF2B5EF4-FFF2-40B4-BE49-F238E27FC236}">
                  <a16:creationId xmlns:a16="http://schemas.microsoft.com/office/drawing/2014/main" xmlns="" id="{5565C020-0F64-4BC5-BC71-D564D50BFF1B}"/>
                </a:ext>
              </a:extLst>
            </p:cNvPr>
            <p:cNvCxnSpPr>
              <a:cxnSpLocks/>
            </p:cNvCxnSpPr>
            <p:nvPr/>
          </p:nvCxnSpPr>
          <p:spPr bwMode="gray">
            <a:xfrm flipH="1" flipV="1">
              <a:off x="3944534" y="2263616"/>
              <a:ext cx="915597" cy="4696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xmlns="" id="{5F8F0452-1FB3-4370-8F0A-C67B2736ABE6}"/>
                </a:ext>
              </a:extLst>
            </p:cNvPr>
            <p:cNvSpPr/>
            <p:nvPr/>
          </p:nvSpPr>
          <p:spPr bwMode="gray">
            <a:xfrm>
              <a:off x="1770845" y="2226133"/>
              <a:ext cx="2188792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13">
                <a:solidFill>
                  <a:srgbClr val="C00000"/>
                </a:solidFill>
              </a:endParaRPr>
            </a:p>
          </p:txBody>
        </p:sp>
      </p:grpSp>
      <p:sp>
        <p:nvSpPr>
          <p:cNvPr id="103" name="Rechteck 102">
            <a:extLst>
              <a:ext uri="{FF2B5EF4-FFF2-40B4-BE49-F238E27FC236}">
                <a16:creationId xmlns:a16="http://schemas.microsoft.com/office/drawing/2014/main" xmlns="" id="{464F1989-D395-4E47-B62C-3895166A50F8}"/>
              </a:ext>
            </a:extLst>
          </p:cNvPr>
          <p:cNvSpPr/>
          <p:nvPr/>
        </p:nvSpPr>
        <p:spPr bwMode="gray">
          <a:xfrm flipH="1">
            <a:off x="5738095" y="3532847"/>
            <a:ext cx="2452594" cy="40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>
              <a:solidFill>
                <a:srgbClr val="C00000"/>
              </a:solidFill>
            </a:endParaRPr>
          </a:p>
        </p:txBody>
      </p: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xmlns="" id="{20652954-AAA0-4516-AE64-F8D33A14F18D}"/>
              </a:ext>
            </a:extLst>
          </p:cNvPr>
          <p:cNvCxnSpPr>
            <a:cxnSpLocks/>
          </p:cNvCxnSpPr>
          <p:nvPr/>
        </p:nvCxnSpPr>
        <p:spPr bwMode="gray">
          <a:xfrm>
            <a:off x="5029557" y="3073829"/>
            <a:ext cx="715680" cy="459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hteck 105">
            <a:extLst>
              <a:ext uri="{FF2B5EF4-FFF2-40B4-BE49-F238E27FC236}">
                <a16:creationId xmlns:a16="http://schemas.microsoft.com/office/drawing/2014/main" xmlns="" id="{41E4D65D-9ECD-4916-8380-6115CAB3371F}"/>
              </a:ext>
            </a:extLst>
          </p:cNvPr>
          <p:cNvSpPr/>
          <p:nvPr/>
        </p:nvSpPr>
        <p:spPr bwMode="gray">
          <a:xfrm flipH="1">
            <a:off x="5770515" y="2451294"/>
            <a:ext cx="979908" cy="427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>
              <a:solidFill>
                <a:srgbClr val="C00000"/>
              </a:solidFill>
            </a:endParaRPr>
          </a:p>
        </p:txBody>
      </p: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xmlns="" id="{3F19C996-9853-4CDB-8C29-E5EB916D4B95}"/>
              </a:ext>
            </a:extLst>
          </p:cNvPr>
          <p:cNvCxnSpPr>
            <a:cxnSpLocks/>
          </p:cNvCxnSpPr>
          <p:nvPr/>
        </p:nvCxnSpPr>
        <p:spPr bwMode="gray">
          <a:xfrm flipV="1">
            <a:off x="5267119" y="2476894"/>
            <a:ext cx="503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xmlns="" id="{1E0B0914-470F-4EF1-8609-8D3A3ECEAABC}"/>
              </a:ext>
            </a:extLst>
          </p:cNvPr>
          <p:cNvCxnSpPr>
            <a:cxnSpLocks/>
          </p:cNvCxnSpPr>
          <p:nvPr/>
        </p:nvCxnSpPr>
        <p:spPr bwMode="gray">
          <a:xfrm flipV="1">
            <a:off x="5056347" y="1528894"/>
            <a:ext cx="698804" cy="371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hteck 109">
            <a:extLst>
              <a:ext uri="{FF2B5EF4-FFF2-40B4-BE49-F238E27FC236}">
                <a16:creationId xmlns:a16="http://schemas.microsoft.com/office/drawing/2014/main" xmlns="" id="{E0F34EE7-1461-44D1-AC7D-F0C454710FB0}"/>
              </a:ext>
            </a:extLst>
          </p:cNvPr>
          <p:cNvSpPr/>
          <p:nvPr/>
        </p:nvSpPr>
        <p:spPr bwMode="gray">
          <a:xfrm flipH="1">
            <a:off x="5738095" y="1506139"/>
            <a:ext cx="1810187" cy="342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>
              <a:solidFill>
                <a:srgbClr val="C00000"/>
              </a:solidFill>
            </a:endParaRPr>
          </a:p>
        </p:txBody>
      </p:sp>
      <p:sp>
        <p:nvSpPr>
          <p:cNvPr id="112" name="TextBox 49">
            <a:extLst>
              <a:ext uri="{FF2B5EF4-FFF2-40B4-BE49-F238E27FC236}">
                <a16:creationId xmlns:a16="http://schemas.microsoft.com/office/drawing/2014/main" xmlns="" id="{DD60CDE9-430F-42C7-A7E0-074D0EC7034F}"/>
              </a:ext>
            </a:extLst>
          </p:cNvPr>
          <p:cNvSpPr txBox="1"/>
          <p:nvPr/>
        </p:nvSpPr>
        <p:spPr>
          <a:xfrm flipH="1">
            <a:off x="5770514" y="1056628"/>
            <a:ext cx="2908075" cy="516192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spAutoFit/>
          </a:bodyPr>
          <a:lstStyle/>
          <a:p>
            <a:r>
              <a:rPr lang="ru-RU" sz="1500" dirty="0" err="1"/>
              <a:t>Ҳ</a:t>
            </a:r>
            <a:r>
              <a:rPr lang="ru-RU" sz="1500" dirty="0" err="1" smtClean="0"/>
              <a:t>амма</a:t>
            </a:r>
            <a:r>
              <a:rPr lang="ru-RU" sz="1500" dirty="0" smtClean="0"/>
              <a:t> </a:t>
            </a:r>
            <a:r>
              <a:rPr lang="ru-RU" sz="1500" dirty="0" err="1" smtClean="0"/>
              <a:t>хизматлар</a:t>
            </a:r>
            <a:r>
              <a:rPr lang="ru-RU" sz="1500" dirty="0" smtClean="0"/>
              <a:t> </a:t>
            </a:r>
            <a:r>
              <a:rPr lang="ru-RU" sz="1500" dirty="0" err="1" smtClean="0"/>
              <a:t>ягона</a:t>
            </a:r>
            <a:r>
              <a:rPr lang="ru-RU" sz="1500" dirty="0" smtClean="0"/>
              <a:t> </a:t>
            </a:r>
          </a:p>
          <a:p>
            <a:r>
              <a:rPr lang="uz-Cyrl-UZ" sz="1500" dirty="0"/>
              <a:t>провайдердан</a:t>
            </a:r>
            <a:endParaRPr lang="en-AU" sz="1500" dirty="0"/>
          </a:p>
        </p:txBody>
      </p:sp>
      <p:sp>
        <p:nvSpPr>
          <p:cNvPr id="113" name="TextBox 49">
            <a:extLst>
              <a:ext uri="{FF2B5EF4-FFF2-40B4-BE49-F238E27FC236}">
                <a16:creationId xmlns:a16="http://schemas.microsoft.com/office/drawing/2014/main" xmlns="" id="{962CB4A2-D03D-4E59-BAC0-3F1B92F8EBD4}"/>
              </a:ext>
            </a:extLst>
          </p:cNvPr>
          <p:cNvSpPr txBox="1"/>
          <p:nvPr/>
        </p:nvSpPr>
        <p:spPr>
          <a:xfrm flipH="1">
            <a:off x="5792212" y="2167488"/>
            <a:ext cx="2398478" cy="285360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spAutoFit/>
          </a:bodyPr>
          <a:lstStyle/>
          <a:p>
            <a:r>
              <a:rPr lang="ru-RU" sz="1500" dirty="0" err="1" smtClean="0"/>
              <a:t>Алоқалар</a:t>
            </a:r>
            <a:r>
              <a:rPr lang="ru-RU" sz="1500" dirty="0" smtClean="0"/>
              <a:t> </a:t>
            </a:r>
            <a:r>
              <a:rPr lang="ru-RU" sz="1500" dirty="0" err="1" smtClean="0"/>
              <a:t>тармоғи</a:t>
            </a:r>
            <a:endParaRPr lang="en-AU" sz="15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114" name="TextBox 49">
            <a:extLst>
              <a:ext uri="{FF2B5EF4-FFF2-40B4-BE49-F238E27FC236}">
                <a16:creationId xmlns:a16="http://schemas.microsoft.com/office/drawing/2014/main" xmlns="" id="{CD01471B-FEC1-49A7-833D-2D39DFF817B9}"/>
              </a:ext>
            </a:extLst>
          </p:cNvPr>
          <p:cNvSpPr txBox="1"/>
          <p:nvPr/>
        </p:nvSpPr>
        <p:spPr>
          <a:xfrm flipH="1">
            <a:off x="5792211" y="3085891"/>
            <a:ext cx="2507011" cy="516192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spAutoFit/>
          </a:bodyPr>
          <a:lstStyle/>
          <a:p>
            <a:r>
              <a:rPr lang="ru-RU" sz="1500" dirty="0" err="1" smtClean="0"/>
              <a:t>Зудлик</a:t>
            </a:r>
            <a:r>
              <a:rPr lang="ru-RU" sz="1500" dirty="0" smtClean="0"/>
              <a:t> </a:t>
            </a:r>
            <a:r>
              <a:rPr lang="ru-RU" sz="1500" dirty="0" err="1" smtClean="0"/>
              <a:t>билан</a:t>
            </a:r>
            <a:r>
              <a:rPr lang="ru-RU" sz="1500" dirty="0" smtClean="0"/>
              <a:t> </a:t>
            </a:r>
            <a:r>
              <a:rPr lang="ru-RU" sz="1500" dirty="0" err="1"/>
              <a:t>ҳ</a:t>
            </a:r>
            <a:r>
              <a:rPr lang="ru-RU" sz="1500" dirty="0" err="1" smtClean="0"/>
              <a:t>аракат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ru-RU" sz="1500" dirty="0" err="1"/>
              <a:t>қ</a:t>
            </a:r>
            <a:r>
              <a:rPr lang="ru-RU" sz="1500" dirty="0" err="1" smtClean="0"/>
              <a:t>илиш</a:t>
            </a:r>
            <a:r>
              <a:rPr lang="ru-RU" sz="1500" dirty="0" smtClean="0"/>
              <a:t> </a:t>
            </a:r>
            <a:r>
              <a:rPr lang="ru-RU" sz="1500" dirty="0" err="1" smtClean="0"/>
              <a:t>қобилияти</a:t>
            </a:r>
            <a:endParaRPr lang="en-AU" sz="15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118" name="Text Placeholder 32">
            <a:extLst>
              <a:ext uri="{FF2B5EF4-FFF2-40B4-BE49-F238E27FC236}">
                <a16:creationId xmlns:a16="http://schemas.microsoft.com/office/drawing/2014/main" xmlns="" id="{DE90815C-19A7-44EB-B7E3-2C00C9170798}"/>
              </a:ext>
            </a:extLst>
          </p:cNvPr>
          <p:cNvSpPr txBox="1">
            <a:spLocks/>
          </p:cNvSpPr>
          <p:nvPr/>
        </p:nvSpPr>
        <p:spPr>
          <a:xfrm flipH="1">
            <a:off x="5792212" y="1537577"/>
            <a:ext cx="2225711" cy="574200"/>
          </a:xfrm>
          <a:prstGeom prst="rect">
            <a:avLst/>
          </a:prstGeom>
        </p:spPr>
        <p:txBody>
          <a:bodyPr lIns="0" tIns="5400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Маслаҳат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ва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амалга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ошириш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 Placeholder 32">
            <a:extLst>
              <a:ext uri="{FF2B5EF4-FFF2-40B4-BE49-F238E27FC236}">
                <a16:creationId xmlns:a16="http://schemas.microsoft.com/office/drawing/2014/main" xmlns="" id="{BB3E1984-2CA1-49E8-832F-AF1B1A2C18B3}"/>
              </a:ext>
            </a:extLst>
          </p:cNvPr>
          <p:cNvSpPr txBox="1">
            <a:spLocks/>
          </p:cNvSpPr>
          <p:nvPr/>
        </p:nvSpPr>
        <p:spPr>
          <a:xfrm flipH="1">
            <a:off x="5792212" y="2492631"/>
            <a:ext cx="2225709" cy="471931"/>
          </a:xfrm>
          <a:prstGeom prst="rect">
            <a:avLst/>
          </a:prstGeom>
        </p:spPr>
        <p:txBody>
          <a:bodyPr lIns="0" tIns="5400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Дунё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бўйлаб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сиёсий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доиралар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, бизнес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ва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фуқаролик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жамияти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билан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120" name="Text Placeholder 32">
            <a:extLst>
              <a:ext uri="{FF2B5EF4-FFF2-40B4-BE49-F238E27FC236}">
                <a16:creationId xmlns:a16="http://schemas.microsoft.com/office/drawing/2014/main" xmlns="" id="{5D507646-9B0C-40FA-B6F8-FE9B1E25EFD6}"/>
              </a:ext>
            </a:extLst>
          </p:cNvPr>
          <p:cNvSpPr txBox="1">
            <a:spLocks/>
          </p:cNvSpPr>
          <p:nvPr/>
        </p:nvSpPr>
        <p:spPr>
          <a:xfrm flipH="1">
            <a:off x="5792211" y="3566543"/>
            <a:ext cx="2225710" cy="516489"/>
          </a:xfrm>
          <a:prstGeom prst="rect">
            <a:avLst/>
          </a:prstGeom>
        </p:spPr>
        <p:txBody>
          <a:bodyPr lIns="0" tIns="5400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Айниқса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,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инқироз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ва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можароли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ru-R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ҳудудларда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grpSp>
        <p:nvGrpSpPr>
          <p:cNvPr id="85" name="Group 64">
            <a:extLst>
              <a:ext uri="{FF2B5EF4-FFF2-40B4-BE49-F238E27FC236}">
                <a16:creationId xmlns:a16="http://schemas.microsoft.com/office/drawing/2014/main" xmlns="" id="{5E539876-084C-4C74-9F39-99D6E33479D7}"/>
              </a:ext>
            </a:extLst>
          </p:cNvPr>
          <p:cNvGrpSpPr/>
          <p:nvPr/>
        </p:nvGrpSpPr>
        <p:grpSpPr>
          <a:xfrm>
            <a:off x="3377538" y="1449878"/>
            <a:ext cx="1997277" cy="2054031"/>
            <a:chOff x="5851883" y="2329993"/>
            <a:chExt cx="3145477" cy="3234858"/>
          </a:xfrm>
          <a:solidFill>
            <a:srgbClr val="C00000"/>
          </a:solidFill>
        </p:grpSpPr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xmlns="" id="{3C659628-7679-4140-8D6E-30D6C65DBFED}"/>
                </a:ext>
              </a:extLst>
            </p:cNvPr>
            <p:cNvSpPr/>
            <p:nvPr/>
          </p:nvSpPr>
          <p:spPr>
            <a:xfrm rot="3600000" flipV="1">
              <a:off x="6649099" y="2210279"/>
              <a:ext cx="308923" cy="1302410"/>
            </a:xfrm>
            <a:custGeom>
              <a:avLst/>
              <a:gdLst>
                <a:gd name="connsiteX0" fmla="*/ 164528 w 308923"/>
                <a:gd name="connsiteY0" fmla="*/ 1302410 h 1302410"/>
                <a:gd name="connsiteX1" fmla="*/ 308923 w 308923"/>
                <a:gd name="connsiteY1" fmla="*/ 1226899 h 1302410"/>
                <a:gd name="connsiteX2" fmla="*/ 271720 w 308923"/>
                <a:gd name="connsiteY2" fmla="*/ 1154228 h 1302410"/>
                <a:gd name="connsiteX3" fmla="*/ 288923 w 308923"/>
                <a:gd name="connsiteY3" fmla="*/ 102854 h 1302410"/>
                <a:gd name="connsiteX4" fmla="*/ 303889 w 308923"/>
                <a:gd name="connsiteY4" fmla="*/ 75542 h 1302410"/>
                <a:gd name="connsiteX5" fmla="*/ 159434 w 308923"/>
                <a:gd name="connsiteY5" fmla="*/ 0 h 1302410"/>
                <a:gd name="connsiteX6" fmla="*/ 142283 w 308923"/>
                <a:gd name="connsiteY6" fmla="*/ 31301 h 1302410"/>
                <a:gd name="connsiteX7" fmla="*/ 122819 w 308923"/>
                <a:gd name="connsiteY7" fmla="*/ 1220935 h 1302410"/>
                <a:gd name="connsiteX8" fmla="*/ 164528 w 308923"/>
                <a:gd name="connsiteY8" fmla="*/ 1302410 h 130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923" h="1302410">
                  <a:moveTo>
                    <a:pt x="164528" y="1302410"/>
                  </a:moveTo>
                  <a:lnTo>
                    <a:pt x="308923" y="1226899"/>
                  </a:lnTo>
                  <a:lnTo>
                    <a:pt x="271720" y="1154228"/>
                  </a:lnTo>
                  <a:cubicBezTo>
                    <a:pt x="117052" y="810095"/>
                    <a:pt x="132031" y="425136"/>
                    <a:pt x="288923" y="102854"/>
                  </a:cubicBezTo>
                  <a:lnTo>
                    <a:pt x="303889" y="75542"/>
                  </a:lnTo>
                  <a:lnTo>
                    <a:pt x="159434" y="0"/>
                  </a:lnTo>
                  <a:lnTo>
                    <a:pt x="142283" y="31301"/>
                  </a:lnTo>
                  <a:cubicBezTo>
                    <a:pt x="-35241" y="395964"/>
                    <a:pt x="-52189" y="831547"/>
                    <a:pt x="122819" y="1220935"/>
                  </a:cubicBezTo>
                  <a:lnTo>
                    <a:pt x="164528" y="13024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13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xmlns="" id="{8420C80E-373E-412F-AC07-392B13B95DF8}"/>
                </a:ext>
              </a:extLst>
            </p:cNvPr>
            <p:cNvSpPr/>
            <p:nvPr/>
          </p:nvSpPr>
          <p:spPr>
            <a:xfrm rot="3600000" flipV="1">
              <a:off x="7448091" y="2529908"/>
              <a:ext cx="1132091" cy="732262"/>
            </a:xfrm>
            <a:custGeom>
              <a:avLst/>
              <a:gdLst>
                <a:gd name="connsiteX0" fmla="*/ 0 w 1132091"/>
                <a:gd name="connsiteY0" fmla="*/ 87295 h 732262"/>
                <a:gd name="connsiteX1" fmla="*/ 42719 w 1132091"/>
                <a:gd name="connsiteY1" fmla="*/ 153350 h 732262"/>
                <a:gd name="connsiteX2" fmla="*/ 1082704 w 1132091"/>
                <a:gd name="connsiteY2" fmla="*/ 731311 h 732262"/>
                <a:gd name="connsiteX3" fmla="*/ 1125285 w 1132091"/>
                <a:gd name="connsiteY3" fmla="*/ 732262 h 732262"/>
                <a:gd name="connsiteX4" fmla="*/ 1132091 w 1132091"/>
                <a:gd name="connsiteY4" fmla="*/ 569390 h 732262"/>
                <a:gd name="connsiteX5" fmla="*/ 1094058 w 1132091"/>
                <a:gd name="connsiteY5" fmla="*/ 568541 h 732262"/>
                <a:gd name="connsiteX6" fmla="*/ 174939 w 1132091"/>
                <a:gd name="connsiteY6" fmla="*/ 57751 h 732262"/>
                <a:gd name="connsiteX7" fmla="*/ 137592 w 1132091"/>
                <a:gd name="connsiteY7" fmla="*/ 0 h 732262"/>
                <a:gd name="connsiteX8" fmla="*/ 0 w 1132091"/>
                <a:gd name="connsiteY8" fmla="*/ 87295 h 73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2091" h="732262">
                  <a:moveTo>
                    <a:pt x="0" y="87295"/>
                  </a:moveTo>
                  <a:lnTo>
                    <a:pt x="42719" y="153350"/>
                  </a:lnTo>
                  <a:cubicBezTo>
                    <a:pt x="292435" y="499606"/>
                    <a:pt x="678134" y="702720"/>
                    <a:pt x="1082704" y="731311"/>
                  </a:cubicBezTo>
                  <a:lnTo>
                    <a:pt x="1125285" y="732262"/>
                  </a:lnTo>
                  <a:lnTo>
                    <a:pt x="1132091" y="569390"/>
                  </a:lnTo>
                  <a:lnTo>
                    <a:pt x="1094058" y="568541"/>
                  </a:lnTo>
                  <a:cubicBezTo>
                    <a:pt x="736507" y="543272"/>
                    <a:pt x="395634" y="363764"/>
                    <a:pt x="174939" y="57751"/>
                  </a:cubicBezTo>
                  <a:lnTo>
                    <a:pt x="137592" y="0"/>
                  </a:lnTo>
                  <a:lnTo>
                    <a:pt x="0" y="87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13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xmlns="" id="{924D1BC5-ED2B-4D6F-9CC5-FFA3C0FA3CF2}"/>
                </a:ext>
              </a:extLst>
            </p:cNvPr>
            <p:cNvSpPr/>
            <p:nvPr/>
          </p:nvSpPr>
          <p:spPr>
            <a:xfrm rot="3600000" flipV="1">
              <a:off x="5653167" y="3556713"/>
              <a:ext cx="1137748" cy="740315"/>
            </a:xfrm>
            <a:custGeom>
              <a:avLst/>
              <a:gdLst>
                <a:gd name="connsiteX0" fmla="*/ 0 w 1137748"/>
                <a:gd name="connsiteY0" fmla="*/ 652948 h 740315"/>
                <a:gd name="connsiteX1" fmla="*/ 137706 w 1137748"/>
                <a:gd name="connsiteY1" fmla="*/ 740315 h 740315"/>
                <a:gd name="connsiteX2" fmla="*/ 196758 w 1137748"/>
                <a:gd name="connsiteY2" fmla="*/ 653678 h 740315"/>
                <a:gd name="connsiteX3" fmla="*/ 566228 w 1137748"/>
                <a:gd name="connsiteY3" fmla="*/ 327786 h 740315"/>
                <a:gd name="connsiteX4" fmla="*/ 1033193 w 1137748"/>
                <a:gd name="connsiteY4" fmla="*/ 170762 h 740315"/>
                <a:gd name="connsiteX5" fmla="*/ 1137748 w 1137748"/>
                <a:gd name="connsiteY5" fmla="*/ 162939 h 740315"/>
                <a:gd name="connsiteX6" fmla="*/ 1130939 w 1137748"/>
                <a:gd name="connsiteY6" fmla="*/ 0 h 740315"/>
                <a:gd name="connsiteX7" fmla="*/ 1013026 w 1137748"/>
                <a:gd name="connsiteY7" fmla="*/ 8821 h 740315"/>
                <a:gd name="connsiteX8" fmla="*/ 484653 w 1137748"/>
                <a:gd name="connsiteY8" fmla="*/ 186494 h 740315"/>
                <a:gd name="connsiteX9" fmla="*/ 66597 w 1137748"/>
                <a:gd name="connsiteY9" fmla="*/ 555242 h 740315"/>
                <a:gd name="connsiteX10" fmla="*/ 0 w 1137748"/>
                <a:gd name="connsiteY10" fmla="*/ 652948 h 74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7748" h="740315">
                  <a:moveTo>
                    <a:pt x="0" y="652948"/>
                  </a:moveTo>
                  <a:lnTo>
                    <a:pt x="137706" y="740315"/>
                  </a:lnTo>
                  <a:lnTo>
                    <a:pt x="196758" y="653678"/>
                  </a:lnTo>
                  <a:cubicBezTo>
                    <a:pt x="293911" y="525094"/>
                    <a:pt x="417879" y="413434"/>
                    <a:pt x="566228" y="327786"/>
                  </a:cubicBezTo>
                  <a:cubicBezTo>
                    <a:pt x="714576" y="242137"/>
                    <a:pt x="873260" y="190607"/>
                    <a:pt x="1033193" y="170762"/>
                  </a:cubicBezTo>
                  <a:lnTo>
                    <a:pt x="1137748" y="162939"/>
                  </a:lnTo>
                  <a:lnTo>
                    <a:pt x="1130939" y="0"/>
                  </a:lnTo>
                  <a:lnTo>
                    <a:pt x="1013026" y="8821"/>
                  </a:lnTo>
                  <a:cubicBezTo>
                    <a:pt x="832062" y="31276"/>
                    <a:pt x="652510" y="89582"/>
                    <a:pt x="484653" y="186494"/>
                  </a:cubicBezTo>
                  <a:cubicBezTo>
                    <a:pt x="316797" y="283406"/>
                    <a:pt x="176526" y="409750"/>
                    <a:pt x="66597" y="555242"/>
                  </a:cubicBezTo>
                  <a:lnTo>
                    <a:pt x="0" y="6529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13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xmlns="" id="{063FD4BE-1236-4FDB-ABA0-A90CB3AE723B}"/>
                </a:ext>
              </a:extLst>
            </p:cNvPr>
            <p:cNvSpPr/>
            <p:nvPr/>
          </p:nvSpPr>
          <p:spPr>
            <a:xfrm rot="3600000" flipV="1">
              <a:off x="8065675" y="3597189"/>
              <a:ext cx="1128433" cy="734936"/>
            </a:xfrm>
            <a:custGeom>
              <a:avLst/>
              <a:gdLst>
                <a:gd name="connsiteX0" fmla="*/ 6810 w 1128433"/>
                <a:gd name="connsiteY0" fmla="*/ 734936 h 734936"/>
                <a:gd name="connsiteX1" fmla="*/ 118770 w 1128433"/>
                <a:gd name="connsiteY1" fmla="*/ 726559 h 734936"/>
                <a:gd name="connsiteX2" fmla="*/ 647143 w 1128433"/>
                <a:gd name="connsiteY2" fmla="*/ 548886 h 734936"/>
                <a:gd name="connsiteX3" fmla="*/ 1065199 w 1128433"/>
                <a:gd name="connsiteY3" fmla="*/ 180138 h 734936"/>
                <a:gd name="connsiteX4" fmla="*/ 1128433 w 1128433"/>
                <a:gd name="connsiteY4" fmla="*/ 87366 h 734936"/>
                <a:gd name="connsiteX5" fmla="*/ 990728 w 1128433"/>
                <a:gd name="connsiteY5" fmla="*/ 0 h 734936"/>
                <a:gd name="connsiteX6" fmla="*/ 935038 w 1128433"/>
                <a:gd name="connsiteY6" fmla="*/ 81703 h 734936"/>
                <a:gd name="connsiteX7" fmla="*/ 565569 w 1128433"/>
                <a:gd name="connsiteY7" fmla="*/ 407595 h 734936"/>
                <a:gd name="connsiteX8" fmla="*/ 98603 w 1128433"/>
                <a:gd name="connsiteY8" fmla="*/ 564619 h 734936"/>
                <a:gd name="connsiteX9" fmla="*/ 0 w 1128433"/>
                <a:gd name="connsiteY9" fmla="*/ 571996 h 734936"/>
                <a:gd name="connsiteX10" fmla="*/ 6810 w 1128433"/>
                <a:gd name="connsiteY10" fmla="*/ 734936 h 73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8433" h="734936">
                  <a:moveTo>
                    <a:pt x="6810" y="734936"/>
                  </a:moveTo>
                  <a:lnTo>
                    <a:pt x="118770" y="726559"/>
                  </a:lnTo>
                  <a:cubicBezTo>
                    <a:pt x="299735" y="704104"/>
                    <a:pt x="479287" y="645798"/>
                    <a:pt x="647143" y="548886"/>
                  </a:cubicBezTo>
                  <a:cubicBezTo>
                    <a:pt x="815000" y="451974"/>
                    <a:pt x="955270" y="325631"/>
                    <a:pt x="1065199" y="180138"/>
                  </a:cubicBezTo>
                  <a:lnTo>
                    <a:pt x="1128433" y="87366"/>
                  </a:lnTo>
                  <a:lnTo>
                    <a:pt x="990728" y="0"/>
                  </a:lnTo>
                  <a:lnTo>
                    <a:pt x="935038" y="81703"/>
                  </a:lnTo>
                  <a:cubicBezTo>
                    <a:pt x="837885" y="210286"/>
                    <a:pt x="713917" y="321946"/>
                    <a:pt x="565569" y="407595"/>
                  </a:cubicBezTo>
                  <a:cubicBezTo>
                    <a:pt x="417220" y="493244"/>
                    <a:pt x="258536" y="544773"/>
                    <a:pt x="98603" y="564619"/>
                  </a:cubicBezTo>
                  <a:lnTo>
                    <a:pt x="0" y="571996"/>
                  </a:lnTo>
                  <a:lnTo>
                    <a:pt x="6810" y="7349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13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xmlns="" id="{3327E196-3807-4DDA-8330-D326C8A5620B}"/>
                </a:ext>
              </a:extLst>
            </p:cNvPr>
            <p:cNvSpPr/>
            <p:nvPr/>
          </p:nvSpPr>
          <p:spPr>
            <a:xfrm rot="3600000" flipV="1">
              <a:off x="7900185" y="4377909"/>
              <a:ext cx="307205" cy="1297009"/>
            </a:xfrm>
            <a:custGeom>
              <a:avLst/>
              <a:gdLst>
                <a:gd name="connsiteX0" fmla="*/ 0 w 307205"/>
                <a:gd name="connsiteY0" fmla="*/ 1221467 h 1297009"/>
                <a:gd name="connsiteX1" fmla="*/ 144454 w 307205"/>
                <a:gd name="connsiteY1" fmla="*/ 1297009 h 1297009"/>
                <a:gd name="connsiteX2" fmla="*/ 164922 w 307205"/>
                <a:gd name="connsiteY2" fmla="*/ 1259657 h 1297009"/>
                <a:gd name="connsiteX3" fmla="*/ 184386 w 307205"/>
                <a:gd name="connsiteY3" fmla="*/ 70023 h 1297009"/>
                <a:gd name="connsiteX4" fmla="*/ 148539 w 307205"/>
                <a:gd name="connsiteY4" fmla="*/ 0 h 1297009"/>
                <a:gd name="connsiteX5" fmla="*/ 4144 w 307205"/>
                <a:gd name="connsiteY5" fmla="*/ 75511 h 1297009"/>
                <a:gd name="connsiteX6" fmla="*/ 35484 w 307205"/>
                <a:gd name="connsiteY6" fmla="*/ 136730 h 1297009"/>
                <a:gd name="connsiteX7" fmla="*/ 18282 w 307205"/>
                <a:gd name="connsiteY7" fmla="*/ 1188105 h 1297009"/>
                <a:gd name="connsiteX8" fmla="*/ 0 w 307205"/>
                <a:gd name="connsiteY8" fmla="*/ 1221467 h 12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205" h="1297009">
                  <a:moveTo>
                    <a:pt x="0" y="1221467"/>
                  </a:moveTo>
                  <a:lnTo>
                    <a:pt x="144454" y="1297009"/>
                  </a:lnTo>
                  <a:lnTo>
                    <a:pt x="164922" y="1259657"/>
                  </a:lnTo>
                  <a:cubicBezTo>
                    <a:pt x="342445" y="894994"/>
                    <a:pt x="359394" y="459411"/>
                    <a:pt x="184386" y="70023"/>
                  </a:cubicBezTo>
                  <a:lnTo>
                    <a:pt x="148539" y="0"/>
                  </a:lnTo>
                  <a:lnTo>
                    <a:pt x="4144" y="75511"/>
                  </a:lnTo>
                  <a:lnTo>
                    <a:pt x="35484" y="136730"/>
                  </a:lnTo>
                  <a:cubicBezTo>
                    <a:pt x="190152" y="480864"/>
                    <a:pt x="175173" y="865823"/>
                    <a:pt x="18282" y="1188105"/>
                  </a:cubicBezTo>
                  <a:lnTo>
                    <a:pt x="0" y="12214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13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xmlns="" id="{36E91E42-72FF-4C24-8993-03901AECD489}"/>
                </a:ext>
              </a:extLst>
            </p:cNvPr>
            <p:cNvSpPr/>
            <p:nvPr/>
          </p:nvSpPr>
          <p:spPr>
            <a:xfrm rot="3600000" flipV="1">
              <a:off x="6277329" y="4627307"/>
              <a:ext cx="1132179" cy="742910"/>
            </a:xfrm>
            <a:custGeom>
              <a:avLst/>
              <a:gdLst>
                <a:gd name="connsiteX0" fmla="*/ 0 w 1132179"/>
                <a:gd name="connsiteY0" fmla="*/ 162871 h 742910"/>
                <a:gd name="connsiteX1" fmla="*/ 31136 w 1132179"/>
                <a:gd name="connsiteY1" fmla="*/ 163567 h 742910"/>
                <a:gd name="connsiteX2" fmla="*/ 950254 w 1132179"/>
                <a:gd name="connsiteY2" fmla="*/ 674356 h 742910"/>
                <a:gd name="connsiteX3" fmla="*/ 994588 w 1132179"/>
                <a:gd name="connsiteY3" fmla="*/ 742910 h 742910"/>
                <a:gd name="connsiteX4" fmla="*/ 1132179 w 1132179"/>
                <a:gd name="connsiteY4" fmla="*/ 655616 h 742910"/>
                <a:gd name="connsiteX5" fmla="*/ 1082475 w 1132179"/>
                <a:gd name="connsiteY5" fmla="*/ 578757 h 742910"/>
                <a:gd name="connsiteX6" fmla="*/ 42490 w 1132179"/>
                <a:gd name="connsiteY6" fmla="*/ 796 h 742910"/>
                <a:gd name="connsiteX7" fmla="*/ 6806 w 1132179"/>
                <a:gd name="connsiteY7" fmla="*/ 0 h 742910"/>
                <a:gd name="connsiteX8" fmla="*/ 0 w 1132179"/>
                <a:gd name="connsiteY8" fmla="*/ 162871 h 7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2179" h="742910">
                  <a:moveTo>
                    <a:pt x="0" y="162871"/>
                  </a:moveTo>
                  <a:lnTo>
                    <a:pt x="31136" y="163567"/>
                  </a:lnTo>
                  <a:cubicBezTo>
                    <a:pt x="388686" y="188835"/>
                    <a:pt x="729559" y="368343"/>
                    <a:pt x="950254" y="674356"/>
                  </a:cubicBezTo>
                  <a:lnTo>
                    <a:pt x="994588" y="742910"/>
                  </a:lnTo>
                  <a:lnTo>
                    <a:pt x="1132179" y="655616"/>
                  </a:lnTo>
                  <a:lnTo>
                    <a:pt x="1082475" y="578757"/>
                  </a:lnTo>
                  <a:cubicBezTo>
                    <a:pt x="832759" y="232502"/>
                    <a:pt x="447059" y="29388"/>
                    <a:pt x="42490" y="796"/>
                  </a:cubicBezTo>
                  <a:lnTo>
                    <a:pt x="6806" y="0"/>
                  </a:lnTo>
                  <a:lnTo>
                    <a:pt x="0" y="1628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13"/>
            </a:p>
          </p:txBody>
        </p:sp>
      </p:grpSp>
      <p:sp>
        <p:nvSpPr>
          <p:cNvPr id="43" name="Donut 3">
            <a:extLst>
              <a:ext uri="{FF2B5EF4-FFF2-40B4-BE49-F238E27FC236}">
                <a16:creationId xmlns:a16="http://schemas.microsoft.com/office/drawing/2014/main" xmlns="" id="{71778569-509F-467A-A147-DE269E4F73EC}"/>
              </a:ext>
            </a:extLst>
          </p:cNvPr>
          <p:cNvSpPr/>
          <p:nvPr/>
        </p:nvSpPr>
        <p:spPr bwMode="gray">
          <a:xfrm>
            <a:off x="3640568" y="1741285"/>
            <a:ext cx="1471218" cy="1471218"/>
          </a:xfrm>
          <a:prstGeom prst="donut">
            <a:avLst>
              <a:gd name="adj" fmla="val 6340"/>
            </a:avLst>
          </a:prstGeom>
          <a:solidFill>
            <a:srgbClr val="C00000">
              <a:alpha val="1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>
              <a:solidFill>
                <a:schemeClr val="tx1"/>
              </a:solidFill>
            </a:endParaRPr>
          </a:p>
        </p:txBody>
      </p:sp>
      <p:pic>
        <p:nvPicPr>
          <p:cNvPr id="47" name="Picture 18">
            <a:extLst>
              <a:ext uri="{FF2B5EF4-FFF2-40B4-BE49-F238E27FC236}">
                <a16:creationId xmlns:a16="http://schemas.microsoft.com/office/drawing/2014/main" xmlns="" id="{9D380F75-6D1B-4BE2-BDB7-22A3A8077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690"/>
          <a:stretch/>
        </p:blipFill>
        <p:spPr>
          <a:xfrm>
            <a:off x="4161189" y="2635396"/>
            <a:ext cx="426325" cy="342948"/>
          </a:xfrm>
          <a:prstGeom prst="rect">
            <a:avLst/>
          </a:prstGeom>
        </p:spPr>
      </p:pic>
      <p:pic>
        <p:nvPicPr>
          <p:cNvPr id="1025" name="83C7539B-0B9C-4848-A20F-0B863D010BE1" descr="cid:C1C83155-9219-4E56-BD44-41981826393F">
            <a:extLst>
              <a:ext uri="{FF2B5EF4-FFF2-40B4-BE49-F238E27FC236}">
                <a16:creationId xmlns:a16="http://schemas.microsoft.com/office/drawing/2014/main" xmlns="" id="{53433D6D-F075-4B3D-9CE2-0A6FF90C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430" y="1991598"/>
            <a:ext cx="692753" cy="6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ußzeilenplatzhalter 10">
            <a:extLst>
              <a:ext uri="{FF2B5EF4-FFF2-40B4-BE49-F238E27FC236}">
                <a16:creationId xmlns:a16="http://schemas.microsoft.com/office/drawing/2014/main" xmlns="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76116" y="4947238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</a:t>
            </a:r>
            <a:r>
              <a:rPr lang="de-DE" dirty="0" smtClean="0"/>
              <a:t>–</a:t>
            </a:r>
            <a:r>
              <a:rPr lang="uz-Cyrl-UZ" dirty="0" smtClean="0"/>
              <a:t>тараққиёт мақсадида </a:t>
            </a:r>
            <a:r>
              <a:rPr lang="uz-Cyrl-UZ" dirty="0" smtClean="0"/>
              <a:t>бизнес </a:t>
            </a:r>
            <a:r>
              <a:rPr lang="uz-Cyrl-UZ" dirty="0" smtClean="0"/>
              <a:t>ҳамкорлик </a:t>
            </a:r>
            <a:endParaRPr lang="de-DE" dirty="0"/>
          </a:p>
        </p:txBody>
      </p:sp>
      <p:sp>
        <p:nvSpPr>
          <p:cNvPr id="41" name="Datumsplatzhalter 6">
            <a:extLst>
              <a:ext uri="{FF2B5EF4-FFF2-40B4-BE49-F238E27FC236}">
                <a16:creationId xmlns:a16="http://schemas.microsoft.com/office/drawing/2014/main" xmlns="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15.01.2021</a:t>
            </a:fld>
            <a:endParaRPr lang="de-DE"/>
          </a:p>
        </p:txBody>
      </p:sp>
      <p:sp>
        <p:nvSpPr>
          <p:cNvPr id="42" name="Foliennummernplatzhalter 7"/>
          <p:cNvSpPr txBox="1">
            <a:spLocks/>
          </p:cNvSpPr>
          <p:nvPr/>
        </p:nvSpPr>
        <p:spPr>
          <a:xfrm>
            <a:off x="410354" y="4887984"/>
            <a:ext cx="554080" cy="14706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8B5DB7-81A8-4ED4-916B-6B23CD603687}" type="slidenum">
              <a:rPr sz="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r>
              <a:rPr lang="uz-Cyrl-UZ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бет</a:t>
            </a:r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7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" dur="9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/>
      <p:bldP spid="73" grpId="0"/>
      <p:bldP spid="74" grpId="0"/>
      <p:bldP spid="75" grpId="0"/>
      <p:bldP spid="112" grpId="0"/>
      <p:bldP spid="113" grpId="0"/>
      <p:bldP spid="114" grpId="0"/>
      <p:bldP spid="118" grpId="0"/>
      <p:bldP spid="119" grpId="0"/>
      <p:bldP spid="120" grpId="0"/>
      <p:bldP spid="43" grpId="0" animBg="1"/>
      <p:bldP spid="43" grpId="1" animBg="1"/>
      <p:bldP spid="43" grpId="2" animBg="1"/>
      <p:bldP spid="43" grpId="3" animBg="1"/>
      <p:bldP spid="43" grpId="4" animBg="1"/>
      <p:bldP spid="43" grpId="5" animBg="1"/>
      <p:bldP spid="43" grpId="6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C86F1D-FC16-454B-A5BC-A9E301C662DD}"/>
              </a:ext>
            </a:extLst>
          </p:cNvPr>
          <p:cNvSpPr txBox="1"/>
          <p:nvPr/>
        </p:nvSpPr>
        <p:spPr>
          <a:xfrm>
            <a:off x="1029414" y="501287"/>
            <a:ext cx="708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ea typeface="Arial" charset="0"/>
                <a:cs typeface="Arial" charset="0"/>
              </a:rPr>
              <a:t> </a:t>
            </a:r>
            <a:r>
              <a:rPr lang="ru-RU" sz="3000" b="1" dirty="0" err="1" smtClean="0">
                <a:solidFill>
                  <a:srgbClr val="C00000"/>
                </a:solidFill>
                <a:ea typeface="Arial" charset="0"/>
                <a:cs typeface="Arial" charset="0"/>
              </a:rPr>
              <a:t>Кучларни</a:t>
            </a:r>
            <a:r>
              <a:rPr lang="ru-RU" sz="3000" b="1" dirty="0" smtClean="0">
                <a:solidFill>
                  <a:srgbClr val="C00000"/>
                </a:solidFill>
                <a:ea typeface="Arial" charset="0"/>
                <a:cs typeface="Arial" charset="0"/>
              </a:rPr>
              <a:t> </a:t>
            </a:r>
            <a:r>
              <a:rPr lang="ru-RU" sz="2400" dirty="0" err="1" smtClean="0">
                <a:ea typeface="Arial" charset="0"/>
                <a:cs typeface="Arial" charset="0"/>
              </a:rPr>
              <a:t>бирлаштириш</a:t>
            </a:r>
            <a:r>
              <a:rPr lang="ru-RU" sz="3000" b="1" dirty="0" smtClean="0">
                <a:solidFill>
                  <a:srgbClr val="C00000"/>
                </a:solidFill>
                <a:ea typeface="Arial" charset="0"/>
                <a:cs typeface="Arial" charset="0"/>
              </a:rPr>
              <a:t> </a:t>
            </a:r>
            <a:r>
              <a:rPr lang="uz-Cyrl-UZ" sz="3000" b="1" dirty="0" smtClean="0">
                <a:solidFill>
                  <a:srgbClr val="C00000"/>
                </a:solidFill>
                <a:ea typeface="Arial" charset="0"/>
                <a:cs typeface="Arial" charset="0"/>
              </a:rPr>
              <a:t>ва </a:t>
            </a:r>
            <a:r>
              <a:rPr lang="uz-Cyrl-UZ" sz="2400" dirty="0" smtClean="0">
                <a:ea typeface="Arial" charset="0"/>
                <a:cs typeface="Arial" charset="0"/>
              </a:rPr>
              <a:t>барқарор</a:t>
            </a:r>
            <a:r>
              <a:rPr lang="uz-Cyrl-UZ" sz="3000" b="1" dirty="0">
                <a:solidFill>
                  <a:srgbClr val="C00000"/>
                </a:solidFill>
                <a:ea typeface="Arial" charset="0"/>
                <a:cs typeface="Arial" charset="0"/>
              </a:rPr>
              <a:t> </a:t>
            </a:r>
            <a:r>
              <a:rPr lang="ru-RU" sz="3000" b="1" dirty="0" err="1" smtClean="0">
                <a:solidFill>
                  <a:srgbClr val="C00000"/>
                </a:solidFill>
                <a:ea typeface="Arial" charset="0"/>
                <a:cs typeface="Arial" charset="0"/>
              </a:rPr>
              <a:t>мақсадларга</a:t>
            </a:r>
            <a:r>
              <a:rPr lang="ru-RU" sz="3000" b="1" dirty="0" smtClean="0">
                <a:solidFill>
                  <a:srgbClr val="C00000"/>
                </a:solidFill>
                <a:ea typeface="Arial" charset="0"/>
                <a:cs typeface="Arial" charset="0"/>
              </a:rPr>
              <a:t> </a:t>
            </a:r>
            <a:r>
              <a:rPr lang="ru-RU" sz="2400" dirty="0" err="1">
                <a:ea typeface="Arial" charset="0"/>
                <a:cs typeface="Arial" charset="0"/>
              </a:rPr>
              <a:t>эришиш</a:t>
            </a:r>
            <a:r>
              <a:rPr lang="ru-RU" sz="3000" b="1" dirty="0" smtClean="0">
                <a:solidFill>
                  <a:srgbClr val="C00000"/>
                </a:solidFill>
                <a:ea typeface="Arial" charset="0"/>
                <a:cs typeface="Arial" charset="0"/>
              </a:rPr>
              <a:t> </a:t>
            </a:r>
            <a:endParaRPr lang="de-DE" sz="2400" dirty="0">
              <a:ea typeface="Arial" charset="0"/>
              <a:cs typeface="Arial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87394" y="2019870"/>
            <a:ext cx="7884843" cy="1594530"/>
            <a:chOff x="724900" y="1571939"/>
            <a:chExt cx="7884843" cy="1594530"/>
          </a:xfrm>
        </p:grpSpPr>
        <p:graphicFrame>
          <p:nvGraphicFramePr>
            <p:cNvPr id="8" name="Inhaltsplatzhalter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4483459"/>
                </p:ext>
              </p:extLst>
            </p:nvPr>
          </p:nvGraphicFramePr>
          <p:xfrm>
            <a:off x="724900" y="1571939"/>
            <a:ext cx="7884843" cy="15945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524" y="2177956"/>
              <a:ext cx="37465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Fußzeilenplatzhalter 10">
            <a:extLst>
              <a:ext uri="{FF2B5EF4-FFF2-40B4-BE49-F238E27FC236}">
                <a16:creationId xmlns:a16="http://schemas.microsoft.com/office/drawing/2014/main" xmlns="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 err="1" smtClean="0"/>
              <a:t>тараққиёт</a:t>
            </a:r>
            <a:r>
              <a:rPr lang="ru-RU" dirty="0" smtClean="0"/>
              <a:t> </a:t>
            </a:r>
            <a:r>
              <a:rPr lang="ru-RU" dirty="0" err="1" smtClean="0"/>
              <a:t>мақсадида</a:t>
            </a:r>
            <a:r>
              <a:rPr lang="ru-RU" dirty="0" smtClean="0"/>
              <a:t> </a:t>
            </a:r>
            <a:r>
              <a:rPr lang="ru-RU" dirty="0" smtClean="0"/>
              <a:t>бизнес </a:t>
            </a:r>
            <a:r>
              <a:rPr lang="ru-RU" dirty="0" err="1" smtClean="0"/>
              <a:t>ҳамкорлик</a:t>
            </a:r>
            <a:r>
              <a:rPr lang="ru-RU" dirty="0" smtClean="0"/>
              <a:t> </a:t>
            </a:r>
            <a:endParaRPr lang="de-DE" dirty="0"/>
          </a:p>
        </p:txBody>
      </p:sp>
      <p:sp>
        <p:nvSpPr>
          <p:cNvPr id="23" name="Datumsplatzhalter 6">
            <a:extLst>
              <a:ext uri="{FF2B5EF4-FFF2-40B4-BE49-F238E27FC236}">
                <a16:creationId xmlns:a16="http://schemas.microsoft.com/office/drawing/2014/main" xmlns="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15.01.2021</a:t>
            </a:fld>
            <a:endParaRPr lang="de-DE"/>
          </a:p>
        </p:txBody>
      </p:sp>
      <p:sp>
        <p:nvSpPr>
          <p:cNvPr id="24" name="Foliennummernplatzhalter 7"/>
          <p:cNvSpPr txBox="1">
            <a:spLocks/>
          </p:cNvSpPr>
          <p:nvPr/>
        </p:nvSpPr>
        <p:spPr>
          <a:xfrm>
            <a:off x="410354" y="4887984"/>
            <a:ext cx="554080" cy="14706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fld id="{3A8B5DB7-81A8-4ED4-916B-6B23CD603687}" type="slidenum">
              <a:rPr sz="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бет</a:t>
            </a:r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01" y="4772069"/>
            <a:ext cx="931156" cy="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621788" y="3770557"/>
            <a:ext cx="3569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400" b="1" dirty="0" smtClean="0">
                <a:solidFill>
                  <a:srgbClr val="C00000"/>
                </a:solidFill>
              </a:rPr>
              <a:t>Ўзаро манфаатли вазият  </a:t>
            </a:r>
          </a:p>
          <a:p>
            <a:pPr algn="ctr"/>
            <a:r>
              <a:rPr lang="ru-RU" sz="1400" dirty="0" err="1"/>
              <a:t>Мақсадларга</a:t>
            </a:r>
            <a:r>
              <a:rPr lang="ru-RU" sz="1400" dirty="0"/>
              <a:t> </a:t>
            </a:r>
            <a:r>
              <a:rPr lang="ru-RU" sz="1400" dirty="0" err="1"/>
              <a:t>янада</a:t>
            </a:r>
            <a:r>
              <a:rPr lang="ru-RU" sz="1400" dirty="0"/>
              <a:t> </a:t>
            </a:r>
            <a:r>
              <a:rPr lang="ru-RU" sz="1400" dirty="0" err="1"/>
              <a:t>самарали</a:t>
            </a:r>
            <a:r>
              <a:rPr lang="ru-RU" sz="1400" dirty="0"/>
              <a:t>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барқарор</a:t>
            </a:r>
            <a:r>
              <a:rPr lang="ru-RU" sz="1400" dirty="0"/>
              <a:t> </a:t>
            </a:r>
            <a:r>
              <a:rPr lang="ru-RU" sz="1400" dirty="0" err="1"/>
              <a:t>эришиш</a:t>
            </a:r>
            <a:r>
              <a:rPr lang="ru-RU" sz="1400" dirty="0"/>
              <a:t>, </a:t>
            </a:r>
            <a:r>
              <a:rPr lang="ru-RU" sz="1400" dirty="0" err="1" smtClean="0"/>
              <a:t>хавфларни</a:t>
            </a:r>
            <a:r>
              <a:rPr lang="ru-RU" sz="1400" dirty="0" smtClean="0"/>
              <a:t> </a:t>
            </a:r>
            <a:r>
              <a:rPr lang="ru-RU" sz="1400" dirty="0" err="1"/>
              <a:t>минималлаштириш</a:t>
            </a:r>
            <a:endParaRPr lang="de-DE" sz="1400" b="0" dirty="0"/>
          </a:p>
        </p:txBody>
      </p:sp>
    </p:spTree>
    <p:extLst>
      <p:ext uri="{BB962C8B-B14F-4D97-AF65-F5344CB8AC3E}">
        <p14:creationId xmlns:p14="http://schemas.microsoft.com/office/powerpoint/2010/main" val="13180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031 L 0.02812 -3.7037E-7 " pathEditMode="relative" rAng="0" ptsTypes="AA">
                                      <p:cBhvr>
                                        <p:cTn id="9" dur="2500" spd="-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 err="1" smtClean="0">
                <a:solidFill>
                  <a:srgbClr val="C00000"/>
                </a:solidFill>
              </a:rPr>
              <a:t>Хохлардингизми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smtClean="0">
                <a:solidFill>
                  <a:srgbClr val="C00000"/>
                </a:solidFill>
              </a:rPr>
              <a:t>…</a:t>
            </a:r>
            <a:endParaRPr lang="de-DE" sz="1400" dirty="0">
              <a:solidFill>
                <a:srgbClr val="C00000"/>
              </a:solidFill>
            </a:endParaRPr>
          </a:p>
          <a:p>
            <a:endParaRPr lang="de-DE" sz="1400" dirty="0">
              <a:solidFill>
                <a:srgbClr val="C00000"/>
              </a:solidFill>
            </a:endParaRPr>
          </a:p>
          <a:p>
            <a:pPr lvl="1"/>
            <a:r>
              <a:rPr lang="ru-RU" sz="1400" dirty="0" err="1" smtClean="0"/>
              <a:t>Инновацион</a:t>
            </a:r>
            <a:r>
              <a:rPr lang="ru-RU" sz="1400" dirty="0" smtClean="0"/>
              <a:t> </a:t>
            </a:r>
            <a:r>
              <a:rPr lang="ru-RU" sz="1400" dirty="0" err="1"/>
              <a:t>технологиялар</a:t>
            </a:r>
            <a:r>
              <a:rPr lang="ru-RU" sz="1400" dirty="0"/>
              <a:t>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/>
              <a:t>маҳсулотларни</a:t>
            </a:r>
            <a:r>
              <a:rPr lang="ru-RU" sz="1400" dirty="0"/>
              <a:t> </a:t>
            </a:r>
            <a:r>
              <a:rPr lang="ru-RU" sz="1400" dirty="0" err="1"/>
              <a:t>жорий</a:t>
            </a:r>
            <a:r>
              <a:rPr lang="ru-RU" sz="1400" dirty="0"/>
              <a:t> </a:t>
            </a:r>
            <a:r>
              <a:rPr lang="ru-RU" sz="1400" dirty="0" err="1"/>
              <a:t>этиш</a:t>
            </a:r>
            <a:r>
              <a:rPr lang="de-DE" sz="1400" dirty="0" smtClean="0"/>
              <a:t>?</a:t>
            </a:r>
            <a:endParaRPr lang="de-DE" sz="1400" dirty="0"/>
          </a:p>
          <a:p>
            <a:pPr lvl="1"/>
            <a:r>
              <a:rPr lang="ru-RU" sz="1400" dirty="0" err="1" smtClean="0"/>
              <a:t>Қўшилган</a:t>
            </a:r>
            <a:r>
              <a:rPr lang="ru-RU" sz="1400" dirty="0" smtClean="0"/>
              <a:t> </a:t>
            </a:r>
            <a:r>
              <a:rPr lang="ru-RU" sz="1400" dirty="0" err="1" smtClean="0"/>
              <a:t>қиймат</a:t>
            </a:r>
            <a:r>
              <a:rPr lang="ru-RU" sz="1400" dirty="0" smtClean="0"/>
              <a:t> </a:t>
            </a:r>
            <a:r>
              <a:rPr lang="ru-RU" sz="1400" dirty="0" err="1" smtClean="0"/>
              <a:t>занжирини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таъминлаш</a:t>
            </a:r>
            <a:r>
              <a:rPr lang="de-DE" sz="1400" dirty="0" smtClean="0"/>
              <a:t>?</a:t>
            </a:r>
            <a:endParaRPr lang="de-DE" sz="1400" dirty="0"/>
          </a:p>
          <a:p>
            <a:pPr lvl="1"/>
            <a:r>
              <a:rPr lang="ru-RU" sz="1400" dirty="0" err="1" smtClean="0"/>
              <a:t>Субтаъминловчиларни</a:t>
            </a:r>
            <a:r>
              <a:rPr lang="ru-RU" sz="1400" dirty="0" smtClean="0"/>
              <a:t> </a:t>
            </a:r>
            <a:r>
              <a:rPr lang="ru-RU" sz="1400" dirty="0" err="1" smtClean="0"/>
              <a:t>сифат</a:t>
            </a:r>
            <a:r>
              <a:rPr lang="ru-RU" sz="1400" dirty="0" smtClean="0"/>
              <a:t> </a:t>
            </a:r>
            <a:r>
              <a:rPr lang="ru-RU" sz="1400" dirty="0" err="1" smtClean="0"/>
              <a:t>ва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стандартларини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кўтариш</a:t>
            </a:r>
            <a:r>
              <a:rPr lang="de-DE" sz="1400" dirty="0" smtClean="0"/>
              <a:t>?</a:t>
            </a:r>
            <a:endParaRPr lang="de-DE" sz="1400" dirty="0"/>
          </a:p>
          <a:p>
            <a:pPr lvl="1"/>
            <a:r>
              <a:rPr lang="uz-Cyrl-UZ" sz="1400" dirty="0" smtClean="0"/>
              <a:t>Ўзини олий мақсадли ва барқарор компания сифатида кўрсатиш</a:t>
            </a:r>
            <a:r>
              <a:rPr lang="ru-RU" sz="1400" dirty="0" smtClean="0"/>
              <a:t>?</a:t>
            </a:r>
            <a:endParaRPr lang="de-DE" sz="1400" dirty="0"/>
          </a:p>
          <a:p>
            <a:endParaRPr lang="de-DE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5DB7-81A8-4ED4-916B-6B23CD603687}" type="slidenum">
              <a:rPr smtClean="0"/>
              <a:pPr/>
              <a:t>4</a:t>
            </a:fld>
            <a:r>
              <a:rPr lang="ru-RU" dirty="0" smtClean="0"/>
              <a:t> бет</a:t>
            </a:r>
            <a:endParaRPr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6410" y="318794"/>
            <a:ext cx="4839634" cy="540544"/>
          </a:xfrm>
        </p:spPr>
        <p:txBody>
          <a:bodyPr/>
          <a:lstStyle/>
          <a:p>
            <a:r>
              <a:rPr lang="ru-RU" dirty="0" err="1"/>
              <a:t>Сизнинг</a:t>
            </a:r>
            <a:r>
              <a:rPr lang="ru-RU" dirty="0"/>
              <a:t> </a:t>
            </a:r>
            <a:r>
              <a:rPr lang="ru-RU" dirty="0" err="1"/>
              <a:t>корпоратив</a:t>
            </a:r>
            <a:r>
              <a:rPr lang="ru-RU" dirty="0"/>
              <a:t> </a:t>
            </a:r>
            <a:r>
              <a:rPr lang="ru-RU" dirty="0" err="1"/>
              <a:t>мақсадларингиз</a:t>
            </a:r>
            <a:endParaRPr lang="de-DE" dirty="0"/>
          </a:p>
        </p:txBody>
      </p:sp>
      <p:pic>
        <p:nvPicPr>
          <p:cNvPr id="7" name="Grafik 12" descr="Unetrstützung_2.jpg"/>
          <p:cNvPicPr>
            <a:picLocks noChangeAspect="1"/>
          </p:cNvPicPr>
          <p:nvPr/>
        </p:nvPicPr>
        <p:blipFill>
          <a:blip r:embed="rId3" cstate="print"/>
          <a:srcRect r="2497"/>
          <a:stretch>
            <a:fillRect/>
          </a:stretch>
        </p:blipFill>
        <p:spPr bwMode="auto">
          <a:xfrm>
            <a:off x="5871843" y="125629"/>
            <a:ext cx="2883537" cy="21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0" descr="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9944" y="2472180"/>
            <a:ext cx="2845436" cy="213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10">
            <a:extLst>
              <a:ext uri="{FF2B5EF4-FFF2-40B4-BE49-F238E27FC236}">
                <a16:creationId xmlns:a16="http://schemas.microsoft.com/office/drawing/2014/main" xmlns="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uz-Cyrl-UZ" dirty="0" smtClean="0"/>
              <a:t>тараққиёт мақсадида </a:t>
            </a:r>
            <a:r>
              <a:rPr lang="uz-Cyrl-UZ" dirty="0" smtClean="0"/>
              <a:t>бизнес </a:t>
            </a:r>
            <a:r>
              <a:rPr lang="uz-Cyrl-UZ" dirty="0" smtClean="0"/>
              <a:t>ҳамкорлик</a:t>
            </a:r>
            <a:endParaRPr lang="de-DE" dirty="0"/>
          </a:p>
        </p:txBody>
      </p:sp>
      <p:sp>
        <p:nvSpPr>
          <p:cNvPr id="10" name="Datumsplatzhalter 6">
            <a:extLst>
              <a:ext uri="{FF2B5EF4-FFF2-40B4-BE49-F238E27FC236}">
                <a16:creationId xmlns:a16="http://schemas.microsoft.com/office/drawing/2014/main" xmlns="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15.01.2021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6723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 err="1">
                <a:solidFill>
                  <a:srgbClr val="C00000"/>
                </a:solidFill>
              </a:rPr>
              <a:t>Биз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сизга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ёрдам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берамиз</a:t>
            </a:r>
            <a:r>
              <a:rPr lang="ru-RU" sz="1400" dirty="0" smtClean="0">
                <a:solidFill>
                  <a:srgbClr val="C00000"/>
                </a:solidFill>
              </a:rPr>
              <a:t>:</a:t>
            </a:r>
            <a:endParaRPr lang="de-DE" sz="1400" dirty="0" smtClean="0">
              <a:solidFill>
                <a:srgbClr val="C00000"/>
              </a:solidFill>
            </a:endParaRPr>
          </a:p>
          <a:p>
            <a:endParaRPr lang="de-DE" sz="1400" dirty="0" smtClean="0">
              <a:solidFill>
                <a:srgbClr val="C00000"/>
              </a:solidFill>
            </a:endParaRPr>
          </a:p>
          <a:p>
            <a:pPr lvl="1"/>
            <a:r>
              <a:rPr lang="ru-RU" sz="1400" dirty="0" err="1"/>
              <a:t>иқтисодий</a:t>
            </a:r>
            <a:r>
              <a:rPr lang="ru-RU" sz="1400" dirty="0"/>
              <a:t>, </a:t>
            </a:r>
            <a:r>
              <a:rPr lang="ru-RU" sz="1400" dirty="0" err="1"/>
              <a:t>ижтимоий</a:t>
            </a:r>
            <a:r>
              <a:rPr lang="ru-RU" sz="1400" dirty="0"/>
              <a:t> </a:t>
            </a:r>
            <a:r>
              <a:rPr lang="ru-RU" sz="1400" dirty="0" err="1"/>
              <a:t>ва</a:t>
            </a:r>
            <a:r>
              <a:rPr lang="ru-RU" sz="1400" dirty="0"/>
              <a:t> </a:t>
            </a:r>
            <a:r>
              <a:rPr lang="ru-RU" sz="1400" dirty="0" err="1" smtClean="0"/>
              <a:t>экологик</a:t>
            </a:r>
            <a:r>
              <a:rPr lang="ru-RU" sz="1400" dirty="0" smtClean="0"/>
              <a:t> </a:t>
            </a:r>
            <a:r>
              <a:rPr lang="ru-RU" sz="1400" dirty="0" smtClean="0"/>
              <a:t>базис </a:t>
            </a:r>
            <a:r>
              <a:rPr lang="ru-RU" sz="1400" dirty="0" err="1" smtClean="0"/>
              <a:t>шароитларида</a:t>
            </a:r>
            <a:r>
              <a:rPr lang="ru-RU" sz="1400" dirty="0" smtClean="0"/>
              <a:t> ноу-хау</a:t>
            </a:r>
            <a:r>
              <a:rPr lang="ru-RU" sz="1400" dirty="0"/>
              <a:t>,</a:t>
            </a:r>
            <a:endParaRPr lang="de-DE" sz="1400" dirty="0" smtClean="0"/>
          </a:p>
          <a:p>
            <a:pPr lvl="1"/>
            <a:r>
              <a:rPr lang="ru-RU" sz="1400" dirty="0" err="1"/>
              <a:t>мураккаб</a:t>
            </a:r>
            <a:r>
              <a:rPr lang="ru-RU" sz="1400" dirty="0"/>
              <a:t> </a:t>
            </a:r>
            <a:r>
              <a:rPr lang="ru-RU" sz="1400" dirty="0" err="1"/>
              <a:t>лойиҳаларни</a:t>
            </a:r>
            <a:r>
              <a:rPr lang="ru-RU" sz="1400" dirty="0"/>
              <a:t> </a:t>
            </a:r>
            <a:r>
              <a:rPr lang="ru-RU" sz="1400" dirty="0" err="1"/>
              <a:t>бошқариш</a:t>
            </a:r>
            <a:r>
              <a:rPr lang="ru-RU" sz="1400" dirty="0"/>
              <a:t> </a:t>
            </a:r>
            <a:r>
              <a:rPr lang="ru-RU" sz="1400" dirty="0" err="1"/>
              <a:t>тажрибаси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15 бет</a:t>
            </a:r>
            <a:endParaRPr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develoPPP.de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борада</a:t>
            </a:r>
            <a:r>
              <a:rPr lang="ru-RU" dirty="0"/>
              <a:t> </a:t>
            </a:r>
            <a:r>
              <a:rPr lang="ru-RU" dirty="0" err="1"/>
              <a:t>сизни</a:t>
            </a:r>
            <a:r>
              <a:rPr lang="ru-RU" dirty="0"/>
              <a:t> </a:t>
            </a:r>
            <a:r>
              <a:rPr lang="ru-RU" dirty="0" err="1"/>
              <a:t>қўллаб-қувватлайди</a:t>
            </a:r>
            <a:r>
              <a:rPr lang="ru-RU" dirty="0"/>
              <a:t>.</a:t>
            </a:r>
            <a:endParaRPr lang="de-DE" dirty="0"/>
          </a:p>
        </p:txBody>
      </p:sp>
      <p:pic>
        <p:nvPicPr>
          <p:cNvPr id="7" name="Bildplatzhalter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b="5514"/>
          <a:stretch>
            <a:fillRect/>
          </a:stretch>
        </p:blipFill>
        <p:spPr>
          <a:xfrm>
            <a:off x="5681342" y="125629"/>
            <a:ext cx="3188337" cy="2163224"/>
          </a:xfrm>
          <a:prstGeom prst="rect">
            <a:avLst/>
          </a:prstGeom>
        </p:spPr>
      </p:pic>
      <p:pic>
        <p:nvPicPr>
          <p:cNvPr id="8" name="Bildplatzhalter 14" descr="DSC_8308x.jpg"/>
          <p:cNvPicPr>
            <a:picLocks noChangeAspect="1"/>
          </p:cNvPicPr>
          <p:nvPr/>
        </p:nvPicPr>
        <p:blipFill rotWithShape="1">
          <a:blip r:embed="rId4"/>
          <a:srcRect l="2526" t="11388" r="9868" b="18730"/>
          <a:stretch/>
        </p:blipFill>
        <p:spPr>
          <a:xfrm>
            <a:off x="5528941" y="2472708"/>
            <a:ext cx="3490263" cy="2127866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10">
            <a:extLst>
              <a:ext uri="{FF2B5EF4-FFF2-40B4-BE49-F238E27FC236}">
                <a16:creationId xmlns:a16="http://schemas.microsoft.com/office/drawing/2014/main" xmlns="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 err="1"/>
              <a:t>тараққиёт</a:t>
            </a:r>
            <a:r>
              <a:rPr lang="ru-RU" dirty="0"/>
              <a:t> </a:t>
            </a:r>
            <a:r>
              <a:rPr lang="ru-RU" dirty="0" err="1"/>
              <a:t>мақсадида</a:t>
            </a:r>
            <a:r>
              <a:rPr lang="ru-RU" dirty="0"/>
              <a:t> </a:t>
            </a:r>
            <a:r>
              <a:rPr lang="ru-RU" dirty="0" smtClean="0"/>
              <a:t>бизнес </a:t>
            </a:r>
            <a:r>
              <a:rPr lang="ru-RU" dirty="0" err="1" smtClean="0"/>
              <a:t>ҳамкорлик</a:t>
            </a:r>
            <a:r>
              <a:rPr lang="ru-RU" dirty="0" smtClean="0"/>
              <a:t> </a:t>
            </a:r>
            <a:endParaRPr lang="de-DE" dirty="0"/>
          </a:p>
        </p:txBody>
      </p:sp>
      <p:sp>
        <p:nvSpPr>
          <p:cNvPr id="10" name="Datumsplatzhalter 6">
            <a:extLst>
              <a:ext uri="{FF2B5EF4-FFF2-40B4-BE49-F238E27FC236}">
                <a16:creationId xmlns:a16="http://schemas.microsoft.com/office/drawing/2014/main" xmlns="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15.01.2021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791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75476"/>
              </p:ext>
            </p:extLst>
          </p:nvPr>
        </p:nvGraphicFramePr>
        <p:xfrm>
          <a:off x="143691" y="155643"/>
          <a:ext cx="8880780" cy="407334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66554">
                  <a:extLst>
                    <a:ext uri="{9D8B030D-6E8A-4147-A177-3AD203B41FA5}">
                      <a16:colId xmlns:a16="http://schemas.microsoft.com/office/drawing/2014/main" xmlns="" val="952380335"/>
                    </a:ext>
                  </a:extLst>
                </a:gridCol>
                <a:gridCol w="7114226">
                  <a:extLst>
                    <a:ext uri="{9D8B030D-6E8A-4147-A177-3AD203B41FA5}">
                      <a16:colId xmlns:a16="http://schemas.microsoft.com/office/drawing/2014/main" xmlns="" val="935213674"/>
                    </a:ext>
                  </a:extLst>
                </a:gridCol>
              </a:tblGrid>
              <a:tr h="4537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</a:t>
                      </a:r>
                      <a:r>
                        <a:rPr kumimoji="0" lang="ru-RU" altLang="fr-FR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Корхоналарга</a:t>
                      </a:r>
                      <a:r>
                        <a:rPr kumimoji="0" lang="ru-RU" altLang="fr-F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қўйиладиган</a:t>
                      </a:r>
                      <a:r>
                        <a:rPr kumimoji="0" lang="ru-RU" altLang="fr-F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талаблар</a:t>
                      </a:r>
                      <a:endParaRPr kumimoji="0" lang="fr-FR" alt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8716042"/>
                  </a:ext>
                </a:extLst>
              </a:tr>
              <a:tr h="48396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Компания</a:t>
                      </a:r>
                      <a:endParaRPr kumimoji="0" lang="fr-FR" altLang="fr-F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Германия, Европа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ва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маҳаллий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компаниялар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(ОЕCД / ДАC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рўйхати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kumimoji="0" lang="fr-FR" altLang="fr-FR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348525569"/>
                  </a:ext>
                </a:extLst>
              </a:tr>
              <a:tr h="8890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Минимал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мезон</a:t>
                      </a:r>
                      <a:endParaRPr kumimoji="0" lang="fr-FR" altLang="fr-F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 ходим</a:t>
                      </a:r>
                    </a:p>
                    <a:p>
                      <a:pPr marL="171450" marR="0" lvl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800.000 €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йиллик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айланмаси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marR="0" lvl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 аудит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қилинган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солиқ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йиллари</a:t>
                      </a:r>
                      <a:endParaRPr lang="de-DE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856683836"/>
                  </a:ext>
                </a:extLst>
              </a:tr>
              <a:tr h="200017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Муддат</a:t>
                      </a:r>
                      <a:endParaRPr kumimoji="0" lang="fr-FR" altLang="fr-F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максимал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3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йил</a:t>
                      </a:r>
                      <a:endParaRPr kumimoji="0" lang="fr-FR" altLang="fr-FR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206256781"/>
                  </a:ext>
                </a:extLst>
              </a:tr>
              <a:tr h="669361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Молиялаштириш</a:t>
                      </a:r>
                      <a:endParaRPr kumimoji="0" lang="fr-FR" altLang="fr-F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Жаъми</a:t>
                      </a:r>
                      <a:r>
                        <a:rPr kumimoji="0" lang="ru-RU" altLang="fr-FR" sz="13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бюджет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200.000 € дан - 2 € миллион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ГИЗ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томонидан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биргаликда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молиялаштириш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максимал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50%</a:t>
                      </a:r>
                      <a:endParaRPr kumimoji="0" lang="fr-FR" altLang="fr-FR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900892"/>
                  </a:ext>
                </a:extLst>
              </a:tr>
              <a:tr h="680576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Иштирок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этиш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kumimoji="0" lang="fr-FR" altLang="fr-F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Танлов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kumimoji="0" lang="ru-RU" altLang="fr-FR" sz="130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Аризаларни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қабул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қилиш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муддати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йилнинг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ҳар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чорагида</a:t>
                      </a:r>
                      <a:r>
                        <a:rPr kumimoji="0" lang="fr-FR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 </a:t>
                      </a:r>
                      <a:endParaRPr kumimoji="0" lang="fr-FR" altLang="fr-FR" sz="130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altLang="fr-FR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ГИЗ </a:t>
                      </a:r>
                      <a:r>
                        <a:rPr kumimoji="0" lang="ru-RU" altLang="fr-FR" sz="13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томонидан</a:t>
                      </a:r>
                      <a:r>
                        <a:rPr kumimoji="0" lang="ru-RU" altLang="fr-FR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fr-FR" sz="13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маслаҳатлар</a:t>
                      </a:r>
                      <a:r>
                        <a:rPr kumimoji="0" lang="ru-RU" altLang="fr-FR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kumimoji="0" lang="fr-FR" altLang="fr-FR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2177751899"/>
                  </a:ext>
                </a:extLst>
              </a:tr>
              <a:tr h="5983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fr-FR" sz="13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Шартнома</a:t>
                      </a:r>
                      <a:r>
                        <a:rPr kumimoji="0" lang="ru-RU" altLang="fr-FR" sz="13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тури</a:t>
                      </a:r>
                      <a:endParaRPr kumimoji="0" lang="fr-FR" altLang="fr-FR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altLang="fr-FR" sz="13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Ҳамкорлик</a:t>
                      </a:r>
                      <a:r>
                        <a:rPr kumimoji="0" lang="ru-RU" altLang="fr-FR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тўғрисида</a:t>
                      </a:r>
                      <a:r>
                        <a:rPr kumimoji="0" lang="ru-RU" altLang="fr-FR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altLang="fr-FR" sz="13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шартномаси</a:t>
                      </a:r>
                      <a:endParaRPr kumimoji="0" lang="fr-FR" altLang="fr-FR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1944232"/>
                  </a:ext>
                </a:extLst>
              </a:tr>
            </a:tbl>
          </a:graphicData>
        </a:graphic>
      </p:graphicFrame>
      <p:sp>
        <p:nvSpPr>
          <p:cNvPr id="4" name="Fußzeilenplatzhalter 10">
            <a:extLst>
              <a:ext uri="{FF2B5EF4-FFF2-40B4-BE49-F238E27FC236}">
                <a16:creationId xmlns:a16="http://schemas.microsoft.com/office/drawing/2014/main" xmlns="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develoPPP.de – </a:t>
            </a:r>
            <a:r>
              <a:rPr lang="uz-Cyrl-UZ" dirty="0" smtClean="0"/>
              <a:t>тараққиёт мақсадида  </a:t>
            </a:r>
            <a:r>
              <a:rPr lang="uz-Cyrl-UZ" dirty="0" smtClean="0"/>
              <a:t>бизнес </a:t>
            </a:r>
            <a:r>
              <a:rPr lang="uz-Cyrl-UZ" dirty="0" smtClean="0"/>
              <a:t>ҳамкорлик</a:t>
            </a:r>
            <a:endParaRPr lang="de-DE" dirty="0"/>
          </a:p>
        </p:txBody>
      </p:sp>
      <p:sp>
        <p:nvSpPr>
          <p:cNvPr id="5" name="Datumsplatzhalter 6">
            <a:extLst>
              <a:ext uri="{FF2B5EF4-FFF2-40B4-BE49-F238E27FC236}">
                <a16:creationId xmlns:a16="http://schemas.microsoft.com/office/drawing/2014/main" xmlns="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15.01.2021</a:t>
            </a:fld>
            <a:endParaRPr lang="de-DE"/>
          </a:p>
        </p:txBody>
      </p:sp>
      <p:sp>
        <p:nvSpPr>
          <p:cNvPr id="6" name="Foliennummernplatzhalter 7"/>
          <p:cNvSpPr txBox="1">
            <a:spLocks/>
          </p:cNvSpPr>
          <p:nvPr/>
        </p:nvSpPr>
        <p:spPr>
          <a:xfrm>
            <a:off x="410354" y="4887984"/>
            <a:ext cx="554080" cy="14706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fld id="{3A8B5DB7-81A8-4ED4-916B-6B23CD603687}" type="slidenum">
              <a:rPr sz="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r>
              <a:rPr lang="uz-Cyrl-UZ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бет</a:t>
            </a:r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01" y="4772069"/>
            <a:ext cx="931156" cy="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8703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14">
            <a:extLst>
              <a:ext uri="{FF2B5EF4-FFF2-40B4-BE49-F238E27FC236}">
                <a16:creationId xmlns:a16="http://schemas.microsoft.com/office/drawing/2014/main" xmlns="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802166" y="2406735"/>
            <a:ext cx="2823930" cy="296554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Fußzeilenplatzhalter 10">
            <a:extLst>
              <a:ext uri="{FF2B5EF4-FFF2-40B4-BE49-F238E27FC236}">
                <a16:creationId xmlns:a16="http://schemas.microsoft.com/office/drawing/2014/main" xmlns="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5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 err="1" smtClean="0"/>
              <a:t>тараққиёт</a:t>
            </a:r>
            <a:r>
              <a:rPr lang="ru-RU" dirty="0" smtClean="0"/>
              <a:t> </a:t>
            </a:r>
            <a:r>
              <a:rPr lang="ru-RU" dirty="0" err="1" smtClean="0"/>
              <a:t>мақсадида</a:t>
            </a:r>
            <a:r>
              <a:rPr lang="ru-RU" dirty="0" smtClean="0"/>
              <a:t> </a:t>
            </a:r>
            <a:r>
              <a:rPr lang="ru-RU" dirty="0" smtClean="0"/>
              <a:t>бизнес </a:t>
            </a:r>
            <a:r>
              <a:rPr lang="ru-RU" dirty="0" err="1" smtClean="0"/>
              <a:t>ҳамкорлик</a:t>
            </a:r>
            <a:endParaRPr lang="de-DE" dirty="0"/>
          </a:p>
        </p:txBody>
      </p:sp>
      <p:sp>
        <p:nvSpPr>
          <p:cNvPr id="23" name="Datumsplatzhalter 6">
            <a:extLst>
              <a:ext uri="{FF2B5EF4-FFF2-40B4-BE49-F238E27FC236}">
                <a16:creationId xmlns:a16="http://schemas.microsoft.com/office/drawing/2014/main" xmlns="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8" y="4926384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/>
              <a:pPr/>
              <a:t>16.01.2021</a:t>
            </a:fld>
            <a:endParaRPr lang="de-DE"/>
          </a:p>
        </p:txBody>
      </p:sp>
      <p:sp>
        <p:nvSpPr>
          <p:cNvPr id="25" name="Foliennummernplatzhalter 7"/>
          <p:cNvSpPr txBox="1">
            <a:spLocks/>
          </p:cNvSpPr>
          <p:nvPr/>
        </p:nvSpPr>
        <p:spPr>
          <a:xfrm>
            <a:off x="410355" y="4887985"/>
            <a:ext cx="554080" cy="14706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8B5DB7-81A8-4ED4-916B-6B23CD603687}" type="slidenum">
              <a:rPr sz="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r>
              <a:rPr lang="uz-Cyrl-UZ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бет</a:t>
            </a:r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02" y="4772070"/>
            <a:ext cx="931156" cy="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" y="957127"/>
            <a:ext cx="8324426" cy="2616464"/>
          </a:xfrm>
          <a:prstGeom prst="rect">
            <a:avLst/>
          </a:prstGeom>
        </p:spPr>
      </p:pic>
      <p:sp>
        <p:nvSpPr>
          <p:cNvPr id="20" name="Textplatzhalter 14">
            <a:extLst>
              <a:ext uri="{FF2B5EF4-FFF2-40B4-BE49-F238E27FC236}">
                <a16:creationId xmlns:a16="http://schemas.microsoft.com/office/drawing/2014/main" xmlns="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7136017" y="3853390"/>
            <a:ext cx="2007983" cy="114920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50" b="1" dirty="0" err="1">
                <a:solidFill>
                  <a:srgbClr val="C80F0F"/>
                </a:solidFill>
              </a:rPr>
              <a:t>Ариза</a:t>
            </a:r>
            <a:r>
              <a:rPr lang="ru-RU" sz="750" b="1" dirty="0">
                <a:solidFill>
                  <a:srgbClr val="C80F0F"/>
                </a:solidFill>
              </a:rPr>
              <a:t> </a:t>
            </a:r>
            <a:r>
              <a:rPr lang="ru-RU" sz="750" b="1" dirty="0" err="1">
                <a:solidFill>
                  <a:srgbClr val="C80F0F"/>
                </a:solidFill>
              </a:rPr>
              <a:t>бериш</a:t>
            </a:r>
            <a:r>
              <a:rPr lang="ru-RU" sz="750" b="1" dirty="0">
                <a:solidFill>
                  <a:srgbClr val="C80F0F"/>
                </a:solidFill>
              </a:rPr>
              <a:t> </a:t>
            </a:r>
            <a:r>
              <a:rPr lang="ru-RU" sz="750" b="1" dirty="0" err="1" smtClean="0">
                <a:solidFill>
                  <a:srgbClr val="C80F0F"/>
                </a:solidFill>
              </a:rPr>
              <a:t>муддатлари</a:t>
            </a:r>
            <a:endParaRPr lang="ru-RU" sz="750" b="1" dirty="0" smtClean="0">
              <a:solidFill>
                <a:srgbClr val="C80F0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z-Cyrl-UZ" sz="750" dirty="0" smtClean="0">
                <a:solidFill>
                  <a:srgbClr val="C80F0F"/>
                </a:solidFill>
                <a:latin typeface="Arial"/>
              </a:rPr>
              <a:t>     </a:t>
            </a:r>
            <a:r>
              <a:rPr lang="de-DE" sz="750" dirty="0" smtClean="0">
                <a:solidFill>
                  <a:srgbClr val="C80F0F"/>
                </a:solidFill>
                <a:latin typeface="Arial"/>
              </a:rPr>
              <a:t>15</a:t>
            </a:r>
            <a:r>
              <a:rPr lang="ru-RU" sz="750" dirty="0" smtClean="0">
                <a:solidFill>
                  <a:srgbClr val="C80F0F"/>
                </a:solidFill>
                <a:latin typeface="Arial"/>
              </a:rPr>
              <a:t>- </a:t>
            </a:r>
            <a:r>
              <a:rPr lang="ru-RU" sz="750" dirty="0" err="1" smtClean="0">
                <a:solidFill>
                  <a:srgbClr val="C80F0F"/>
                </a:solidFill>
                <a:latin typeface="Arial"/>
              </a:rPr>
              <a:t>феврал</a:t>
            </a:r>
            <a:r>
              <a:rPr lang="uz-Cyrl-UZ" sz="750" dirty="0" smtClean="0">
                <a:solidFill>
                  <a:srgbClr val="C80F0F"/>
                </a:solidFill>
                <a:latin typeface="Arial"/>
              </a:rPr>
              <a:t>дан </a:t>
            </a:r>
            <a:r>
              <a:rPr lang="de-DE" sz="750" dirty="0" smtClean="0">
                <a:solidFill>
                  <a:srgbClr val="C80F0F"/>
                </a:solidFill>
                <a:latin typeface="Arial"/>
              </a:rPr>
              <a:t>31</a:t>
            </a:r>
            <a:r>
              <a:rPr lang="ru-RU" sz="750" dirty="0" smtClean="0">
                <a:solidFill>
                  <a:srgbClr val="C80F0F"/>
                </a:solidFill>
                <a:latin typeface="Arial"/>
              </a:rPr>
              <a:t>- </a:t>
            </a:r>
            <a:r>
              <a:rPr lang="ru-RU" sz="750" dirty="0" err="1" smtClean="0">
                <a:solidFill>
                  <a:srgbClr val="C80F0F"/>
                </a:solidFill>
                <a:latin typeface="Arial"/>
              </a:rPr>
              <a:t>мартгача</a:t>
            </a:r>
            <a:r>
              <a:rPr lang="ru-RU" sz="750" dirty="0" smtClean="0">
                <a:solidFill>
                  <a:srgbClr val="C80F0F"/>
                </a:solidFill>
                <a:latin typeface="Arial"/>
              </a:rPr>
              <a:t> </a:t>
            </a:r>
            <a:endParaRPr lang="de-DE" sz="750" dirty="0" smtClean="0">
              <a:solidFill>
                <a:srgbClr val="C80F0F"/>
              </a:solidFill>
              <a:latin typeface="Arial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750" dirty="0" smtClean="0">
                <a:solidFill>
                  <a:srgbClr val="C80F0F"/>
                </a:solidFill>
                <a:latin typeface="Arial"/>
              </a:rPr>
              <a:t>15</a:t>
            </a:r>
            <a:r>
              <a:rPr lang="ru-RU" sz="750" dirty="0" smtClean="0">
                <a:solidFill>
                  <a:srgbClr val="C80F0F"/>
                </a:solidFill>
                <a:latin typeface="Arial"/>
              </a:rPr>
              <a:t>- майдан</a:t>
            </a:r>
            <a:r>
              <a:rPr lang="de-DE" sz="750" dirty="0" smtClean="0">
                <a:solidFill>
                  <a:srgbClr val="C80F0F"/>
                </a:solidFill>
                <a:latin typeface="Arial"/>
              </a:rPr>
              <a:t> </a:t>
            </a:r>
            <a:r>
              <a:rPr lang="uz-Cyrl-UZ" sz="750" dirty="0" smtClean="0">
                <a:solidFill>
                  <a:srgbClr val="C80F0F"/>
                </a:solidFill>
                <a:latin typeface="Arial"/>
              </a:rPr>
              <a:t>       </a:t>
            </a:r>
            <a:r>
              <a:rPr lang="de-DE" sz="750" dirty="0" smtClean="0">
                <a:solidFill>
                  <a:srgbClr val="C80F0F"/>
                </a:solidFill>
                <a:latin typeface="Arial"/>
              </a:rPr>
              <a:t>30</a:t>
            </a:r>
            <a:r>
              <a:rPr lang="ru-RU" sz="750" dirty="0" smtClean="0">
                <a:solidFill>
                  <a:srgbClr val="C80F0F"/>
                </a:solidFill>
                <a:latin typeface="Arial"/>
              </a:rPr>
              <a:t>- </a:t>
            </a:r>
            <a:r>
              <a:rPr lang="ru-RU" sz="750" dirty="0" err="1" smtClean="0">
                <a:solidFill>
                  <a:srgbClr val="C80F0F"/>
                </a:solidFill>
                <a:latin typeface="Arial"/>
              </a:rPr>
              <a:t>июнгача</a:t>
            </a:r>
            <a:endParaRPr lang="de-DE" sz="750" dirty="0">
              <a:solidFill>
                <a:srgbClr val="C80F0F"/>
              </a:solidFill>
              <a:latin typeface="Arial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750" dirty="0">
                <a:solidFill>
                  <a:srgbClr val="C80F0F"/>
                </a:solidFill>
                <a:latin typeface="Arial"/>
              </a:rPr>
              <a:t>15</a:t>
            </a:r>
            <a:r>
              <a:rPr lang="ru-RU" sz="750" dirty="0" smtClean="0">
                <a:solidFill>
                  <a:srgbClr val="C80F0F"/>
                </a:solidFill>
                <a:latin typeface="Arial"/>
              </a:rPr>
              <a:t>- </a:t>
            </a:r>
            <a:r>
              <a:rPr lang="ru-RU" sz="750" dirty="0" err="1" smtClean="0">
                <a:solidFill>
                  <a:srgbClr val="C80F0F"/>
                </a:solidFill>
                <a:latin typeface="Arial"/>
              </a:rPr>
              <a:t>августдан</a:t>
            </a:r>
            <a:r>
              <a:rPr lang="de-DE" sz="750" dirty="0" smtClean="0">
                <a:solidFill>
                  <a:srgbClr val="C80F0F"/>
                </a:solidFill>
                <a:latin typeface="Arial"/>
              </a:rPr>
              <a:t> </a:t>
            </a:r>
            <a:r>
              <a:rPr lang="uz-Cyrl-UZ" sz="750" dirty="0" smtClean="0">
                <a:solidFill>
                  <a:srgbClr val="C80F0F"/>
                </a:solidFill>
                <a:latin typeface="Arial"/>
              </a:rPr>
              <a:t>   </a:t>
            </a:r>
            <a:r>
              <a:rPr lang="de-DE" sz="750" dirty="0" smtClean="0">
                <a:solidFill>
                  <a:srgbClr val="C80F0F"/>
                </a:solidFill>
                <a:latin typeface="Arial"/>
              </a:rPr>
              <a:t>30</a:t>
            </a:r>
            <a:r>
              <a:rPr lang="ru-RU" sz="750" dirty="0" smtClean="0">
                <a:solidFill>
                  <a:srgbClr val="C80F0F"/>
                </a:solidFill>
                <a:latin typeface="Arial"/>
              </a:rPr>
              <a:t>- </a:t>
            </a:r>
            <a:r>
              <a:rPr lang="ru-RU" sz="750" dirty="0" err="1" smtClean="0">
                <a:solidFill>
                  <a:srgbClr val="C80F0F"/>
                </a:solidFill>
                <a:latin typeface="Arial"/>
              </a:rPr>
              <a:t>сентябргача</a:t>
            </a:r>
            <a:r>
              <a:rPr lang="ru-RU" sz="750" dirty="0" smtClean="0">
                <a:solidFill>
                  <a:srgbClr val="C80F0F"/>
                </a:solidFill>
                <a:latin typeface="Arial"/>
              </a:rPr>
              <a:t> </a:t>
            </a:r>
            <a:endParaRPr lang="de-DE" sz="750" dirty="0">
              <a:solidFill>
                <a:srgbClr val="C80F0F"/>
              </a:solidFill>
              <a:latin typeface="Arial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750" dirty="0">
                <a:solidFill>
                  <a:srgbClr val="C80F0F"/>
                </a:solidFill>
                <a:latin typeface="Arial"/>
              </a:rPr>
              <a:t>15</a:t>
            </a:r>
            <a:r>
              <a:rPr lang="ru-RU" sz="750" dirty="0" smtClean="0">
                <a:solidFill>
                  <a:srgbClr val="C80F0F"/>
                </a:solidFill>
                <a:latin typeface="Arial"/>
              </a:rPr>
              <a:t>- </a:t>
            </a:r>
            <a:r>
              <a:rPr lang="ru-RU" sz="750" dirty="0" err="1" smtClean="0">
                <a:solidFill>
                  <a:srgbClr val="C80F0F"/>
                </a:solidFill>
                <a:latin typeface="Arial"/>
              </a:rPr>
              <a:t>ноябрдан</a:t>
            </a:r>
            <a:r>
              <a:rPr lang="ru-RU" sz="750" dirty="0" smtClean="0">
                <a:solidFill>
                  <a:srgbClr val="C80F0F"/>
                </a:solidFill>
                <a:latin typeface="Arial"/>
              </a:rPr>
              <a:t>     </a:t>
            </a:r>
            <a:r>
              <a:rPr lang="de-DE" sz="750" dirty="0" smtClean="0">
                <a:solidFill>
                  <a:srgbClr val="C80F0F"/>
                </a:solidFill>
                <a:latin typeface="Arial"/>
              </a:rPr>
              <a:t>31</a:t>
            </a:r>
            <a:r>
              <a:rPr lang="ru-RU" sz="750" dirty="0" smtClean="0">
                <a:solidFill>
                  <a:srgbClr val="C80F0F"/>
                </a:solidFill>
                <a:latin typeface="Arial"/>
              </a:rPr>
              <a:t>- </a:t>
            </a:r>
            <a:r>
              <a:rPr lang="ru-RU" sz="750" dirty="0" err="1" smtClean="0">
                <a:solidFill>
                  <a:srgbClr val="C80F0F"/>
                </a:solidFill>
                <a:latin typeface="Arial"/>
              </a:rPr>
              <a:t>декабргача</a:t>
            </a:r>
            <a:endParaRPr lang="de-DE" sz="75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11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687395" y="374036"/>
            <a:ext cx="1226582" cy="369388"/>
          </a:xfrm>
          <a:prstGeom prst="rect">
            <a:avLst/>
          </a:prstGeom>
        </p:spPr>
        <p:txBody>
          <a:bodyPr vert="horz" lIns="0" tIns="0" rIns="7200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Танлов</a:t>
            </a:r>
            <a:endParaRPr lang="de-DE" dirty="0"/>
          </a:p>
        </p:txBody>
      </p:sp>
      <p:sp>
        <p:nvSpPr>
          <p:cNvPr id="12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3740476" y="1222779"/>
            <a:ext cx="2081204" cy="45362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900" dirty="0" smtClean="0"/>
              <a:t>Ғоянгизни сифатини текшириш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b="0" dirty="0" err="1" smtClean="0"/>
              <a:t>ҳамкор</a:t>
            </a:r>
            <a:r>
              <a:rPr lang="ru-RU" sz="900" b="0" dirty="0" smtClean="0"/>
              <a:t> </a:t>
            </a:r>
            <a:r>
              <a:rPr lang="ru-RU" sz="900" b="0" dirty="0" err="1" smtClean="0"/>
              <a:t>корхона</a:t>
            </a:r>
            <a:r>
              <a:rPr lang="ru-RU" sz="900" b="0" dirty="0" smtClean="0"/>
              <a:t> </a:t>
            </a:r>
            <a:r>
              <a:rPr lang="ru-RU" sz="900" b="0" dirty="0" err="1" smtClean="0"/>
              <a:t>томонидан</a:t>
            </a:r>
            <a:endParaRPr lang="de-DE" sz="9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2166" y="1127760"/>
            <a:ext cx="1247614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Cyrl-UZ" sz="900" b="1" dirty="0" smtClean="0">
                <a:solidFill>
                  <a:schemeClr val="tx1"/>
                </a:solidFill>
              </a:rPr>
              <a:t>Ғоялар танлови</a:t>
            </a:r>
          </a:p>
          <a:p>
            <a:r>
              <a:rPr lang="uz-Cyrl-UZ" sz="900" dirty="0" smtClean="0">
                <a:solidFill>
                  <a:schemeClr val="tx1"/>
                </a:solidFill>
              </a:rPr>
              <a:t>1йилда 4 мартта</a:t>
            </a:r>
          </a:p>
          <a:p>
            <a:r>
              <a:rPr lang="uz-Cyrl-UZ" sz="900" dirty="0" smtClean="0">
                <a:solidFill>
                  <a:schemeClr val="tx1"/>
                </a:solidFill>
              </a:rPr>
              <a:t>15-чи феврал, май, август, декабр</a:t>
            </a:r>
            <a:endParaRPr lang="ru-RU" sz="900" dirty="0" err="1" smtClean="0">
              <a:solidFill>
                <a:schemeClr val="tx1"/>
              </a:solidFill>
            </a:endParaRPr>
          </a:p>
        </p:txBody>
      </p:sp>
      <p:sp>
        <p:nvSpPr>
          <p:cNvPr id="16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7554208" y="1402080"/>
            <a:ext cx="1067744" cy="41361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900" dirty="0" smtClean="0"/>
              <a:t>Шартнома тузиш</a:t>
            </a:r>
            <a:endParaRPr lang="de-DE" sz="900" dirty="0"/>
          </a:p>
        </p:txBody>
      </p:sp>
      <p:sp>
        <p:nvSpPr>
          <p:cNvPr id="17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379805" y="2460481"/>
            <a:ext cx="1306120" cy="8364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z-Cyrl-UZ" sz="900" dirty="0" smtClean="0"/>
              <a:t>Лойиҳа </a:t>
            </a:r>
            <a:r>
              <a:rPr lang="uz-Cyrl-UZ" sz="900" dirty="0"/>
              <a:t>ғоянгизни </a:t>
            </a:r>
            <a:endParaRPr lang="uz-Cyrl-UZ" sz="900" dirty="0" smtClean="0"/>
          </a:p>
          <a:p>
            <a:pPr algn="r"/>
            <a:r>
              <a:rPr lang="uz-Cyrl-UZ" sz="900" dirty="0" smtClean="0"/>
              <a:t>тақдим этиш</a:t>
            </a:r>
          </a:p>
          <a:p>
            <a:pPr algn="r"/>
            <a:r>
              <a:rPr lang="uz-Cyrl-UZ" sz="900" b="0" dirty="0" smtClean="0"/>
              <a:t>Германия тараққиёт</a:t>
            </a:r>
          </a:p>
          <a:p>
            <a:pPr algn="r"/>
            <a:r>
              <a:rPr lang="uz-Cyrl-UZ" sz="900" b="0" dirty="0" smtClean="0"/>
              <a:t> ва инвестиция </a:t>
            </a:r>
          </a:p>
          <a:p>
            <a:pPr algn="r"/>
            <a:r>
              <a:rPr lang="uz-Cyrl-UZ" sz="900" b="0" dirty="0"/>
              <a:t>ж</a:t>
            </a:r>
            <a:r>
              <a:rPr lang="uz-Cyrl-UZ" sz="900" b="0" dirty="0" smtClean="0"/>
              <a:t>амиятига (ДЕГ) ёки </a:t>
            </a:r>
          </a:p>
          <a:p>
            <a:pPr algn="r"/>
            <a:r>
              <a:rPr lang="uz-Cyrl-UZ" sz="900" b="0" dirty="0" smtClean="0"/>
              <a:t>ГИЦга</a:t>
            </a:r>
            <a:endParaRPr lang="de-DE" sz="900" b="0" dirty="0"/>
          </a:p>
        </p:txBody>
      </p:sp>
      <p:sp>
        <p:nvSpPr>
          <p:cNvPr id="19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3133725" y="2489056"/>
            <a:ext cx="1436015" cy="99840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b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uz-Cyrl-UZ" sz="900" dirty="0" smtClean="0"/>
          </a:p>
          <a:p>
            <a:pPr algn="r"/>
            <a:r>
              <a:rPr lang="uz-Cyrl-UZ" sz="900" dirty="0" smtClean="0"/>
              <a:t>Компаниянгизга </a:t>
            </a:r>
          </a:p>
          <a:p>
            <a:pPr algn="r"/>
            <a:r>
              <a:rPr lang="uz-Cyrl-UZ" sz="900" dirty="0"/>
              <a:t>ж</a:t>
            </a:r>
            <a:r>
              <a:rPr lang="uz-Cyrl-UZ" sz="900" dirty="0" smtClean="0"/>
              <a:t>авоб бериш</a:t>
            </a:r>
          </a:p>
          <a:p>
            <a:pPr algn="r"/>
            <a:r>
              <a:rPr lang="uz-Cyrl-UZ" sz="900" b="0" dirty="0" smtClean="0"/>
              <a:t>охирги жўнатиш</a:t>
            </a:r>
          </a:p>
          <a:p>
            <a:pPr algn="r"/>
            <a:r>
              <a:rPr lang="uz-Cyrl-UZ" sz="900" b="0" dirty="0" smtClean="0"/>
              <a:t>санасидан кейин</a:t>
            </a:r>
          </a:p>
          <a:p>
            <a:pPr algn="r"/>
            <a:r>
              <a:rPr lang="uz-Cyrl-UZ" sz="900" b="0" dirty="0" smtClean="0"/>
              <a:t>4 ҳафтадан</a:t>
            </a:r>
          </a:p>
          <a:p>
            <a:pPr algn="r"/>
            <a:r>
              <a:rPr lang="uz-Cyrl-UZ" sz="900" b="0" dirty="0" smtClean="0"/>
              <a:t>кечиктирмай</a:t>
            </a:r>
          </a:p>
          <a:p>
            <a:pPr algn="r"/>
            <a:endParaRPr lang="uz-Cyrl-UZ" sz="900" b="0" dirty="0" smtClean="0"/>
          </a:p>
          <a:p>
            <a:pPr algn="r"/>
            <a:r>
              <a:rPr lang="uz-Cyrl-UZ" sz="900" b="0" dirty="0" smtClean="0"/>
              <a:t>  </a:t>
            </a:r>
            <a:endParaRPr lang="de-DE" sz="900" b="0" dirty="0"/>
          </a:p>
        </p:txBody>
      </p:sp>
      <p:sp>
        <p:nvSpPr>
          <p:cNvPr id="21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4676775" y="2460481"/>
            <a:ext cx="1797966" cy="108645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b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z-Cyrl-UZ" sz="900" dirty="0" smtClean="0"/>
              <a:t>Лойиханинг батафсил</a:t>
            </a:r>
          </a:p>
          <a:p>
            <a:pPr algn="r"/>
            <a:r>
              <a:rPr lang="uz-Cyrl-UZ" sz="900" dirty="0"/>
              <a:t>к</a:t>
            </a:r>
            <a:r>
              <a:rPr lang="uz-Cyrl-UZ" sz="900" dirty="0" smtClean="0"/>
              <a:t>онцепциясини</a:t>
            </a:r>
          </a:p>
          <a:p>
            <a:pPr algn="r"/>
            <a:r>
              <a:rPr lang="uz-Cyrl-UZ" sz="900" dirty="0" smtClean="0"/>
              <a:t> ишлаб чиқиш</a:t>
            </a:r>
          </a:p>
          <a:p>
            <a:pPr algn="r"/>
            <a:r>
              <a:rPr lang="uz-Cyrl-UZ" sz="900" b="0" dirty="0"/>
              <a:t>ҳ</a:t>
            </a:r>
            <a:r>
              <a:rPr lang="uz-Cyrl-UZ" sz="900" b="0" dirty="0" smtClean="0"/>
              <a:t>амкорингиз билан </a:t>
            </a:r>
          </a:p>
          <a:p>
            <a:pPr algn="r"/>
            <a:r>
              <a:rPr lang="uz-Cyrl-UZ" sz="900" b="0" dirty="0" smtClean="0"/>
              <a:t>(</a:t>
            </a:r>
            <a:r>
              <a:rPr lang="ru-RU" sz="900" b="0" dirty="0"/>
              <a:t>шу </a:t>
            </a:r>
            <a:r>
              <a:rPr lang="ru-RU" sz="900" b="0" dirty="0" err="1"/>
              <a:t>жумладан</a:t>
            </a:r>
            <a:r>
              <a:rPr lang="ru-RU" sz="900" b="0" dirty="0"/>
              <a:t> </a:t>
            </a:r>
            <a:r>
              <a:rPr lang="ru-RU" sz="900" b="0" dirty="0" smtClean="0"/>
              <a:t>бюджет, </a:t>
            </a:r>
            <a:r>
              <a:rPr lang="ru-RU" sz="900" b="0" dirty="0" err="1" smtClean="0"/>
              <a:t>тадбирлар</a:t>
            </a:r>
            <a:r>
              <a:rPr lang="ru-RU" sz="900" b="0" dirty="0" smtClean="0"/>
              <a:t> </a:t>
            </a:r>
            <a:r>
              <a:rPr lang="ru-RU" sz="900" b="0" dirty="0" err="1" smtClean="0"/>
              <a:t>ва</a:t>
            </a:r>
            <a:r>
              <a:rPr lang="ru-RU" sz="900" b="0" dirty="0" smtClean="0"/>
              <a:t> </a:t>
            </a:r>
            <a:r>
              <a:rPr lang="ru-RU" sz="900" b="0" dirty="0" err="1" smtClean="0"/>
              <a:t>календар</a:t>
            </a:r>
            <a:r>
              <a:rPr lang="ru-RU" sz="900" b="0" dirty="0" smtClean="0"/>
              <a:t> </a:t>
            </a:r>
            <a:r>
              <a:rPr lang="ru-RU" sz="900" b="0" dirty="0" err="1" smtClean="0"/>
              <a:t>жадвали</a:t>
            </a:r>
            <a:r>
              <a:rPr lang="uz-Cyrl-UZ" sz="900" b="0" dirty="0" smtClean="0"/>
              <a:t>)</a:t>
            </a:r>
          </a:p>
          <a:p>
            <a:pPr algn="r"/>
            <a:endParaRPr lang="uz-Cyrl-UZ" sz="900" b="0" dirty="0" smtClean="0"/>
          </a:p>
          <a:p>
            <a:pPr algn="r"/>
            <a:r>
              <a:rPr lang="uz-Cyrl-UZ" sz="900" b="0" dirty="0" smtClean="0"/>
              <a:t> </a:t>
            </a:r>
            <a:endParaRPr lang="de-DE" sz="900" b="0" dirty="0"/>
          </a:p>
        </p:txBody>
      </p:sp>
      <p:sp>
        <p:nvSpPr>
          <p:cNvPr id="26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6991349" y="2422381"/>
            <a:ext cx="1388391" cy="74610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z-Cyrl-UZ" sz="900" dirty="0" smtClean="0"/>
              <a:t>Лойихангизни амалга </a:t>
            </a:r>
          </a:p>
          <a:p>
            <a:pPr algn="r"/>
            <a:r>
              <a:rPr lang="uz-Cyrl-UZ" sz="900" dirty="0" smtClean="0"/>
              <a:t>ошириш</a:t>
            </a:r>
          </a:p>
          <a:p>
            <a:pPr algn="r"/>
            <a:r>
              <a:rPr lang="uz-Cyrl-UZ" sz="900" dirty="0" smtClean="0"/>
              <a:t> </a:t>
            </a:r>
            <a:r>
              <a:rPr lang="uz-Cyrl-UZ" sz="900" b="0" dirty="0" smtClean="0"/>
              <a:t>ҳамкор давлатда</a:t>
            </a:r>
          </a:p>
          <a:p>
            <a:pPr algn="r"/>
            <a:r>
              <a:rPr lang="uz-Cyrl-UZ" sz="900" b="0" dirty="0" smtClean="0"/>
              <a:t> </a:t>
            </a:r>
            <a:endParaRPr lang="de-DE" sz="900" b="0" dirty="0"/>
          </a:p>
        </p:txBody>
      </p:sp>
    </p:spTree>
    <p:extLst>
      <p:ext uri="{BB962C8B-B14F-4D97-AF65-F5344CB8AC3E}">
        <p14:creationId xmlns:p14="http://schemas.microsoft.com/office/powerpoint/2010/main" val="147155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10932" y="50039"/>
            <a:ext cx="6785243" cy="790621"/>
          </a:xfrm>
        </p:spPr>
        <p:txBody>
          <a:bodyPr/>
          <a:lstStyle/>
          <a:p>
            <a:pPr algn="ctr"/>
            <a:r>
              <a:rPr lang="ru-RU" sz="2100" dirty="0" err="1" smtClean="0"/>
              <a:t>Тараққиёт</a:t>
            </a:r>
            <a:r>
              <a:rPr lang="ru-RU" sz="2100" dirty="0" smtClean="0"/>
              <a:t> </a:t>
            </a:r>
            <a:r>
              <a:rPr lang="ru-RU" sz="2100" dirty="0" err="1" smtClean="0"/>
              <a:t>мақсадида</a:t>
            </a:r>
            <a:r>
              <a:rPr lang="ru-RU" sz="2100" dirty="0" smtClean="0"/>
              <a:t> </a:t>
            </a:r>
            <a:r>
              <a:rPr lang="ru-RU" sz="2100" dirty="0" smtClean="0"/>
              <a:t>бизнес </a:t>
            </a:r>
            <a:r>
              <a:rPr lang="ru-RU" sz="2100" dirty="0" err="1" smtClean="0"/>
              <a:t>ҳамкорлик</a:t>
            </a:r>
            <a:r>
              <a:rPr lang="de-DE" dirty="0"/>
              <a:t/>
            </a:r>
            <a:br>
              <a:rPr lang="de-DE" dirty="0"/>
            </a:br>
            <a:endParaRPr lang="de-DE" noProof="1"/>
          </a:p>
        </p:txBody>
      </p:sp>
      <p:sp>
        <p:nvSpPr>
          <p:cNvPr id="8" name="Textfeld 7"/>
          <p:cNvSpPr txBox="1"/>
          <p:nvPr/>
        </p:nvSpPr>
        <p:spPr>
          <a:xfrm>
            <a:off x="6844796" y="2006359"/>
            <a:ext cx="181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946 </a:t>
            </a:r>
            <a:r>
              <a:rPr lang="ru-RU" sz="1200" dirty="0"/>
              <a:t>та </a:t>
            </a:r>
            <a:r>
              <a:rPr lang="ru-RU" sz="1200" dirty="0" smtClean="0"/>
              <a:t>бизнес </a:t>
            </a:r>
            <a:r>
              <a:rPr lang="ru-RU" sz="1200" dirty="0" err="1" smtClean="0"/>
              <a:t>лойиҳалар</a:t>
            </a:r>
            <a:r>
              <a:rPr lang="de-DE" sz="1200" dirty="0"/>
              <a:t/>
            </a:r>
            <a:br>
              <a:rPr lang="de-DE" sz="1200" dirty="0"/>
            </a:b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/>
              <a:t>Умумий</a:t>
            </a:r>
            <a:r>
              <a:rPr lang="ru-RU" sz="1200" dirty="0" smtClean="0"/>
              <a:t> </a:t>
            </a:r>
            <a:r>
              <a:rPr lang="ru-RU" sz="1200" dirty="0" err="1" smtClean="0"/>
              <a:t>ҳажми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     659 </a:t>
            </a:r>
            <a:r>
              <a:rPr lang="ru-RU" sz="1200" dirty="0"/>
              <a:t>млн </a:t>
            </a:r>
            <a:r>
              <a:rPr lang="ru-RU" sz="1200" dirty="0" smtClean="0"/>
              <a:t>€</a:t>
            </a:r>
          </a:p>
          <a:p>
            <a:r>
              <a:rPr lang="uz-Cyrl-UZ" sz="1200" dirty="0"/>
              <a:t> </a:t>
            </a:r>
            <a:r>
              <a:rPr lang="uz-Cyrl-UZ" sz="1200" dirty="0" smtClean="0"/>
              <a:t>	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200" dirty="0" err="1" smtClean="0"/>
              <a:t>давлат</a:t>
            </a:r>
            <a:r>
              <a:rPr lang="ru-RU" sz="1200" dirty="0" smtClean="0"/>
              <a:t> </a:t>
            </a:r>
            <a:r>
              <a:rPr lang="ru-RU" sz="1200" dirty="0" err="1" smtClean="0"/>
              <a:t>улуши</a:t>
            </a:r>
            <a:r>
              <a:rPr lang="ru-RU" sz="1200" dirty="0" smtClean="0"/>
              <a:t> </a:t>
            </a:r>
            <a:r>
              <a:rPr lang="de-DE" sz="1200" dirty="0" smtClean="0"/>
              <a:t>38 </a:t>
            </a:r>
            <a:r>
              <a:rPr lang="de-DE" sz="1200" dirty="0"/>
              <a:t>%</a:t>
            </a:r>
            <a:br>
              <a:rPr lang="de-DE" sz="1200" dirty="0"/>
            </a:br>
            <a:r>
              <a:rPr lang="uz-Cyrl-UZ" sz="1200" dirty="0" smtClean="0"/>
              <a:t> </a:t>
            </a:r>
            <a:r>
              <a:rPr lang="uz-Cyrl-UZ" sz="1200" dirty="0" smtClean="0"/>
              <a:t>ўз сармояси</a:t>
            </a:r>
            <a:r>
              <a:rPr lang="uz-Cyrl-UZ" sz="1200" dirty="0" smtClean="0"/>
              <a:t>  </a:t>
            </a:r>
            <a:r>
              <a:rPr lang="de-DE" sz="1200" dirty="0" smtClean="0"/>
              <a:t>62 </a:t>
            </a:r>
            <a:r>
              <a:rPr lang="de-DE" sz="1200" dirty="0"/>
              <a:t>% </a:t>
            </a:r>
            <a:br>
              <a:rPr lang="de-DE" sz="1200" dirty="0"/>
            </a:b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ru-RU" dirty="0" smtClean="0"/>
              <a:t>43 бет</a:t>
            </a:r>
            <a:endParaRPr dirty="0"/>
          </a:p>
        </p:txBody>
      </p:sp>
      <p:sp>
        <p:nvSpPr>
          <p:cNvPr id="7" name="Fußzeilenplatzhalter 10">
            <a:extLst>
              <a:ext uri="{FF2B5EF4-FFF2-40B4-BE49-F238E27FC236}">
                <a16:creationId xmlns:a16="http://schemas.microsoft.com/office/drawing/2014/main" xmlns="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 err="1" smtClean="0"/>
              <a:t>тараққиёт</a:t>
            </a:r>
            <a:r>
              <a:rPr lang="ru-RU" dirty="0" smtClean="0"/>
              <a:t> </a:t>
            </a:r>
            <a:r>
              <a:rPr lang="ru-RU" dirty="0" err="1" smtClean="0"/>
              <a:t>мақсадида</a:t>
            </a:r>
            <a:r>
              <a:rPr lang="ru-RU" dirty="0" smtClean="0"/>
              <a:t> </a:t>
            </a:r>
            <a:r>
              <a:rPr lang="ru-RU" dirty="0" smtClean="0"/>
              <a:t>бизнес </a:t>
            </a:r>
            <a:r>
              <a:rPr lang="ru-RU" dirty="0" err="1" smtClean="0"/>
              <a:t>ҳамкорлик</a:t>
            </a:r>
            <a:endParaRPr lang="de-DE" dirty="0"/>
          </a:p>
        </p:txBody>
      </p:sp>
      <p:sp>
        <p:nvSpPr>
          <p:cNvPr id="9" name="Datumsplatzhalter 6">
            <a:extLst>
              <a:ext uri="{FF2B5EF4-FFF2-40B4-BE49-F238E27FC236}">
                <a16:creationId xmlns:a16="http://schemas.microsoft.com/office/drawing/2014/main" xmlns="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15.01.2021</a:t>
            </a:fld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01" y="4772069"/>
            <a:ext cx="931156" cy="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422583179"/>
              </p:ext>
            </p:extLst>
          </p:nvPr>
        </p:nvGraphicFramePr>
        <p:xfrm>
          <a:off x="449817" y="945128"/>
          <a:ext cx="6040582" cy="339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21611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698" y="295621"/>
            <a:ext cx="6593859" cy="672190"/>
          </a:xfrm>
        </p:spPr>
        <p:txBody>
          <a:bodyPr/>
          <a:lstStyle/>
          <a:p>
            <a:pPr algn="ctr"/>
            <a:r>
              <a:rPr lang="uz-Cyrl-UZ" sz="2100" dirty="0"/>
              <a:t>Т</a:t>
            </a:r>
            <a:r>
              <a:rPr lang="uz-Cyrl-UZ" sz="2100" dirty="0" smtClean="0"/>
              <a:t>араққиёт мақсадида </a:t>
            </a:r>
            <a:r>
              <a:rPr lang="uz-Cyrl-UZ" sz="2100" dirty="0" smtClean="0"/>
              <a:t>бизнес </a:t>
            </a:r>
            <a:r>
              <a:rPr lang="uz-Cyrl-UZ" sz="2100" dirty="0" smtClean="0"/>
              <a:t>ҳамкорлик</a:t>
            </a:r>
            <a:r>
              <a:rPr lang="de-DE" sz="1200" dirty="0"/>
              <a:t/>
            </a:r>
            <a:br>
              <a:rPr lang="de-DE" sz="1200" dirty="0"/>
            </a:br>
            <a:endParaRPr lang="de-DE" dirty="0"/>
          </a:p>
        </p:txBody>
      </p:sp>
      <p:graphicFrame>
        <p:nvGraphicFramePr>
          <p:cNvPr id="16" name="Inhaltsplatzhalter 5"/>
          <p:cNvGraphicFramePr>
            <a:graphicFrameLocks noGrp="1"/>
          </p:cNvGraphicFramePr>
          <p:nvPr>
            <p:ph idx="1"/>
          </p:nvPr>
        </p:nvGraphicFramePr>
        <p:xfrm>
          <a:off x="1893601" y="1938600"/>
          <a:ext cx="5831681" cy="286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ußzeilenplatzhalter 10">
            <a:extLst>
              <a:ext uri="{FF2B5EF4-FFF2-40B4-BE49-F238E27FC236}">
                <a16:creationId xmlns:a16="http://schemas.microsoft.com/office/drawing/2014/main" xmlns="" id="{0A75EA61-8B61-47EC-9C68-E86BAC49A525}"/>
              </a:ext>
            </a:extLst>
          </p:cNvPr>
          <p:cNvSpPr txBox="1">
            <a:spLocks/>
          </p:cNvSpPr>
          <p:nvPr/>
        </p:nvSpPr>
        <p:spPr bwMode="gray">
          <a:xfrm>
            <a:off x="1783022" y="492638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develoPPP.de – </a:t>
            </a:r>
            <a:r>
              <a:rPr lang="ru-RU" dirty="0" err="1" smtClean="0"/>
              <a:t>тараққиёт</a:t>
            </a:r>
            <a:r>
              <a:rPr lang="ru-RU" dirty="0" smtClean="0"/>
              <a:t> </a:t>
            </a:r>
            <a:r>
              <a:rPr lang="ru-RU" dirty="0" err="1" smtClean="0"/>
              <a:t>мақсадида</a:t>
            </a:r>
            <a:r>
              <a:rPr lang="ru-RU" dirty="0" smtClean="0"/>
              <a:t> </a:t>
            </a:r>
            <a:r>
              <a:rPr lang="ru-RU" dirty="0" smtClean="0"/>
              <a:t>бизнес </a:t>
            </a:r>
            <a:r>
              <a:rPr lang="ru-RU" dirty="0" err="1" smtClean="0"/>
              <a:t>ҳамкорлик</a:t>
            </a:r>
            <a:endParaRPr lang="de-DE" dirty="0"/>
          </a:p>
        </p:txBody>
      </p:sp>
      <p:sp>
        <p:nvSpPr>
          <p:cNvPr id="8" name="Datumsplatzhalter 6">
            <a:extLst>
              <a:ext uri="{FF2B5EF4-FFF2-40B4-BE49-F238E27FC236}">
                <a16:creationId xmlns:a16="http://schemas.microsoft.com/office/drawing/2014/main" xmlns="" id="{B8729BC1-B3C2-4B67-B979-51A21E03E5B8}"/>
              </a:ext>
            </a:extLst>
          </p:cNvPr>
          <p:cNvSpPr txBox="1">
            <a:spLocks/>
          </p:cNvSpPr>
          <p:nvPr/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C802-1575-4AEE-86D9-3B66661BEDD3}" type="datetime1">
              <a:rPr lang="de-DE" smtClean="0"/>
              <a:pPr/>
              <a:t>15.01.2021</a:t>
            </a:fld>
            <a:endParaRPr lang="de-DE"/>
          </a:p>
        </p:txBody>
      </p:sp>
      <p:sp>
        <p:nvSpPr>
          <p:cNvPr id="9" name="Foliennummernplatzhalter 7"/>
          <p:cNvSpPr txBox="1">
            <a:spLocks/>
          </p:cNvSpPr>
          <p:nvPr/>
        </p:nvSpPr>
        <p:spPr>
          <a:xfrm>
            <a:off x="410354" y="4887984"/>
            <a:ext cx="554080" cy="14706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8B5DB7-81A8-4ED4-916B-6B23CD603687}" type="slidenum">
              <a:rPr sz="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r>
              <a:rPr lang="uz-Cyrl-UZ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бет</a:t>
            </a:r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501" y="4772069"/>
            <a:ext cx="931156" cy="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3125600039"/>
              </p:ext>
            </p:extLst>
          </p:nvPr>
        </p:nvGraphicFramePr>
        <p:xfrm>
          <a:off x="1159814" y="1093332"/>
          <a:ext cx="4868330" cy="358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926417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ntwurf 01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F76DEC47D89348A11661271A2282E4" ma:contentTypeVersion="8" ma:contentTypeDescription="Ein neues Dokument erstellen." ma:contentTypeScope="" ma:versionID="30df1019cf7742f5b66464e646bbd2ea">
  <xsd:schema xmlns:xsd="http://www.w3.org/2001/XMLSchema" xmlns:xs="http://www.w3.org/2001/XMLSchema" xmlns:p="http://schemas.microsoft.com/office/2006/metadata/properties" xmlns:ns2="f82b0656-030d-47f7-9cd6-7330b8eb27e4" xmlns:ns3="3c5677ec-411d-4e1d-a253-308c140a0838" targetNamespace="http://schemas.microsoft.com/office/2006/metadata/properties" ma:root="true" ma:fieldsID="5b040fa8a69bf7bd538c1e681c153309" ns2:_="" ns3:_="">
    <xsd:import namespace="f82b0656-030d-47f7-9cd6-7330b8eb27e4"/>
    <xsd:import namespace="3c5677ec-411d-4e1d-a253-308c140a08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b0656-030d-47f7-9cd6-7330b8eb27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677ec-411d-4e1d-a253-308c140a08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443010-C4B4-4B28-BA9D-58B6BDB6DD7C}">
  <ds:schemaRefs>
    <ds:schemaRef ds:uri="3c5677ec-411d-4e1d-a253-308c140a0838"/>
    <ds:schemaRef ds:uri="f82b0656-030d-47f7-9cd6-7330b8eb27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395BFB-946B-42A9-BA10-C23D00F85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4A6C54-5404-48A7-9F23-7E3583F2AB10}">
  <ds:schemaRefs>
    <ds:schemaRef ds:uri="http://schemas.microsoft.com/office/infopath/2007/PartnerControls"/>
    <ds:schemaRef ds:uri="3c5677ec-411d-4e1d-a253-308c140a0838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f82b0656-030d-47f7-9cd6-7330b8eb27e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461</Words>
  <Application>Microsoft Office PowerPoint</Application>
  <PresentationFormat>Экран (16:9)</PresentationFormat>
  <Paragraphs>161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Entwurf 01</vt:lpstr>
      <vt:lpstr>Тараққиёт мақсадида бизнес ҳамкорлик</vt:lpstr>
      <vt:lpstr>Бизни қиёслашади …</vt:lpstr>
      <vt:lpstr>Презентация PowerPoint</vt:lpstr>
      <vt:lpstr>Сизнинг корпоратив мақсадларингиз</vt:lpstr>
      <vt:lpstr>develoPPP.de бу борада сизни қўллаб-қувватлайди.</vt:lpstr>
      <vt:lpstr>Презентация PowerPoint</vt:lpstr>
      <vt:lpstr>Презентация PowerPoint</vt:lpstr>
      <vt:lpstr>Тараққиёт мақсадида бизнес ҳамкорлик </vt:lpstr>
      <vt:lpstr>Тараққиёт мақсадида бизнес ҳамкорлик </vt:lpstr>
      <vt:lpstr>Алоқа учун</vt:lpstr>
      <vt:lpstr>Презентация PowerPoint</vt:lpstr>
    </vt:vector>
  </TitlesOfParts>
  <Company>GIZ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 Master</dc:title>
  <dc:creator>Gens, Daniel GIZ</dc:creator>
  <cp:lastModifiedBy>Пользователь</cp:lastModifiedBy>
  <cp:revision>280</cp:revision>
  <dcterms:created xsi:type="dcterms:W3CDTF">2017-09-14T11:33:37Z</dcterms:created>
  <dcterms:modified xsi:type="dcterms:W3CDTF">2021-01-15T19:29:08Z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0x0101002FF76DEC47D89348A11661271A2282E4</vt:lpwstr>
  </property>
</Properties>
</file>