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3" r:id="rId1"/>
  </p:sldMasterIdLst>
  <p:notesMasterIdLst>
    <p:notesMasterId r:id="rId9"/>
  </p:notesMasterIdLst>
  <p:sldIdLst>
    <p:sldId id="257" r:id="rId2"/>
    <p:sldId id="263" r:id="rId3"/>
    <p:sldId id="261" r:id="rId4"/>
    <p:sldId id="258" r:id="rId5"/>
    <p:sldId id="260" r:id="rId6"/>
    <p:sldId id="264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FFBC1-B1E5-48A2-A8D9-4FF45F2A370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881C3-B7A5-46E1-8BCE-D7A1C75F9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7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81C3-B7A5-46E1-8BCE-D7A1C75F94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3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81C3-B7A5-46E1-8BCE-D7A1C75F94A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7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81C3-B7A5-46E1-8BCE-D7A1C75F94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81C3-B7A5-46E1-8BCE-D7A1C75F94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7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81C3-B7A5-46E1-8BCE-D7A1C75F94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0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1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7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23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74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8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1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9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0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9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9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5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32369-CE21-4096-A566-651F5D2CEF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EB4297-8116-47B6-B139-A5B3D3E5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9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7" y="80685"/>
            <a:ext cx="2694666" cy="13188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" b="100000" l="9989" r="89898">
                        <a14:foregroundMark x1="14642" y1="72523" x2="14642" y2="72523"/>
                        <a14:foregroundMark x1="12486" y1="98318" x2="12486" y2="98318"/>
                        <a14:foregroundMark x1="84563" y1="97757" x2="84563" y2="97757"/>
                        <a14:foregroundMark x1="84563" y1="98879" x2="84563" y2="98879"/>
                        <a14:foregroundMark x1="81612" y1="72150" x2="81612" y2="72150"/>
                        <a14:foregroundMark x1="61407" y1="59439" x2="61407" y2="59439"/>
                        <a14:foregroundMark x1="57775" y1="53084" x2="57775" y2="53084"/>
                        <a14:foregroundMark x1="54030" y1="46729" x2="54030" y2="46729"/>
                        <a14:foregroundMark x1="44381" y1="45794" x2="44381" y2="45794"/>
                        <a14:foregroundMark x1="39047" y1="51402" x2="39047" y2="51402"/>
                        <a14:foregroundMark x1="26901" y1="63178" x2="26901" y2="63178"/>
                        <a14:foregroundMark x1="32123" y1="15514" x2="32123" y2="15514"/>
                        <a14:foregroundMark x1="36209" y1="14579" x2="36209" y2="14579"/>
                        <a14:foregroundMark x1="36436" y1="1495" x2="36436" y2="1495"/>
                        <a14:foregroundMark x1="60045" y1="1869" x2="60045" y2="1869"/>
                        <a14:foregroundMark x1="60386" y1="14953" x2="60386" y2="14953"/>
                        <a14:foregroundMark x1="64586" y1="16262" x2="64586" y2="16262"/>
                        <a14:foregroundMark x1="58797" y1="24673" x2="58797" y2="24673"/>
                        <a14:foregroundMark x1="48127" y1="26542" x2="48127" y2="26542"/>
                        <a14:foregroundMark x1="37684" y1="23925" x2="37684" y2="23925"/>
                        <a14:backgroundMark x1="32463" y1="38318" x2="32463" y2="38318"/>
                        <a14:backgroundMark x1="34052" y1="30280" x2="34052" y2="30280"/>
                        <a14:backgroundMark x1="43700" y1="34019" x2="43700" y2="340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1281" y="2406585"/>
            <a:ext cx="4968556" cy="3217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006" y="2259099"/>
            <a:ext cx="77719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Президентининг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2019 </a:t>
            </a:r>
            <a:r>
              <a:rPr lang="ru-RU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йил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25 </a:t>
            </a:r>
            <a:r>
              <a:rPr lang="ru-RU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февралдаги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ПҚ-4210-сонли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ҳамда 2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019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ноябрдаги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ПҚ-4525-сонли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Қарорларига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асосан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ҳудудларда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uz-Cyrl-UZ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“Сирли мижоз” </a:t>
            </a:r>
            <a:r>
              <a:rPr lang="uz-Cyrl-UZ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тадбирлари </a:t>
            </a:r>
            <a:r>
              <a:rPr lang="uz-Cyrl-UZ" sz="2200" dirty="0">
                <a:solidFill>
                  <a:srgbClr val="002060"/>
                </a:solidFill>
                <a:latin typeface="Cambria" panose="02040503050406030204" pitchFamily="18" charset="0"/>
              </a:rPr>
              <a:t>ўтказилиши </a:t>
            </a:r>
            <a:r>
              <a:rPr lang="uz-Cyrl-UZ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бўйича </a:t>
            </a:r>
            <a:endParaRPr lang="en-US" sz="2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uz-Cyrl-UZ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МАЪЛУМОТ</a:t>
            </a:r>
            <a:r>
              <a:rPr lang="uz-Cyrl-UZ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uz-Cyrl-UZ" sz="22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uz-Cyrl-UZ" sz="2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8203" y="487119"/>
            <a:ext cx="8594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Давлат хизматларини кўрсатувчи ваколатли органлар билан </a:t>
            </a:r>
            <a:endParaRPr lang="uz-Cyrl-UZ" sz="2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uz-Cyrl-UZ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ҳ</a:t>
            </a:r>
            <a:r>
              <a:rPr lang="uz-Cyrl-UZ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амкорлик </a:t>
            </a:r>
            <a:r>
              <a:rPr lang="uz-Cyrl-UZ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қилиш бошқармаси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117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7" y="80685"/>
            <a:ext cx="2694666" cy="13188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822" y="2085029"/>
            <a:ext cx="7083670" cy="441373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Президентининг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2019 </a:t>
            </a:r>
            <a:r>
              <a:rPr lang="ru-RU" sz="20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йил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25 </a:t>
            </a:r>
            <a:r>
              <a:rPr lang="ru-RU" sz="20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февралдаги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ПҚ-4210-сонли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ҳамда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2019 </a:t>
            </a:r>
            <a:r>
              <a:rPr lang="ru-RU" sz="20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йил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20 </a:t>
            </a:r>
            <a:r>
              <a:rPr lang="ru-RU" sz="20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ноябрдаги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ПҚ-4525-сонли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Қарорларида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«Давлат хизматларининг сирли мижози» </a:t>
            </a:r>
            <a:r>
              <a:rPr lang="uz-Cyrl-UZ" sz="20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институтидан фойдаланиш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чора-тадбирлари </a:t>
            </a:r>
            <a:r>
              <a:rPr lang="uz-Cyrl-UZ" sz="20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белгилаб берилган.</a:t>
            </a:r>
          </a:p>
          <a:p>
            <a:pPr algn="just"/>
            <a:r>
              <a:rPr lang="uz-Cyrl-UZ" sz="20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Мазкур Қарорларга кўра </a:t>
            </a:r>
            <a:r>
              <a:rPr lang="uz-Cyrl-UZ" sz="2000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“Сирли мижоз” </a:t>
            </a:r>
            <a:r>
              <a:rPr lang="uz-Cyrl-UZ" sz="20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тадбирлари Ўзбекистон Республикаси Адлия вазирлиги ва Савдо-саноат палатаси томонидан ташкил этилади.</a:t>
            </a:r>
          </a:p>
          <a:p>
            <a:pPr algn="just"/>
            <a:r>
              <a:rPr lang="uz-Cyrl-UZ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Савдо-саноат палатасининг </a:t>
            </a:r>
            <a:r>
              <a:rPr lang="uz-Cyrl-UZ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йил 4 декабрдаги </a:t>
            </a:r>
            <a:r>
              <a:rPr lang="uz-Cyrl-UZ" sz="20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146“А”-сонли</a:t>
            </a:r>
            <a:r>
              <a:rPr lang="uz-Cyrl-UZ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буйруғи асосида </a:t>
            </a:r>
            <a:r>
              <a:rPr lang="uz-Cyrl-UZ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“Чора-тадбирлар” </a:t>
            </a:r>
            <a:r>
              <a:rPr lang="uz-Cyrl-UZ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дастури ҳамда Адлия вазирлигининг 2020 йил 19 мартдаги 65-ум-сон буйруғи асосида </a:t>
            </a:r>
            <a:r>
              <a:rPr lang="uz-Cyrl-UZ" sz="20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“Давлат хизматларининг сирли мижози”</a:t>
            </a:r>
            <a:r>
              <a:rPr lang="uz-Cyrl-UZ" sz="20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институти фаолиятини ташкил этиш тартиби тўғрисидаги </a:t>
            </a:r>
            <a:r>
              <a:rPr lang="uz-Cyrl-UZ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Низоми қабул қилинган.</a:t>
            </a:r>
          </a:p>
          <a:p>
            <a:pPr algn="just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" b="100000" l="9989" r="89898">
                        <a14:foregroundMark x1="14642" y1="72523" x2="14642" y2="72523"/>
                        <a14:foregroundMark x1="12486" y1="98318" x2="12486" y2="98318"/>
                        <a14:foregroundMark x1="84563" y1="97757" x2="84563" y2="97757"/>
                        <a14:foregroundMark x1="84563" y1="98879" x2="84563" y2="98879"/>
                        <a14:foregroundMark x1="81612" y1="72150" x2="81612" y2="72150"/>
                        <a14:foregroundMark x1="61407" y1="59439" x2="61407" y2="59439"/>
                        <a14:foregroundMark x1="57775" y1="53084" x2="57775" y2="53084"/>
                        <a14:foregroundMark x1="54030" y1="46729" x2="54030" y2="46729"/>
                        <a14:foregroundMark x1="44381" y1="45794" x2="44381" y2="45794"/>
                        <a14:foregroundMark x1="39047" y1="51402" x2="39047" y2="51402"/>
                        <a14:foregroundMark x1="26901" y1="63178" x2="26901" y2="63178"/>
                        <a14:foregroundMark x1="32123" y1="15514" x2="32123" y2="15514"/>
                        <a14:foregroundMark x1="36209" y1="14579" x2="36209" y2="14579"/>
                        <a14:foregroundMark x1="36436" y1="1495" x2="36436" y2="1495"/>
                        <a14:foregroundMark x1="60045" y1="1869" x2="60045" y2="1869"/>
                        <a14:foregroundMark x1="60386" y1="14953" x2="60386" y2="14953"/>
                        <a14:foregroundMark x1="64586" y1="16262" x2="64586" y2="16262"/>
                        <a14:foregroundMark x1="58797" y1="24673" x2="58797" y2="24673"/>
                        <a14:foregroundMark x1="48127" y1="26542" x2="48127" y2="26542"/>
                        <a14:foregroundMark x1="37684" y1="23925" x2="37684" y2="23925"/>
                        <a14:backgroundMark x1="32463" y1="38318" x2="32463" y2="38318"/>
                        <a14:backgroundMark x1="34052" y1="30280" x2="34052" y2="30280"/>
                        <a14:backgroundMark x1="43700" y1="34019" x2="43700" y2="340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8111" y="2224455"/>
            <a:ext cx="4968556" cy="3217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8945" y="1271636"/>
            <a:ext cx="629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</a:rPr>
              <a:t>“</a:t>
            </a:r>
            <a:r>
              <a:rPr lang="ru-RU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Сирли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мижоз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” </a:t>
            </a:r>
            <a:r>
              <a:rPr lang="ru-RU" sz="2000" b="1" dirty="0" err="1">
                <a:latin typeface="Cambria" panose="02040503050406030204" pitchFamily="18" charset="0"/>
              </a:rPr>
              <a:t>тадбирини</a:t>
            </a:r>
            <a:r>
              <a:rPr lang="ru-RU" sz="2000" b="1" dirty="0"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latin typeface="Cambria" panose="02040503050406030204" pitchFamily="18" charset="0"/>
              </a:rPr>
              <a:t>ўтказишнинг</a:t>
            </a:r>
            <a:r>
              <a:rPr lang="ru-RU" sz="2000" b="1" dirty="0" smtClean="0">
                <a:latin typeface="Cambria" panose="02040503050406030204" pitchFamily="18" charset="0"/>
              </a:rPr>
              <a:t> </a:t>
            </a:r>
            <a:endParaRPr lang="en-US" sz="2000" b="1" dirty="0" smtClean="0">
              <a:latin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latin typeface="Cambria" panose="02040503050406030204" pitchFamily="18" charset="0"/>
              </a:rPr>
              <a:t>қандай</a:t>
            </a:r>
            <a:r>
              <a:rPr lang="ru-RU" sz="2000" b="1" dirty="0" smtClean="0"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latin typeface="Cambria" panose="02040503050406030204" pitchFamily="18" charset="0"/>
              </a:rPr>
              <a:t>ҳуқуқий</a:t>
            </a:r>
            <a:r>
              <a:rPr lang="ru-RU" sz="2000" b="1" dirty="0"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latin typeface="Cambria" panose="02040503050406030204" pitchFamily="18" charset="0"/>
              </a:rPr>
              <a:t>асослари</a:t>
            </a:r>
            <a:r>
              <a:rPr lang="ru-RU" sz="2000" b="1" dirty="0"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latin typeface="Cambria" panose="02040503050406030204" pitchFamily="18" charset="0"/>
              </a:rPr>
              <a:t>мавжуд</a:t>
            </a:r>
            <a:r>
              <a:rPr lang="ru-RU" sz="2000" b="1" dirty="0">
                <a:latin typeface="Cambria" panose="0204050305040603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36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47" y="53790"/>
            <a:ext cx="2697331" cy="13750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7525" y="2073528"/>
            <a:ext cx="6589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	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Маъмурий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тамоиллар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амалга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оширилишининг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қулайлиги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хизматлари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кўрсатиш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жараёнига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ахборот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коммуникация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технологияларининг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этилиш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холати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Жисмоний ва юридик шахсларга хизмат кўрсатиш 	жараёнида етарли шарт-шароит яратилганлиги ҳолати;</a:t>
            </a:r>
            <a:endParaRPr lang="uz-Cyrl-UZ" sz="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Давлат хизматларини кўрсатишга оид маълумотларнинг 	ёки ахборот стендларининг мавжудлиги ҳолати;</a:t>
            </a:r>
          </a:p>
          <a:p>
            <a:endParaRPr lang="uz-Cyrl-UZ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Давлат хизматларини кўрсатиш сифати ва тезкорлиги, </a:t>
            </a:r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хизмат кўрсатиш вақтида </a:t>
            </a:r>
            <a:r>
              <a:rPr lang="uz-Cyrl-U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муомала ва кийиниш </a:t>
            </a:r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маданиятига </a:t>
            </a:r>
            <a:r>
              <a:rPr lang="uz-Cyrl-U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риоя этилиши ҳолати;</a:t>
            </a:r>
          </a:p>
          <a:p>
            <a:endParaRPr lang="ru-RU" sz="1600" dirty="0"/>
          </a:p>
        </p:txBody>
      </p:sp>
      <p:pic>
        <p:nvPicPr>
          <p:cNvPr id="1050" name="Picture 26" descr="Встреча | Бесплатно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18519" y="3571411"/>
            <a:ext cx="662314" cy="6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oncern Icons - Download Free Vector Icons | Noun Pro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75" y="2166177"/>
            <a:ext cx="765757" cy="7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Уровень знаний абитуриентов существенно снизился — Интернет-журнал «Лицей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01" y="3139370"/>
            <a:ext cx="894685" cy="5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40732" y="1888862"/>
            <a:ext cx="63254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z-Cyrl-U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Одоб-ахлоқ </a:t>
            </a:r>
            <a:r>
              <a:rPr lang="uz-Cyrl-U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қоидаларига амал қилиниши ҳолати</a:t>
            </a:r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стрессли вазиятларда ходимларнинг </a:t>
            </a:r>
            <a:r>
              <a:rPr lang="uz-Cyrl-U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фуқаролар </a:t>
            </a:r>
            <a:endParaRPr lang="uz-Cyrl-UZ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билан </a:t>
            </a:r>
            <a:r>
              <a:rPr lang="uz-Cyrl-U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муносабатда бўлиши ҳолати;</a:t>
            </a:r>
          </a:p>
          <a:p>
            <a:endParaRPr lang="uz-Cyrl-UZ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Ҳодимларнинг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соҳа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даражаси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z-Cyrl-UZ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Ҳодимнинг </a:t>
            </a:r>
            <a:r>
              <a:rPr lang="uz-Cyrl-U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 ҳолатларга мойиллиги</a:t>
            </a:r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uz-Cyrl-U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Ходим </a:t>
            </a:r>
            <a:r>
              <a:rPr lang="uz-Cyrl-U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 хизмат кўрсатиш </a:t>
            </a:r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жараёнида</a:t>
            </a:r>
          </a:p>
          <a:p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тегишли норматив ҳуқуқий </a:t>
            </a:r>
            <a:r>
              <a:rPr lang="uz-Cyrl-U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хужжатларга тўлиқ </a:t>
            </a:r>
            <a:endParaRPr lang="uz-Cyrl-UZ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риоя этилиши таъминланиши лозим.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068" name="Picture 44" descr="СМИ против коррупции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66" y="3978024"/>
            <a:ext cx="694576" cy="5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Бесплатная консультация юриста / адвоката - «АРОУ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74" y="4797649"/>
            <a:ext cx="890139" cy="8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Информационные Стенды | Рекламное Агентство GRE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5" y="4423257"/>
            <a:ext cx="765437" cy="6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Качество обслуживания и будущая прибыль: резюме исследования :: Shopolog.r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7" y="5242718"/>
            <a:ext cx="1072868" cy="8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Электронный документооборот - разработка программного обеспечения, баз  данны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9" y="2773210"/>
            <a:ext cx="836696" cy="6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О внесении изменений в Федеральный закон «Об отходах производства и  потребления» | Wasteexpe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6" y="2119896"/>
            <a:ext cx="962933" cy="5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53248" y="1428829"/>
            <a:ext cx="650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Сирли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мижоз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»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тадбирида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нималар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ўрганилади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9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0"/>
            <a:ext cx="2684928" cy="143292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425" y="1961084"/>
            <a:ext cx="5998409" cy="4790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z-Cyrl-UZ" dirty="0" smtClean="0">
                <a:latin typeface="Cambria" panose="02040503050406030204" pitchFamily="18" charset="0"/>
              </a:rPr>
              <a:t>	</a:t>
            </a:r>
            <a:endParaRPr lang="uz-Cyrl-UZ" sz="19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uz-Cyrl-UZ" sz="1900" dirty="0" smtClean="0">
                <a:latin typeface="Cambria" panose="02040503050406030204" pitchFamily="18" charset="0"/>
              </a:rPr>
              <a:t>	</a:t>
            </a:r>
            <a:endParaRPr lang="ru-RU" sz="19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AutoShape 4" descr="Paper Background png download - 500*515 - Free Transparent Business Plan png  Download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lan PNG Free Download | PNG Mart"/>
          <p:cNvSpPr>
            <a:spLocks noChangeAspect="1" noChangeArrowheads="1"/>
          </p:cNvSpPr>
          <p:nvPr/>
        </p:nvSpPr>
        <p:spPr bwMode="auto">
          <a:xfrm>
            <a:off x="7246658" y="4451300"/>
            <a:ext cx="181024" cy="1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lan PNG Free Download | PNG M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161" y="2046712"/>
            <a:ext cx="822784" cy="8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conizer.net | end бесплатные ико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4" y="3161000"/>
            <a:ext cx="824583" cy="8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Выборы: Технология обмана - Trust.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0" y="4126613"/>
            <a:ext cx="787875" cy="7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rivate investigator Detective Computer Icons Criminal investigation Clip  art - others png download - 512*512 - Free Transparent Private Investigator  png Download. - Clip 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3" y="5226794"/>
            <a:ext cx="743957" cy="8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Рисунок «Деньги в конверте» — Abali.r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4" y="1830142"/>
            <a:ext cx="718502" cy="72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Локальные акты по основной деятельности — Общеобразовательная школа при  Посольстве России в Венгри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96" y="4126613"/>
            <a:ext cx="998823" cy="95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Icono documentos, informes, pdf, gráficos, estadísticas, analytics, inform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07" y="5368070"/>
            <a:ext cx="936015" cy="9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68134" y="1182592"/>
            <a:ext cx="839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Сирли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мижоз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» </a:t>
            </a:r>
            <a:r>
              <a:rPr lang="ru-RU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тадбирлари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қандай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тартибда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амалга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оширилади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?</a:t>
            </a:r>
            <a:endParaRPr lang="ru-RU" sz="2000" dirty="0"/>
          </a:p>
        </p:txBody>
      </p:sp>
      <p:pic>
        <p:nvPicPr>
          <p:cNvPr id="1026" name="Picture 2" descr="Зачем нужен тайный покупатель? Что это и зачем нужна услуг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17" y="2838167"/>
            <a:ext cx="879630" cy="8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2185" y="1830443"/>
            <a:ext cx="68176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	Ёзма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билдирги асосида хизмат сотиб олиш </a:t>
            </a:r>
            <a:endParaRPr lang="uz-Cyrl-UZ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	учун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ҳудудий бошқарма томонидан </a:t>
            </a:r>
            <a:endParaRPr lang="uz-Cyrl-UZ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	маблағ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ажратилади</a:t>
            </a:r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; </a:t>
            </a:r>
            <a:endParaRPr lang="uz-Cyrl-UZ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	 </a:t>
            </a:r>
            <a:endParaRPr lang="uz-Cyrl-UZ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Олдиндан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белгиланган санага кўра </a:t>
            </a:r>
            <a:endParaRPr lang="uz-Cyrl-UZ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r>
              <a:rPr lang="uz-Cyrl-UZ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“</a:t>
            </a:r>
            <a:r>
              <a:rPr lang="uz-Cyrl-UZ" dirty="0">
                <a:solidFill>
                  <a:srgbClr val="FF0000"/>
                </a:solidFill>
                <a:latin typeface="Cambria" panose="02040503050406030204" pitchFamily="18" charset="0"/>
              </a:rPr>
              <a:t>сирли мижоз”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 тадбири ўтказилади;</a:t>
            </a:r>
          </a:p>
          <a:p>
            <a:endParaRPr lang="uz-Cyrl-UZ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>
                <a:latin typeface="Cambria" panose="02040503050406030204" pitchFamily="18" charset="0"/>
              </a:rPr>
              <a:t>	</a:t>
            </a:r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Тадбир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якуни бўйича далолатнома тузилади </a:t>
            </a:r>
            <a:endParaRPr lang="uz-Cyrl-UZ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ва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имзоланади.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Далолатнома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саволномада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кўрсатилган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барча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бандларни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қамраб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олган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бўлиши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лозим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>
                <a:latin typeface="Cambria" panose="02040503050406030204" pitchFamily="18" charset="0"/>
              </a:rPr>
              <a:t>	</a:t>
            </a:r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Амалга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оширилган ишлар </a:t>
            </a:r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далолатномалар</a:t>
            </a:r>
          </a:p>
          <a:p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илова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қилинган ҳолда Палатанинг Ижроия </a:t>
            </a:r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	қўмитасига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ҳисобот </a:t>
            </a:r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тарзида топширилади.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93536" y="1830443"/>
            <a:ext cx="45402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Адлия вазирлиги ҳузуридаги Давлат </a:t>
            </a:r>
            <a:endParaRPr lang="uz-Cyrl-UZ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хизматлари агентлигининг ҳудудий </a:t>
            </a:r>
          </a:p>
          <a:p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бошқармалари билан қўшма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иш </a:t>
            </a:r>
            <a:endParaRPr lang="uz-Cyrl-UZ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режа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тузилади;</a:t>
            </a:r>
          </a:p>
          <a:p>
            <a:endParaRPr lang="uz-Cyrl-UZ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Тадбирнинг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ўтказилиш </a:t>
            </a:r>
            <a:endParaRPr lang="uz-Cyrl-UZ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санаси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белгиланади</a:t>
            </a:r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</a:p>
          <a:p>
            <a:endParaRPr lang="uz-Cyrl-UZ" sz="200" dirty="0" smtClean="0">
              <a:latin typeface="Cambria" panose="02040503050406030204" pitchFamily="18" charset="0"/>
            </a:endParaRPr>
          </a:p>
          <a:p>
            <a:endParaRPr lang="uz-Cyrl-UZ" sz="200" dirty="0">
              <a:latin typeface="Cambria" panose="02040503050406030204" pitchFamily="18" charset="0"/>
            </a:endParaRPr>
          </a:p>
          <a:p>
            <a:endParaRPr lang="uz-Cyrl-UZ" sz="200" dirty="0" smtClean="0">
              <a:latin typeface="Cambria" panose="02040503050406030204" pitchFamily="18" charset="0"/>
            </a:endParaRPr>
          </a:p>
          <a:p>
            <a:endParaRPr lang="uz-Cyrl-UZ" sz="200" dirty="0">
              <a:latin typeface="Cambria" panose="02040503050406030204" pitchFamily="18" charset="0"/>
            </a:endParaRPr>
          </a:p>
          <a:p>
            <a:endParaRPr lang="uz-Cyrl-UZ" sz="200" dirty="0" smtClean="0">
              <a:latin typeface="Cambria" panose="02040503050406030204" pitchFamily="18" charset="0"/>
            </a:endParaRPr>
          </a:p>
          <a:p>
            <a:endParaRPr lang="uz-Cyrl-UZ" sz="200" dirty="0">
              <a:latin typeface="Cambria" panose="02040503050406030204" pitchFamily="18" charset="0"/>
            </a:endParaRPr>
          </a:p>
          <a:p>
            <a:endParaRPr lang="uz-Cyrl-UZ" sz="200" dirty="0" smtClean="0">
              <a:latin typeface="Cambria" panose="02040503050406030204" pitchFamily="18" charset="0"/>
            </a:endParaRPr>
          </a:p>
          <a:p>
            <a:endParaRPr lang="uz-Cyrl-UZ" sz="200" dirty="0">
              <a:latin typeface="Cambria" panose="02040503050406030204" pitchFamily="18" charset="0"/>
            </a:endParaRPr>
          </a:p>
          <a:p>
            <a:endParaRPr lang="uz-Cyrl-UZ" sz="200" dirty="0" smtClean="0">
              <a:latin typeface="Cambria" panose="02040503050406030204" pitchFamily="18" charset="0"/>
            </a:endParaRPr>
          </a:p>
          <a:p>
            <a:endParaRPr lang="uz-Cyrl-UZ" sz="200" dirty="0">
              <a:latin typeface="Cambria" panose="02040503050406030204" pitchFamily="18" charset="0"/>
            </a:endParaRPr>
          </a:p>
          <a:p>
            <a:endParaRPr lang="uz-Cyrl-UZ" sz="200" dirty="0">
              <a:latin typeface="Cambria" panose="02040503050406030204" pitchFamily="18" charset="0"/>
            </a:endParaRPr>
          </a:p>
          <a:p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Тадбир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ўтказиладиган </a:t>
            </a:r>
            <a:endParaRPr lang="uz-Cyrl-UZ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соҳа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аниқланади</a:t>
            </a:r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  <a:endParaRPr lang="uz-Cyrl-UZ" sz="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uz-Cyrl-UZ" sz="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Тадбирда 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кўнгилли сифатида </a:t>
            </a:r>
            <a:endParaRPr lang="uz-Cyrl-UZ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қ</a:t>
            </a:r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атнашувчи </a:t>
            </a:r>
            <a:r>
              <a:rPr lang="uz-Cyrl-UZ" dirty="0" smtClean="0">
                <a:solidFill>
                  <a:srgbClr val="C00000"/>
                </a:solidFill>
                <a:latin typeface="Cambria" panose="02040503050406030204" pitchFamily="18" charset="0"/>
              </a:rPr>
              <a:t>“сирли </a:t>
            </a:r>
            <a:r>
              <a:rPr lang="uz-Cyrl-UZ" dirty="0">
                <a:solidFill>
                  <a:srgbClr val="C00000"/>
                </a:solidFill>
                <a:latin typeface="Cambria" panose="02040503050406030204" pitchFamily="18" charset="0"/>
              </a:rPr>
              <a:t>мижоз” </a:t>
            </a:r>
          </a:p>
          <a:p>
            <a:r>
              <a:rPr lang="uz-Cyrl-UZ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аниқланади</a:t>
            </a:r>
            <a:r>
              <a:rPr lang="uz-Cyrl-UZ" dirty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0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2" y="0"/>
            <a:ext cx="2694666" cy="13188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822" y="2085029"/>
            <a:ext cx="5035063" cy="4772971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Сирли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мижоз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»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тадбирлари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Ўзбекистон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Республикаси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Адлия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вазирлиги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ҳузуридаги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Давлат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ҳизматлари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агентлигининг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вилоят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бошқармалари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ҳамда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Савдо-саноат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палатасининг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ҳудудий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бошқармалари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томонидан</a:t>
            </a:r>
            <a:r>
              <a:rPr lang="ru-RU" sz="2000" dirty="0">
                <a:latin typeface="Cambria" panose="02040503050406030204" pitchFamily="18" charset="0"/>
              </a:rPr>
              <a:t> туман </a:t>
            </a:r>
            <a:r>
              <a:rPr lang="ru-RU" sz="2000" dirty="0" err="1">
                <a:latin typeface="Cambria" panose="02040503050406030204" pitchFamily="18" charset="0"/>
              </a:rPr>
              <a:t>ва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шахарларда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ойма</a:t>
            </a:r>
            <a:r>
              <a:rPr lang="ru-RU" sz="2000" dirty="0">
                <a:latin typeface="Cambria" panose="02040503050406030204" pitchFamily="18" charset="0"/>
              </a:rPr>
              <a:t>-ой </a:t>
            </a:r>
            <a:r>
              <a:rPr lang="ru-RU" sz="2000" dirty="0" err="1">
                <a:latin typeface="Cambria" panose="02040503050406030204" pitchFamily="18" charset="0"/>
              </a:rPr>
              <a:t>ўтказиб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борилади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ҳамда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ҳар</a:t>
            </a:r>
            <a:r>
              <a:rPr lang="ru-RU" sz="2000" dirty="0" smtClean="0">
                <a:latin typeface="Cambria" panose="02040503050406030204" pitchFamily="18" charset="0"/>
              </a:rPr>
              <a:t> ой </a:t>
            </a:r>
            <a:r>
              <a:rPr lang="ru-RU" sz="2000" dirty="0" err="1" smtClean="0">
                <a:latin typeface="Cambria" panose="02040503050406030204" pitchFamily="18" charset="0"/>
              </a:rPr>
              <a:t>оҳирида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тадбир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якуни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юзасидан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далолатнома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тузилиб</a:t>
            </a:r>
            <a:r>
              <a:rPr lang="ru-RU" sz="2000" dirty="0" smtClean="0">
                <a:latin typeface="Cambria" panose="02040503050406030204" pitchFamily="18" charset="0"/>
              </a:rPr>
              <a:t>, Палата </a:t>
            </a:r>
            <a:r>
              <a:rPr lang="ru-RU" sz="2000" dirty="0" err="1">
                <a:latin typeface="Cambria" panose="02040503050406030204" pitchFamily="18" charset="0"/>
              </a:rPr>
              <a:t>Ижроия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қўмитасига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uz-Cyrl-UZ" sz="2000" dirty="0" smtClean="0">
                <a:latin typeface="Cambria" panose="02040503050406030204" pitchFamily="18" charset="0"/>
              </a:rPr>
              <a:t>ҳисобот берилади.</a:t>
            </a:r>
            <a:endParaRPr lang="ru-RU" sz="20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" b="100000" l="9989" r="89898">
                        <a14:foregroundMark x1="14642" y1="72523" x2="14642" y2="72523"/>
                        <a14:foregroundMark x1="12486" y1="98318" x2="12486" y2="98318"/>
                        <a14:foregroundMark x1="84563" y1="97757" x2="84563" y2="97757"/>
                        <a14:foregroundMark x1="84563" y1="98879" x2="84563" y2="98879"/>
                        <a14:foregroundMark x1="81612" y1="72150" x2="81612" y2="72150"/>
                        <a14:foregroundMark x1="61407" y1="59439" x2="61407" y2="59439"/>
                        <a14:foregroundMark x1="57775" y1="53084" x2="57775" y2="53084"/>
                        <a14:foregroundMark x1="54030" y1="46729" x2="54030" y2="46729"/>
                        <a14:foregroundMark x1="44381" y1="45794" x2="44381" y2="45794"/>
                        <a14:foregroundMark x1="39047" y1="51402" x2="39047" y2="51402"/>
                        <a14:foregroundMark x1="26901" y1="63178" x2="26901" y2="63178"/>
                        <a14:foregroundMark x1="32123" y1="15514" x2="32123" y2="15514"/>
                        <a14:foregroundMark x1="36209" y1="14579" x2="36209" y2="14579"/>
                        <a14:foregroundMark x1="36436" y1="1495" x2="36436" y2="1495"/>
                        <a14:foregroundMark x1="60045" y1="1869" x2="60045" y2="1869"/>
                        <a14:foregroundMark x1="60386" y1="14953" x2="60386" y2="14953"/>
                        <a14:foregroundMark x1="64586" y1="16262" x2="64586" y2="16262"/>
                        <a14:foregroundMark x1="58797" y1="24673" x2="58797" y2="24673"/>
                        <a14:foregroundMark x1="48127" y1="26542" x2="48127" y2="26542"/>
                        <a14:foregroundMark x1="37684" y1="23925" x2="37684" y2="23925"/>
                        <a14:backgroundMark x1="32463" y1="38318" x2="32463" y2="38318"/>
                        <a14:backgroundMark x1="34052" y1="30280" x2="34052" y2="30280"/>
                        <a14:backgroundMark x1="43700" y1="34019" x2="43700" y2="340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4726" y="3033347"/>
            <a:ext cx="4968556" cy="3217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4988" y="1202181"/>
            <a:ext cx="6294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</a:rPr>
              <a:t>“</a:t>
            </a:r>
            <a:r>
              <a:rPr lang="ru-RU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Сирли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мижоз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” </a:t>
            </a:r>
            <a:r>
              <a:rPr lang="uz-Cyrl-UZ" sz="2000" b="1" dirty="0" smtClean="0">
                <a:latin typeface="Cambria" panose="02040503050406030204" pitchFamily="18" charset="0"/>
              </a:rPr>
              <a:t>тадбирлари қачон ўтказилади? </a:t>
            </a:r>
            <a:endParaRPr lang="ru-RU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7" y="80685"/>
            <a:ext cx="2694666" cy="13188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822" y="2085030"/>
            <a:ext cx="7319166" cy="389442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z-Cyrl-UZ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Жорий йилда қуйидаги йўналишларда “Сирли мижоз” тадбирлари ўтказилди:</a:t>
            </a:r>
          </a:p>
          <a:p>
            <a:pPr marL="0" indent="0" algn="just">
              <a:buNone/>
            </a:pPr>
            <a:r>
              <a:rPr lang="uz-Cyrl-UZ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uz-Cyrl-UZ" sz="200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Кадастр органлари томонидан кўрсатилаётган давлат хизматлари</a:t>
            </a:r>
          </a:p>
          <a:p>
            <a:pPr marL="0" indent="0">
              <a:buNone/>
            </a:pPr>
            <a:r>
              <a:rPr lang="uz-Cyrl-UZ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uz-Cyrl-UZ" sz="200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Экология органлари томонидан тадбиркорларга кўрсатилаётган</a:t>
            </a:r>
            <a:br>
              <a:rPr lang="uz-Cyrl-UZ" sz="200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z-Cyrl-UZ" sz="200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давлат хизматлар</a:t>
            </a:r>
          </a:p>
          <a:p>
            <a:pPr marL="0" indent="0">
              <a:buNone/>
            </a:pPr>
            <a:r>
              <a:rPr lang="uz-Cyrl-UZ" sz="200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- Қурилиш органлари томонидан тадбиркорларга кўрсатилаётган давлат</a:t>
            </a:r>
            <a:br>
              <a:rPr lang="uz-Cyrl-UZ" sz="200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z-Cyrl-UZ" sz="200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хизматлари </a:t>
            </a:r>
          </a:p>
          <a:p>
            <a:pPr marL="0" indent="0">
              <a:buNone/>
            </a:pPr>
            <a:r>
              <a:rPr lang="uz-Cyrl-UZ" sz="200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- </a:t>
            </a:r>
            <a:r>
              <a:rPr lang="uz-Cyrl-UZ" sz="200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Газ </a:t>
            </a:r>
            <a:r>
              <a:rPr lang="uz-Cyrl-UZ" sz="200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тармоқларига уланишда тадбиркорларга кўрсатилаётган давлат </a:t>
            </a:r>
            <a:r>
              <a:rPr lang="uz-Cyrl-UZ" sz="200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z-Cyrl-UZ" sz="200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z-Cyrl-UZ" sz="200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хизматлари </a:t>
            </a:r>
          </a:p>
          <a:p>
            <a:pPr algn="just"/>
            <a:r>
              <a:rPr lang="uz-Cyrl-UZ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Мазкур йўналишлар бўйича </a:t>
            </a:r>
            <a:r>
              <a:rPr lang="uz-Cyrl-UZ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Савдо-саноат палатаси ҳамда Адлия вазирлиги ҳузуридаги Давлат хизматлари агентлигининг Ҳудудий бошқармалари ҳамкорлигида 2021 йил давомида туман (шаҳар)ларда  </a:t>
            </a:r>
            <a:r>
              <a:rPr lang="uz-Cyrl-UZ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жами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328 </a:t>
            </a:r>
            <a:r>
              <a:rPr lang="uz-Cyrl-UZ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“Сирли мижоз” тадбирлари</a:t>
            </a:r>
            <a:r>
              <a:rPr lang="uz-Cyrl-UZ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ўтказилди ҳамда тадбир натижалари юзасидан Президент Администрациясига мунтазам равишда маълумот бериб борилди.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" b="100000" l="9989" r="89898">
                        <a14:foregroundMark x1="14642" y1="72523" x2="14642" y2="72523"/>
                        <a14:foregroundMark x1="12486" y1="98318" x2="12486" y2="98318"/>
                        <a14:foregroundMark x1="84563" y1="97757" x2="84563" y2="97757"/>
                        <a14:foregroundMark x1="84563" y1="98879" x2="84563" y2="98879"/>
                        <a14:foregroundMark x1="81612" y1="72150" x2="81612" y2="72150"/>
                        <a14:foregroundMark x1="61407" y1="59439" x2="61407" y2="59439"/>
                        <a14:foregroundMark x1="57775" y1="53084" x2="57775" y2="53084"/>
                        <a14:foregroundMark x1="54030" y1="46729" x2="54030" y2="46729"/>
                        <a14:foregroundMark x1="44381" y1="45794" x2="44381" y2="45794"/>
                        <a14:foregroundMark x1="39047" y1="51402" x2="39047" y2="51402"/>
                        <a14:foregroundMark x1="26901" y1="63178" x2="26901" y2="63178"/>
                        <a14:foregroundMark x1="32123" y1="15514" x2="32123" y2="15514"/>
                        <a14:foregroundMark x1="36209" y1="14579" x2="36209" y2="14579"/>
                        <a14:foregroundMark x1="36436" y1="1495" x2="36436" y2="1495"/>
                        <a14:foregroundMark x1="60045" y1="1869" x2="60045" y2="1869"/>
                        <a14:foregroundMark x1="60386" y1="14953" x2="60386" y2="14953"/>
                        <a14:foregroundMark x1="64586" y1="16262" x2="64586" y2="16262"/>
                        <a14:foregroundMark x1="58797" y1="24673" x2="58797" y2="24673"/>
                        <a14:foregroundMark x1="48127" y1="26542" x2="48127" y2="26542"/>
                        <a14:foregroundMark x1="37684" y1="23925" x2="37684" y2="23925"/>
                        <a14:backgroundMark x1="32463" y1="38318" x2="32463" y2="38318"/>
                        <a14:backgroundMark x1="34052" y1="30280" x2="34052" y2="30280"/>
                        <a14:backgroundMark x1="43700" y1="34019" x2="43700" y2="340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9504" y="2224454"/>
            <a:ext cx="5147163" cy="3477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8945" y="1271636"/>
            <a:ext cx="629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2021 </a:t>
            </a:r>
            <a:r>
              <a:rPr lang="ru-RU" sz="2000" dirty="0" err="1">
                <a:latin typeface="Cambria" panose="02040503050406030204" pitchFamily="18" charset="0"/>
              </a:rPr>
              <a:t>йилда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қайси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йўналишларда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ва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нечта</a:t>
            </a:r>
            <a:r>
              <a:rPr lang="ru-RU" sz="2000" dirty="0">
                <a:latin typeface="Cambria" panose="02040503050406030204" pitchFamily="18" charset="0"/>
              </a:rPr>
              <a:t>  ҳ</a:t>
            </a:r>
            <a:r>
              <a:rPr lang="uz-Cyrl-UZ" sz="2000" dirty="0">
                <a:latin typeface="Cambria" panose="02040503050406030204" pitchFamily="18" charset="0"/>
              </a:rPr>
              <a:t>удудда </a:t>
            </a:r>
            <a:r>
              <a:rPr lang="ru-RU" sz="2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“</a:t>
            </a:r>
            <a:r>
              <a:rPr lang="ru-RU" sz="2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Сирли</a:t>
            </a:r>
            <a:r>
              <a:rPr lang="ru-RU" sz="2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ambria" panose="02040503050406030204" pitchFamily="18" charset="0"/>
              </a:rPr>
              <a:t>мижоз</a:t>
            </a:r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</a:rPr>
              <a:t>” </a:t>
            </a:r>
            <a:r>
              <a:rPr lang="ru-RU" sz="2000" dirty="0" err="1" smtClean="0">
                <a:latin typeface="Cambria" panose="02040503050406030204" pitchFamily="18" charset="0"/>
              </a:rPr>
              <a:t>тадбирлари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uz-Cyrl-UZ" sz="2000" dirty="0" smtClean="0">
                <a:latin typeface="Cambria" panose="02040503050406030204" pitchFamily="18" charset="0"/>
              </a:rPr>
              <a:t>ўтказилди</a:t>
            </a:r>
            <a:r>
              <a:rPr lang="ru-RU" sz="2000" dirty="0" smtClean="0">
                <a:latin typeface="Cambria" panose="02040503050406030204" pitchFamily="18" charset="0"/>
              </a:rPr>
              <a:t>? </a:t>
            </a:r>
            <a:endParaRPr lang="ru-R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772" y="380511"/>
            <a:ext cx="7764414" cy="1327783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Ўзбекистон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Республикаси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Президентининг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2020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йил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1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майдаги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ПҚ-4702-сонли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Қарори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ижросини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таъминлаш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мақсадида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Савдо-саноат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палатасининг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Ҳудудий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бошқармалар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томонидан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тадбиркорлар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ўртасида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ўтказилган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сўровномалар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натижалари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тўғрисида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uz-Cyrl-UZ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МАЪЛУМОТ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668" y="1708294"/>
            <a:ext cx="9856177" cy="5284177"/>
          </a:xfrm>
        </p:spPr>
        <p:txBody>
          <a:bodyPr>
            <a:normAutofit/>
          </a:bodyPr>
          <a:lstStyle/>
          <a:p>
            <a:pPr algn="just"/>
            <a:r>
              <a:rPr lang="uz-Cyrl-U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2020 йилнинг 1 </a:t>
            </a:r>
            <a:r>
              <a:rPr lang="uz-Cyrl-UZ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майида </a:t>
            </a:r>
            <a:r>
              <a:rPr lang="uz-Cyrl-UZ" sz="1600" dirty="0">
                <a:latin typeface="Cambria" panose="02040503050406030204" pitchFamily="18" charset="0"/>
              </a:rPr>
              <a:t>Ўзбекистон Республикаси Президентинг  “Ҳудудларни ижтимоий-иқтисодий ривожлантиришни рейтинг баҳолаш тизимини жорий этиш тўғрисида”ги </a:t>
            </a:r>
            <a:r>
              <a:rPr lang="uz-Cyrl-U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ПҚ-4702-сонли</a:t>
            </a:r>
            <a:r>
              <a:rPr lang="uz-Cyrl-UZ" sz="1600" dirty="0">
                <a:latin typeface="Cambria" panose="02040503050406030204" pitchFamily="18" charset="0"/>
              </a:rPr>
              <a:t> </a:t>
            </a:r>
            <a:r>
              <a:rPr lang="uz-Cyrl-UZ" sz="1600" dirty="0" smtClean="0">
                <a:latin typeface="Cambria" panose="02040503050406030204" pitchFamily="18" charset="0"/>
              </a:rPr>
              <a:t>Қарори эълон қилинган.</a:t>
            </a:r>
          </a:p>
          <a:p>
            <a:pPr algn="just"/>
            <a:r>
              <a:rPr lang="uz-Cyrl-UZ" sz="1600" dirty="0">
                <a:latin typeface="Cambria" panose="02040503050406030204" pitchFamily="18" charset="0"/>
              </a:rPr>
              <a:t>Мазкур Қарорда белгиланган топшириқлар ижросини таъминлаш </a:t>
            </a:r>
            <a:r>
              <a:rPr lang="uz-Cyrl-UZ" sz="1600" dirty="0" smtClean="0">
                <a:latin typeface="Cambria" panose="02040503050406030204" pitchFamily="18" charset="0"/>
              </a:rPr>
              <a:t>мақсадида “Ижтимоий фикр” маркази, Прогнозлаштириш ва макроиқтисодий тадқиқотлар институти, Иқтисодий тадқиқотлар ва ислоҳотлар маркази, Давлат статистика қўмитаси ҳамда Савдо-саноат палатаси томонидан ишлаб </a:t>
            </a:r>
            <a:r>
              <a:rPr lang="uz-Cyrl-UZ" sz="1600" dirty="0">
                <a:latin typeface="Cambria" panose="02040503050406030204" pitchFamily="18" charset="0"/>
              </a:rPr>
              <a:t>чиқилган  ҳудудларни рейтинг баҳолаш учун аҳоли ва тадбиркорлар ўртасида сўровнома ўтказиш </a:t>
            </a:r>
            <a:r>
              <a:rPr lang="uz-Cyrl-UZ" sz="1600" dirty="0" smtClean="0">
                <a:latin typeface="Cambria" panose="02040503050406030204" pitchFamily="18" charset="0"/>
              </a:rPr>
              <a:t>Методологиясига </a:t>
            </a:r>
            <a:r>
              <a:rPr lang="uz-Cyrl-UZ" sz="1600" dirty="0">
                <a:latin typeface="Cambria" panose="02040503050406030204" pitchFamily="18" charset="0"/>
              </a:rPr>
              <a:t>асосан Савдо-саноат палатаси ва Давлат статистика қўмитаси томонидан аҳоли ва тадбиркорлар ўртасида сўровномалар ўтказиш вазифаси юлатилган.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600" dirty="0" err="1" smtClean="0">
                <a:latin typeface="Cambria" panose="02040503050406030204" pitchFamily="18" charset="0"/>
              </a:rPr>
              <a:t>Ўзбекистон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Республикаси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Вазирлар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Маҳкамасининг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2020 </a:t>
            </a:r>
            <a:r>
              <a:rPr lang="ru-RU" sz="16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йил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2 </a:t>
            </a:r>
            <a:r>
              <a:rPr lang="ru-RU" sz="16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июлдаги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02/14-01-1/1-311-3-сон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 err="1" smtClean="0">
                <a:latin typeface="Cambria" panose="02040503050406030204" pitchFamily="18" charset="0"/>
              </a:rPr>
              <a:t>ҳамда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2021 </a:t>
            </a:r>
            <a:r>
              <a:rPr lang="ru-RU" sz="16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йил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 20 </a:t>
            </a:r>
            <a:r>
              <a:rPr lang="ru-RU" sz="16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майдаги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 03/14-01-6/316 </a:t>
            </a:r>
            <a:r>
              <a:rPr lang="ru-RU" sz="1600" dirty="0" err="1" smtClean="0">
                <a:latin typeface="Cambria" panose="02040503050406030204" pitchFamily="18" charset="0"/>
              </a:rPr>
              <a:t>топшириқ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 err="1" smtClean="0">
                <a:latin typeface="Cambria" panose="02040503050406030204" pitchFamily="18" charset="0"/>
              </a:rPr>
              <a:t>хатларига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кўра</a:t>
            </a:r>
            <a:r>
              <a:rPr lang="ru-RU" sz="1600" dirty="0">
                <a:latin typeface="Cambria" panose="02040503050406030204" pitchFamily="18" charset="0"/>
              </a:rPr>
              <a:t>  </a:t>
            </a:r>
            <a:r>
              <a:rPr lang="ru-RU" sz="1600" dirty="0" err="1" smtClean="0">
                <a:latin typeface="Cambria" panose="02040503050406030204" pitchFamily="18" charset="0"/>
              </a:rPr>
              <a:t>белгиланган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</a:rPr>
              <a:t>график </a:t>
            </a:r>
            <a:r>
              <a:rPr lang="ru-RU" sz="1600" dirty="0" err="1">
                <a:latin typeface="Cambria" panose="02040503050406030204" pitchFamily="18" charset="0"/>
              </a:rPr>
              <a:t>асосида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ҳудудий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бошқармалар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томонидан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3187 </a:t>
            </a:r>
            <a:r>
              <a:rPr lang="ru-RU" sz="1600" b="1" u="sng" dirty="0" err="1">
                <a:solidFill>
                  <a:srgbClr val="FF0000"/>
                </a:solidFill>
                <a:latin typeface="Cambria" panose="02040503050406030204" pitchFamily="18" charset="0"/>
              </a:rPr>
              <a:t>нафар</a:t>
            </a:r>
            <a:r>
              <a:rPr lang="ru-RU" sz="16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Cambria" panose="02040503050406030204" pitchFamily="18" charset="0"/>
              </a:rPr>
              <a:t>тадбиркорлик</a:t>
            </a:r>
            <a:r>
              <a:rPr lang="ru-RU" sz="16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Cambria" panose="02040503050406030204" pitchFamily="18" charset="0"/>
              </a:rPr>
              <a:t>субъектлари</a:t>
            </a:r>
            <a:r>
              <a:rPr lang="ru-RU" sz="16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ўртасида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20 та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саволларни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қамраб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олган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сўровномалар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ўтказилган</a:t>
            </a:r>
            <a:r>
              <a:rPr lang="ru-RU" sz="16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ru-RU" sz="1600" dirty="0" err="1" smtClean="0">
                <a:latin typeface="Cambria" panose="02040503050406030204" pitchFamily="18" charset="0"/>
              </a:rPr>
              <a:t>Ўтказилган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сўровномалар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натижалари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асосида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Ҳудудларни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ижтимоий-иқтисодий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ривожланганлик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даражасини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тадбиркорлар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ўртасида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сўровномалар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ўтказиш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орқали</a:t>
            </a:r>
            <a:r>
              <a:rPr lang="ru-RU" sz="1600" dirty="0">
                <a:latin typeface="Cambria" panose="02040503050406030204" pitchFamily="18" charset="0"/>
              </a:rPr>
              <a:t> рейтинг </a:t>
            </a:r>
            <a:r>
              <a:rPr lang="ru-RU" sz="1600" dirty="0" err="1">
                <a:latin typeface="Cambria" panose="02040503050406030204" pitchFamily="18" charset="0"/>
              </a:rPr>
              <a:t>баҳолаш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Методологиясида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кўрсатилган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ҳисоблаш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йўли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орқали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маълумотларнинг</a:t>
            </a:r>
            <a:r>
              <a:rPr lang="ru-RU" sz="1600" dirty="0">
                <a:latin typeface="Cambria" panose="02040503050406030204" pitchFamily="18" charset="0"/>
              </a:rPr>
              <a:t> электрон </a:t>
            </a:r>
            <a:r>
              <a:rPr lang="ru-RU" sz="1600" dirty="0" err="1">
                <a:latin typeface="Cambria" panose="02040503050406030204" pitchFamily="18" charset="0"/>
              </a:rPr>
              <a:t>базаси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шакллантирилган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ҳамда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натижалар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RATING </a:t>
            </a:r>
            <a:r>
              <a:rPr lang="ru-RU" sz="16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ахборот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тизими</a:t>
            </a:r>
            <a:r>
              <a:rPr lang="ru-RU" sz="1600" dirty="0" err="1">
                <a:latin typeface="Cambria" panose="02040503050406030204" pitchFamily="18" charset="0"/>
              </a:rPr>
              <a:t>га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</a:rPr>
              <a:t>жойлаштирилган</a:t>
            </a:r>
            <a:r>
              <a:rPr lang="ru-RU" sz="1600" dirty="0">
                <a:latin typeface="Cambria" panose="02040503050406030204" pitchFamily="18" charset="0"/>
              </a:rPr>
              <a:t>.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477" y="141361"/>
            <a:ext cx="2572735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1881</TotalTime>
  <Words>343</Words>
  <Application>Microsoft Office PowerPoint</Application>
  <PresentationFormat>Широкоэкранный</PresentationFormat>
  <Paragraphs>128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Ўзбекистон Республикаси Президентининг 2020 йил 1 майдаги ПҚ-4702-сонли Қарори ижросини таъминлаш мақсадида Савдо-саноат палатасининг Ҳудудий бошқармалар томонидан тадбиркорлар ўртасида ўтказилган сўровномалар натижалари тўғрисида МАЪЛУМОТ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Shogulomov</dc:creator>
  <cp:lastModifiedBy>Alisher Shogulomov</cp:lastModifiedBy>
  <cp:revision>49</cp:revision>
  <dcterms:created xsi:type="dcterms:W3CDTF">2021-03-09T05:47:07Z</dcterms:created>
  <dcterms:modified xsi:type="dcterms:W3CDTF">2021-12-22T13:40:16Z</dcterms:modified>
</cp:coreProperties>
</file>