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9" r:id="rId3"/>
    <p:sldId id="309" r:id="rId4"/>
    <p:sldId id="304" r:id="rId5"/>
    <p:sldId id="300" r:id="rId6"/>
    <p:sldId id="306" r:id="rId7"/>
    <p:sldId id="307" r:id="rId8"/>
    <p:sldId id="295" r:id="rId9"/>
    <p:sldId id="299" r:id="rId10"/>
    <p:sldId id="308" r:id="rId11"/>
    <p:sldId id="301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E6BDB2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4;&#1080;&#1072;&#1075;&#1088;&#1072;&#1084;&#1084;&#1072;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080;&#1072;&#1075;&#1088;&#1072;&#1084;&#1084;&#1072;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murodov\Desktop\1%201\1+\&#1081;&#1091;&#1085;&#1072;&#1083;&#1080;&#1096;\&#1046;&#1040;&#1042;&#1054;&#1041;\&#1050;&#1072;&#1088;&#1086;&#1088;%20&#1074;&#1072;%20&#1080;&#1083;&#1086;&#1074;&#1072;&#1083;&#1072;&#1088;\4-&#1080;&#1083;&#1086;&#1074;&#1072;\7-&#1080;&#1083;&#1086;&#1074;&#1072;%20&#1052;&#1058;&#1052;%20&#1080;&#1083;&#1086;&#1074;&#1072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89405142902183E-2"/>
          <c:y val="7.5830584531748582E-2"/>
          <c:w val="0.64628530288434261"/>
          <c:h val="0.8966952431283427"/>
        </c:manualLayout>
      </c:layout>
      <c:ofPieChart>
        <c:ofPieType val="pie"/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0D-4F93-82AB-201BDB505345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0D-4F93-82AB-201BDB505345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0D-4F93-82AB-201BDB505345}"/>
              </c:ext>
            </c:extLst>
          </c:dPt>
          <c:dLbls>
            <c:delete val="1"/>
          </c:dLbls>
          <c:val>
            <c:numRef>
              <c:f>'[Диаграмма(1).xlsx]Лист1'!$F$5:$F$6</c:f>
              <c:numCache>
                <c:formatCode>General</c:formatCode>
                <c:ptCount val="2"/>
                <c:pt idx="0">
                  <c:v>31.2</c:v>
                </c:pt>
                <c:pt idx="1">
                  <c:v>13.8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'[Диаграмма(1).xlsx]Лист1'!$E$5:$E$6</c15:sqref>
                        </c15:formulaRef>
                      </c:ext>
                    </c:extLst>
                    <c:strCache>
                      <c:ptCount val="2"/>
                      <c:pt idx="0">
                        <c:v>жами корхоналар</c:v>
                      </c:pt>
                      <c:pt idx="1">
                        <c:v>2017-2019 йилда ташкил этилган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6E0D-4F93-82AB-201BDB5053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14410714833957"/>
          <c:y val="1.8377258540086962E-2"/>
          <c:w val="0.73704675870734759"/>
          <c:h val="0.98162274145991268"/>
        </c:manualLayout>
      </c:layout>
      <c:doughnut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3B-4E0F-B747-E04AF0DE74D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3B-4E0F-B747-E04AF0DE74D6}"/>
              </c:ext>
            </c:extLst>
          </c:dPt>
          <c:val>
            <c:numRef>
              <c:f>мониторинг!$E$5:$E$6</c:f>
              <c:numCache>
                <c:formatCode>0.0</c:formatCode>
                <c:ptCount val="2"/>
                <c:pt idx="0">
                  <c:v>84.2</c:v>
                </c:pt>
                <c:pt idx="1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3B-4E0F-B747-E04AF0DE7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320-A50A-BF5B18A8B4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320-A50A-BF5B18A8B415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09-4320-A50A-BF5B18A8B415}"/>
              </c:ext>
            </c:extLst>
          </c:dPt>
          <c:dLbls>
            <c:dLbl>
              <c:idx val="0"/>
              <c:layout>
                <c:manualLayout>
                  <c:x val="-2.1047980978102098E-3"/>
                  <c:y val="-0.206283334143834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1100" dirty="0" smtClean="0">
                        <a:solidFill>
                          <a:srgbClr val="C00000"/>
                        </a:solidFill>
                        <a:latin typeface="Cambria" panose="02040503050406030204" pitchFamily="18" charset="0"/>
                      </a:rPr>
                      <a:t>8 </a:t>
                    </a:r>
                    <a:r>
                      <a:rPr lang="ru-RU" sz="11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rPr>
                      <a:t>та</a:t>
                    </a:r>
                    <a:r>
                      <a:rPr lang="ru-RU" sz="1100" dirty="0" smtClean="0">
                        <a:solidFill>
                          <a:srgbClr val="C00000"/>
                        </a:solidFill>
                        <a:latin typeface="Cambria" panose="02040503050406030204" pitchFamily="18" charset="0"/>
                      </a:rPr>
                      <a:t> </a:t>
                    </a:r>
                  </a:p>
                  <a:p>
                    <a:pPr>
                      <a:defRPr sz="1100">
                        <a:solidFill>
                          <a:srgbClr val="C00000"/>
                        </a:solidFill>
                        <a:latin typeface="Cambria" panose="02040503050406030204" pitchFamily="18" charset="0"/>
                      </a:defRPr>
                    </a:pPr>
                    <a:r>
                      <a:rPr lang="ru-RU" sz="1100" dirty="0" smtClean="0">
                        <a:solidFill>
                          <a:srgbClr val="C00000"/>
                        </a:solidFill>
                        <a:latin typeface="Cambria" panose="02040503050406030204" pitchFamily="18" charset="0"/>
                      </a:rPr>
                      <a:t>30,3 </a:t>
                    </a:r>
                    <a:r>
                      <a:rPr lang="ru-RU" sz="11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rPr>
                      <a:t>млрд. с.</a:t>
                    </a:r>
                    <a:endParaRPr lang="ru-RU" sz="1100" b="1" noProof="0" dirty="0">
                      <a:solidFill>
                        <a:schemeClr val="accent5">
                          <a:lumMod val="50000"/>
                        </a:schemeClr>
                      </a:solidFill>
                      <a:latin typeface="Cambria" panose="020405030504060302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35559006931688"/>
                      <c:h val="0.291513286120264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09-4320-A50A-BF5B18A8B415}"/>
                </c:ext>
              </c:extLst>
            </c:dLbl>
            <c:dLbl>
              <c:idx val="1"/>
              <c:layout>
                <c:manualLayout>
                  <c:x val="4.4219870947614422E-3"/>
                  <c:y val="-0.194529334592979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1100" baseline="0" dirty="0" smtClean="0"/>
                      <a:t>6 </a:t>
                    </a:r>
                    <a:r>
                      <a:rPr lang="ru-RU" sz="11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та</a:t>
                    </a:r>
                    <a:r>
                      <a:rPr lang="ru-RU" sz="1100" baseline="0" dirty="0" smtClean="0"/>
                      <a:t> </a:t>
                    </a:r>
                  </a:p>
                  <a:p>
                    <a:pPr>
                      <a:defRPr sz="1100">
                        <a:solidFill>
                          <a:srgbClr val="C00000"/>
                        </a:solidFill>
                        <a:latin typeface="Cambria" panose="02040503050406030204" pitchFamily="18" charset="0"/>
                      </a:defRPr>
                    </a:pPr>
                    <a:r>
                      <a:rPr lang="ru-RU" sz="1100" dirty="0" smtClean="0"/>
                      <a:t>23,5 </a:t>
                    </a:r>
                    <a:r>
                      <a:rPr lang="ru-RU" sz="11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млрд. с.</a:t>
                    </a:r>
                    <a:endParaRPr lang="ru-RU" sz="1100" b="1" noProof="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72458889447537"/>
                      <c:h val="0.27788976052690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009-4320-A50A-BF5B18A8B415}"/>
                </c:ext>
              </c:extLst>
            </c:dLbl>
            <c:dLbl>
              <c:idx val="2"/>
              <c:layout>
                <c:manualLayout>
                  <c:x val="3.9879708023504079E-3"/>
                  <c:y val="3.41782035611424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1100" dirty="0" smtClean="0"/>
                      <a:t>2 </a:t>
                    </a:r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та </a:t>
                    </a:r>
                  </a:p>
                  <a:p>
                    <a:pPr>
                      <a:defRPr sz="1100">
                        <a:solidFill>
                          <a:srgbClr val="C00000"/>
                        </a:solidFill>
                        <a:latin typeface="Cambria" panose="02040503050406030204" pitchFamily="18" charset="0"/>
                      </a:defRPr>
                    </a:pPr>
                    <a:r>
                      <a:rPr lang="ru-RU" sz="1100" dirty="0" smtClean="0"/>
                      <a:t>10,6 </a:t>
                    </a:r>
                    <a:r>
                      <a:rPr lang="ru-RU" sz="11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млрд. с. </a:t>
                    </a:r>
                    <a:endParaRPr lang="ru-RU" sz="1100" b="1" noProof="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71730619509942"/>
                      <c:h val="0.233976252128932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009-4320-A50A-BF5B18A8B4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Лист2!$F$12:$H$12</c:f>
              <c:numCache>
                <c:formatCode>0.0</c:formatCode>
                <c:ptCount val="3"/>
                <c:pt idx="0">
                  <c:v>23540</c:v>
                </c:pt>
                <c:pt idx="1">
                  <c:v>20670</c:v>
                </c:pt>
                <c:pt idx="2">
                  <c:v>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09-4320-A50A-BF5B18A8B4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6B5EE-F665-459E-A8AF-BB6A2CFC773E}" type="doc">
      <dgm:prSet loTypeId="urn:microsoft.com/office/officeart/2005/8/layout/hProcess9" loCatId="process" qsTypeId="urn:microsoft.com/office/officeart/2005/8/quickstyle/3d2#1" qsCatId="3D" csTypeId="urn:microsoft.com/office/officeart/2005/8/colors/accent1_2" csCatId="accent1" phldr="1"/>
      <dgm:spPr/>
    </dgm:pt>
    <dgm:pt modelId="{A906EEF5-0EF5-4F92-B070-A7A4A8E090E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z-Cyrl-UZ" sz="1400" b="1" dirty="0" smtClean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rPr>
            <a:t>1 та  янги кичик бизнес</a:t>
          </a:r>
        </a:p>
        <a:p>
          <a:r>
            <a:rPr lang="uz-Cyrl-UZ" sz="1400" b="1" dirty="0" smtClean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rPr>
            <a:t>ўртача ҳисобда </a:t>
          </a:r>
          <a:endParaRPr lang="ru-RU" sz="1400" b="1" dirty="0">
            <a:solidFill>
              <a:schemeClr val="bg1"/>
            </a:solidFill>
            <a:latin typeface="Cambria" panose="02040503050406030204" pitchFamily="18" charset="0"/>
            <a:cs typeface="Arial" panose="020B0604020202020204" pitchFamily="34" charset="0"/>
          </a:endParaRPr>
        </a:p>
      </dgm:t>
    </dgm:pt>
    <dgm:pt modelId="{542C7D3E-FFA1-4D6B-A6DF-D53F79C7EEEB}" type="parTrans" cxnId="{A191D994-E5CE-49CA-86C7-0E7B5655EC87}">
      <dgm:prSet/>
      <dgm:spPr/>
      <dgm:t>
        <a:bodyPr/>
        <a:lstStyle/>
        <a:p>
          <a:endParaRPr lang="ru-RU" sz="1000">
            <a:latin typeface="Cambria" panose="02040503050406030204" pitchFamily="18" charset="0"/>
          </a:endParaRPr>
        </a:p>
      </dgm:t>
    </dgm:pt>
    <dgm:pt modelId="{22C59728-4FDD-41D9-A7B9-911D68195400}" type="sibTrans" cxnId="{A191D994-E5CE-49CA-86C7-0E7B5655EC87}">
      <dgm:prSet/>
      <dgm:spPr/>
      <dgm:t>
        <a:bodyPr/>
        <a:lstStyle/>
        <a:p>
          <a:endParaRPr lang="ru-RU" sz="1000">
            <a:latin typeface="Cambria" panose="02040503050406030204" pitchFamily="18" charset="0"/>
          </a:endParaRPr>
        </a:p>
      </dgm:t>
    </dgm:pt>
    <dgm:pt modelId="{81D1A9C7-89DA-4763-9498-F13E6CE492F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uz-Cyrl-UZ" sz="1400" b="1" dirty="0" smtClean="0">
            <a:solidFill>
              <a:schemeClr val="tx1"/>
            </a:solidFill>
            <a:latin typeface="Cambria" panose="02040503050406030204" pitchFamily="18" charset="0"/>
            <a:cs typeface="Arial" panose="020B0604020202020204" pitchFamily="34" charset="0"/>
          </a:endParaRPr>
        </a:p>
        <a:p>
          <a:pPr algn="ctr"/>
          <a:r>
            <a:rPr lang="uz-Cyrl-UZ" sz="1400" b="1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rPr>
            <a:t>иш ўрни</a:t>
          </a:r>
        </a:p>
        <a:p>
          <a:pPr algn="ctr"/>
          <a:r>
            <a:rPr lang="uz-Cyrl-UZ" sz="1400" b="1" dirty="0" smtClean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rPr>
            <a:t>1,6 бирлик</a:t>
          </a:r>
        </a:p>
        <a:p>
          <a:pPr algn="ctr"/>
          <a:endParaRPr lang="ru-RU" sz="1400" b="1" dirty="0">
            <a:solidFill>
              <a:schemeClr val="tx1"/>
            </a:solidFill>
            <a:latin typeface="Cambria" panose="02040503050406030204" pitchFamily="18" charset="0"/>
            <a:cs typeface="Arial" panose="020B0604020202020204" pitchFamily="34" charset="0"/>
          </a:endParaRPr>
        </a:p>
      </dgm:t>
    </dgm:pt>
    <dgm:pt modelId="{11834CC4-8010-4E37-A4C8-7F6B0490789D}" type="parTrans" cxnId="{85A4E9B9-9D57-4166-8144-C2F6B920C7DD}">
      <dgm:prSet/>
      <dgm:spPr/>
      <dgm:t>
        <a:bodyPr/>
        <a:lstStyle/>
        <a:p>
          <a:endParaRPr lang="ru-RU" sz="1000">
            <a:latin typeface="Cambria" panose="02040503050406030204" pitchFamily="18" charset="0"/>
          </a:endParaRPr>
        </a:p>
      </dgm:t>
    </dgm:pt>
    <dgm:pt modelId="{F69EDC59-FB87-44D7-9EA7-B16037B22A15}" type="sibTrans" cxnId="{85A4E9B9-9D57-4166-8144-C2F6B920C7DD}">
      <dgm:prSet/>
      <dgm:spPr/>
      <dgm:t>
        <a:bodyPr/>
        <a:lstStyle/>
        <a:p>
          <a:endParaRPr lang="ru-RU" sz="1000">
            <a:latin typeface="Cambria" panose="02040503050406030204" pitchFamily="18" charset="0"/>
          </a:endParaRPr>
        </a:p>
      </dgm:t>
    </dgm:pt>
    <dgm:pt modelId="{723C5383-8899-4B69-9AD6-EACA6736341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z-Cyrl-UZ" sz="1400" b="1" dirty="0" smtClean="0">
            <a:solidFill>
              <a:schemeClr val="tx1"/>
            </a:solidFill>
            <a:latin typeface="Cambria" panose="02040503050406030204" pitchFamily="18" charset="0"/>
            <a:cs typeface="Arial" panose="020B0604020202020204" pitchFamily="34" charset="0"/>
          </a:endParaRPr>
        </a:p>
        <a:p>
          <a:r>
            <a:rPr lang="uz-Cyrl-UZ" sz="1400" b="1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rPr>
            <a:t>солиқ тўловлари</a:t>
          </a:r>
        </a:p>
        <a:p>
          <a:r>
            <a:rPr lang="uz-Cyrl-UZ" sz="1400" b="1" dirty="0" smtClean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rPr>
            <a:t>29,3 млн. сўм</a:t>
          </a:r>
        </a:p>
        <a:p>
          <a:endParaRPr lang="ru-RU" sz="1400" b="1" dirty="0">
            <a:solidFill>
              <a:schemeClr val="tx1"/>
            </a:solidFill>
            <a:latin typeface="Cambria" panose="02040503050406030204" pitchFamily="18" charset="0"/>
            <a:cs typeface="Arial" panose="020B0604020202020204" pitchFamily="34" charset="0"/>
          </a:endParaRPr>
        </a:p>
      </dgm:t>
    </dgm:pt>
    <dgm:pt modelId="{D33957D4-82BE-4FF4-80BE-618C829EB0B1}" type="parTrans" cxnId="{A3D67482-5A7C-4FAE-B690-F21E9402488D}">
      <dgm:prSet/>
      <dgm:spPr/>
      <dgm:t>
        <a:bodyPr/>
        <a:lstStyle/>
        <a:p>
          <a:endParaRPr lang="ru-RU" sz="1000">
            <a:latin typeface="Cambria" panose="02040503050406030204" pitchFamily="18" charset="0"/>
          </a:endParaRPr>
        </a:p>
      </dgm:t>
    </dgm:pt>
    <dgm:pt modelId="{B0044B4E-FBD4-4F08-B11D-1B8E026F80D6}" type="sibTrans" cxnId="{A3D67482-5A7C-4FAE-B690-F21E9402488D}">
      <dgm:prSet/>
      <dgm:spPr/>
      <dgm:t>
        <a:bodyPr/>
        <a:lstStyle/>
        <a:p>
          <a:endParaRPr lang="ru-RU" sz="1000">
            <a:latin typeface="Cambria" panose="02040503050406030204" pitchFamily="18" charset="0"/>
          </a:endParaRPr>
        </a:p>
      </dgm:t>
    </dgm:pt>
    <dgm:pt modelId="{D4AE1B51-D121-479D-A664-297FB0291423}" type="pres">
      <dgm:prSet presAssocID="{EA06B5EE-F665-459E-A8AF-BB6A2CFC773E}" presName="CompostProcess" presStyleCnt="0">
        <dgm:presLayoutVars>
          <dgm:dir/>
          <dgm:resizeHandles val="exact"/>
        </dgm:presLayoutVars>
      </dgm:prSet>
      <dgm:spPr/>
    </dgm:pt>
    <dgm:pt modelId="{087D652D-0662-49B3-94F0-4EEAB66E7CBA}" type="pres">
      <dgm:prSet presAssocID="{EA06B5EE-F665-459E-A8AF-BB6A2CFC773E}" presName="arrow" presStyleLbl="bgShp" presStyleIdx="0" presStyleCnt="1" custScaleX="115002" custLinFactNeighborX="927" custLinFactNeighborY="610"/>
      <dgm:spPr>
        <a:solidFill>
          <a:srgbClr val="0070C0"/>
        </a:solidFill>
      </dgm:spPr>
    </dgm:pt>
    <dgm:pt modelId="{3C92BB4A-86D6-40B4-A57F-AF7E1C13CFBF}" type="pres">
      <dgm:prSet presAssocID="{EA06B5EE-F665-459E-A8AF-BB6A2CFC773E}" presName="linearProcess" presStyleCnt="0"/>
      <dgm:spPr/>
    </dgm:pt>
    <dgm:pt modelId="{0A8541AB-34EF-429E-BF2A-41AF1D2D0923}" type="pres">
      <dgm:prSet presAssocID="{A906EEF5-0EF5-4F92-B070-A7A4A8E090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CA60E-39DB-4146-B927-F6F59BE7F283}" type="pres">
      <dgm:prSet presAssocID="{22C59728-4FDD-41D9-A7B9-911D68195400}" presName="sibTrans" presStyleCnt="0"/>
      <dgm:spPr/>
    </dgm:pt>
    <dgm:pt modelId="{1280D7CB-F13F-4932-A80C-BF2AA895A5FC}" type="pres">
      <dgm:prSet presAssocID="{81D1A9C7-89DA-4763-9498-F13E6CE492F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F35C3-E824-44D3-9E90-9F257C3ED89E}" type="pres">
      <dgm:prSet presAssocID="{F69EDC59-FB87-44D7-9EA7-B16037B22A15}" presName="sibTrans" presStyleCnt="0"/>
      <dgm:spPr/>
    </dgm:pt>
    <dgm:pt modelId="{27543CAB-9128-47E8-9719-D7ED359894C9}" type="pres">
      <dgm:prSet presAssocID="{723C5383-8899-4B69-9AD6-EACA6736341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AE9F8A-3571-4101-AB67-8EA789E00D8E}" type="presOf" srcId="{723C5383-8899-4B69-9AD6-EACA6736341E}" destId="{27543CAB-9128-47E8-9719-D7ED359894C9}" srcOrd="0" destOrd="0" presId="urn:microsoft.com/office/officeart/2005/8/layout/hProcess9"/>
    <dgm:cxn modelId="{F754828A-695C-40A6-81E9-94A9E7322DEE}" type="presOf" srcId="{A906EEF5-0EF5-4F92-B070-A7A4A8E090E8}" destId="{0A8541AB-34EF-429E-BF2A-41AF1D2D0923}" srcOrd="0" destOrd="0" presId="urn:microsoft.com/office/officeart/2005/8/layout/hProcess9"/>
    <dgm:cxn modelId="{28E93075-EC83-4D9E-BE3D-008D066F70B0}" type="presOf" srcId="{EA06B5EE-F665-459E-A8AF-BB6A2CFC773E}" destId="{D4AE1B51-D121-479D-A664-297FB0291423}" srcOrd="0" destOrd="0" presId="urn:microsoft.com/office/officeart/2005/8/layout/hProcess9"/>
    <dgm:cxn modelId="{85A4E9B9-9D57-4166-8144-C2F6B920C7DD}" srcId="{EA06B5EE-F665-459E-A8AF-BB6A2CFC773E}" destId="{81D1A9C7-89DA-4763-9498-F13E6CE492FC}" srcOrd="1" destOrd="0" parTransId="{11834CC4-8010-4E37-A4C8-7F6B0490789D}" sibTransId="{F69EDC59-FB87-44D7-9EA7-B16037B22A15}"/>
    <dgm:cxn modelId="{A3D67482-5A7C-4FAE-B690-F21E9402488D}" srcId="{EA06B5EE-F665-459E-A8AF-BB6A2CFC773E}" destId="{723C5383-8899-4B69-9AD6-EACA6736341E}" srcOrd="2" destOrd="0" parTransId="{D33957D4-82BE-4FF4-80BE-618C829EB0B1}" sibTransId="{B0044B4E-FBD4-4F08-B11D-1B8E026F80D6}"/>
    <dgm:cxn modelId="{5167873C-C503-4879-9869-6A2AD88D7C15}" type="presOf" srcId="{81D1A9C7-89DA-4763-9498-F13E6CE492FC}" destId="{1280D7CB-F13F-4932-A80C-BF2AA895A5FC}" srcOrd="0" destOrd="0" presId="urn:microsoft.com/office/officeart/2005/8/layout/hProcess9"/>
    <dgm:cxn modelId="{A191D994-E5CE-49CA-86C7-0E7B5655EC87}" srcId="{EA06B5EE-F665-459E-A8AF-BB6A2CFC773E}" destId="{A906EEF5-0EF5-4F92-B070-A7A4A8E090E8}" srcOrd="0" destOrd="0" parTransId="{542C7D3E-FFA1-4D6B-A6DF-D53F79C7EEEB}" sibTransId="{22C59728-4FDD-41D9-A7B9-911D68195400}"/>
    <dgm:cxn modelId="{B26CB040-ED86-44B5-BB33-3FEA671BFFDD}" type="presParOf" srcId="{D4AE1B51-D121-479D-A664-297FB0291423}" destId="{087D652D-0662-49B3-94F0-4EEAB66E7CBA}" srcOrd="0" destOrd="0" presId="urn:microsoft.com/office/officeart/2005/8/layout/hProcess9"/>
    <dgm:cxn modelId="{58223576-90ED-4123-B1D5-2AD6050E97F3}" type="presParOf" srcId="{D4AE1B51-D121-479D-A664-297FB0291423}" destId="{3C92BB4A-86D6-40B4-A57F-AF7E1C13CFBF}" srcOrd="1" destOrd="0" presId="urn:microsoft.com/office/officeart/2005/8/layout/hProcess9"/>
    <dgm:cxn modelId="{23A1A1CB-CBA4-42CA-B8C9-E153318BBCFB}" type="presParOf" srcId="{3C92BB4A-86D6-40B4-A57F-AF7E1C13CFBF}" destId="{0A8541AB-34EF-429E-BF2A-41AF1D2D0923}" srcOrd="0" destOrd="0" presId="urn:microsoft.com/office/officeart/2005/8/layout/hProcess9"/>
    <dgm:cxn modelId="{DE0CBF64-3B67-427E-807A-CC584A1F290A}" type="presParOf" srcId="{3C92BB4A-86D6-40B4-A57F-AF7E1C13CFBF}" destId="{178CA60E-39DB-4146-B927-F6F59BE7F283}" srcOrd="1" destOrd="0" presId="urn:microsoft.com/office/officeart/2005/8/layout/hProcess9"/>
    <dgm:cxn modelId="{5271CB93-0EC9-48FC-AB20-867532DC12C8}" type="presParOf" srcId="{3C92BB4A-86D6-40B4-A57F-AF7E1C13CFBF}" destId="{1280D7CB-F13F-4932-A80C-BF2AA895A5FC}" srcOrd="2" destOrd="0" presId="urn:microsoft.com/office/officeart/2005/8/layout/hProcess9"/>
    <dgm:cxn modelId="{D62C2DBE-60D5-476C-905C-5ECE6956ED68}" type="presParOf" srcId="{3C92BB4A-86D6-40B4-A57F-AF7E1C13CFBF}" destId="{494F35C3-E824-44D3-9E90-9F257C3ED89E}" srcOrd="3" destOrd="0" presId="urn:microsoft.com/office/officeart/2005/8/layout/hProcess9"/>
    <dgm:cxn modelId="{D13661C5-B4F4-46DA-BE3F-2DAA3B8E88EE}" type="presParOf" srcId="{3C92BB4A-86D6-40B4-A57F-AF7E1C13CFBF}" destId="{27543CAB-9128-47E8-9719-D7ED359894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D652D-0662-49B3-94F0-4EEAB66E7CBA}">
      <dsp:nvSpPr>
        <dsp:cNvPr id="0" name=""/>
        <dsp:cNvSpPr/>
      </dsp:nvSpPr>
      <dsp:spPr>
        <a:xfrm>
          <a:off x="140504" y="0"/>
          <a:ext cx="7182945" cy="1351002"/>
        </a:xfrm>
        <a:prstGeom prst="rightArrow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A8541AB-34EF-429E-BF2A-41AF1D2D0923}">
      <dsp:nvSpPr>
        <dsp:cNvPr id="0" name=""/>
        <dsp:cNvSpPr/>
      </dsp:nvSpPr>
      <dsp:spPr>
        <a:xfrm>
          <a:off x="0" y="405300"/>
          <a:ext cx="2204446" cy="54040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400" b="1" kern="1200" dirty="0" smtClean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rPr>
            <a:t>1 та  янги кичик бизнес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400" b="1" kern="1200" dirty="0" smtClean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rPr>
            <a:t>ўртача ҳисобда </a:t>
          </a:r>
          <a:endParaRPr lang="ru-RU" sz="1400" b="1" kern="1200" dirty="0">
            <a:solidFill>
              <a:schemeClr val="bg1"/>
            </a:solidFill>
            <a:latin typeface="Cambria" panose="02040503050406030204" pitchFamily="18" charset="0"/>
            <a:cs typeface="Arial" panose="020B0604020202020204" pitchFamily="34" charset="0"/>
          </a:endParaRPr>
        </a:p>
      </dsp:txBody>
      <dsp:txXfrm>
        <a:off x="26380" y="431680"/>
        <a:ext cx="2151686" cy="487641"/>
      </dsp:txXfrm>
    </dsp:sp>
    <dsp:sp modelId="{1280D7CB-F13F-4932-A80C-BF2AA895A5FC}">
      <dsp:nvSpPr>
        <dsp:cNvPr id="0" name=""/>
        <dsp:cNvSpPr/>
      </dsp:nvSpPr>
      <dsp:spPr>
        <a:xfrm>
          <a:off x="2571853" y="405300"/>
          <a:ext cx="2204446" cy="54040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Cyrl-UZ" sz="1400" b="1" kern="1200" dirty="0" smtClean="0">
            <a:solidFill>
              <a:schemeClr val="tx1"/>
            </a:solidFill>
            <a:latin typeface="Cambria" panose="02040503050406030204" pitchFamily="18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400" b="1" kern="1200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rPr>
            <a:t>иш ўрни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400" b="1" kern="1200" dirty="0" smtClean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rPr>
            <a:t>1,6 бирлик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ambria" panose="02040503050406030204" pitchFamily="18" charset="0"/>
            <a:cs typeface="Arial" panose="020B0604020202020204" pitchFamily="34" charset="0"/>
          </a:endParaRPr>
        </a:p>
      </dsp:txBody>
      <dsp:txXfrm>
        <a:off x="2598233" y="431680"/>
        <a:ext cx="2151686" cy="487641"/>
      </dsp:txXfrm>
    </dsp:sp>
    <dsp:sp modelId="{27543CAB-9128-47E8-9719-D7ED359894C9}">
      <dsp:nvSpPr>
        <dsp:cNvPr id="0" name=""/>
        <dsp:cNvSpPr/>
      </dsp:nvSpPr>
      <dsp:spPr>
        <a:xfrm>
          <a:off x="5143707" y="405300"/>
          <a:ext cx="2204446" cy="54040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Cyrl-UZ" sz="1400" b="1" kern="1200" dirty="0" smtClean="0">
            <a:solidFill>
              <a:schemeClr val="tx1"/>
            </a:solidFill>
            <a:latin typeface="Cambria" panose="02040503050406030204" pitchFamily="18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400" b="1" kern="1200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rPr>
            <a:t>солиқ тўловлари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400" b="1" kern="1200" dirty="0" smtClean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rPr>
            <a:t>29,3 млн. сўм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ambria" panose="02040503050406030204" pitchFamily="18" charset="0"/>
            <a:cs typeface="Arial" panose="020B0604020202020204" pitchFamily="34" charset="0"/>
          </a:endParaRPr>
        </a:p>
      </dsp:txBody>
      <dsp:txXfrm>
        <a:off x="5170087" y="431680"/>
        <a:ext cx="2151686" cy="487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737" tIns="45370" rIns="90737" bIns="4537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5029"/>
          </a:xfrm>
          <a:prstGeom prst="rect">
            <a:avLst/>
          </a:prstGeom>
        </p:spPr>
        <p:txBody>
          <a:bodyPr vert="horz" lIns="90737" tIns="45370" rIns="90737" bIns="45370" rtlCol="0"/>
          <a:lstStyle>
            <a:lvl1pPr algn="r">
              <a:defRPr sz="1200"/>
            </a:lvl1pPr>
          </a:lstStyle>
          <a:p>
            <a:fld id="{30ED4069-CBBC-4A74-BEE4-E7DF4237FB4C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7" tIns="45370" rIns="90737" bIns="4537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737" tIns="45370" rIns="90737" bIns="4537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737" tIns="45370" rIns="90737" bIns="4537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0737" tIns="45370" rIns="90737" bIns="45370" rtlCol="0" anchor="b"/>
          <a:lstStyle>
            <a:lvl1pPr algn="r">
              <a:defRPr sz="1200"/>
            </a:lvl1pPr>
          </a:lstStyle>
          <a:p>
            <a:fld id="{003ADAB0-4CE2-4D13-8BC2-885D9050A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26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DAB0-4CE2-4D13-8BC2-885D9050A89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1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6105" indent="-277583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9738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261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784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443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0101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76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342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A565EC-CBE0-46AE-A35C-F9407ADB2AA1}" type="slidenum">
              <a:rPr lang="ru-RU" altLang="ru-RU" sz="1200"/>
              <a:pPr/>
              <a:t>10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2558865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DAB0-4CE2-4D13-8BC2-885D9050A89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85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6105" indent="-277583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9738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261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784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443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0101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76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342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A565EC-CBE0-46AE-A35C-F9407ADB2AA1}" type="slidenum">
              <a:rPr lang="ru-RU" altLang="ru-RU" sz="1200"/>
              <a:pPr/>
              <a:t>2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256690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6105" indent="-277583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9738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261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784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443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0101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76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342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A565EC-CBE0-46AE-A35C-F9407ADB2AA1}" type="slidenum">
              <a:rPr lang="ru-RU" altLang="ru-RU" sz="1200"/>
              <a:pPr/>
              <a:t>3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101026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6105" indent="-277583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9738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261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784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443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0101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76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342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A565EC-CBE0-46AE-A35C-F9407ADB2AA1}" type="slidenum">
              <a:rPr lang="ru-RU" altLang="ru-RU" sz="1200"/>
              <a:pPr/>
              <a:t>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40944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6105" indent="-277583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9738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261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784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443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0101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76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342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A565EC-CBE0-46AE-A35C-F9407ADB2AA1}" type="slidenum">
              <a:rPr lang="ru-RU" altLang="ru-RU" sz="1200"/>
              <a:pPr/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28699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6105" indent="-277583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9738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261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784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443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0101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76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342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A565EC-CBE0-46AE-A35C-F9407ADB2AA1}" type="slidenum">
              <a:rPr lang="ru-RU" altLang="ru-RU" sz="1200"/>
              <a:pPr/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69402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6105" indent="-277583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9738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261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784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443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0101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76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342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A565EC-CBE0-46AE-A35C-F9407ADB2AA1}" type="slidenum">
              <a:rPr lang="ru-RU" altLang="ru-RU" sz="1200"/>
              <a:pPr/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69402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6105" indent="-277583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9738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261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784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443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0101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76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342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A565EC-CBE0-46AE-A35C-F9407ADB2AA1}" type="slidenum">
              <a:rPr lang="ru-RU" altLang="ru-RU" sz="1200"/>
              <a:pPr/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69402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6105" indent="-277583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9738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261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784" indent="-221125"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443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0101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76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3420" indent="-221125" defTabSz="3583476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A565EC-CBE0-46AE-A35C-F9407ADB2AA1}" type="slidenum">
              <a:rPr lang="ru-RU" altLang="ru-RU" sz="1200"/>
              <a:pPr/>
              <a:t>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9266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34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2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81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94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9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15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91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24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66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41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50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8C84-F8BA-4904-BA20-0EA94702D266}" type="datetimeFigureOut">
              <a:rPr lang="ru-RU" smtClean="0"/>
              <a:pPr/>
              <a:t>01.12.2020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C20F-D08D-40CC-80D5-415DEB80BD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5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22.png"/><Relationship Id="rId7" Type="http://schemas.openxmlformats.org/officeDocument/2006/relationships/image" Target="../media/image65.pn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chart" Target="../charts/chart3.xml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26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microsoft.com/office/2007/relationships/hdphoto" Target="../media/hdphoto8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microsoft.com/office/2007/relationships/hdphoto" Target="../media/hdphoto6.wdp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5.wdp"/><Relationship Id="rId18" Type="http://schemas.openxmlformats.org/officeDocument/2006/relationships/image" Target="../media/image33.png"/><Relationship Id="rId3" Type="http://schemas.openxmlformats.org/officeDocument/2006/relationships/image" Target="../media/image22.png"/><Relationship Id="rId21" Type="http://schemas.microsoft.com/office/2007/relationships/hdphoto" Target="../media/hdphoto19.wdp"/><Relationship Id="rId7" Type="http://schemas.microsoft.com/office/2007/relationships/hdphoto" Target="../media/hdphoto12.wdp"/><Relationship Id="rId12" Type="http://schemas.openxmlformats.org/officeDocument/2006/relationships/image" Target="../media/image30.png"/><Relationship Id="rId17" Type="http://schemas.microsoft.com/office/2007/relationships/hdphoto" Target="../media/hdphoto1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microsoft.com/office/2007/relationships/hdphoto" Target="../media/hdphoto16.wdp"/><Relationship Id="rId10" Type="http://schemas.openxmlformats.org/officeDocument/2006/relationships/image" Target="../media/image29.png"/><Relationship Id="rId19" Type="http://schemas.microsoft.com/office/2007/relationships/hdphoto" Target="../media/hdphoto18.wdp"/><Relationship Id="rId4" Type="http://schemas.openxmlformats.org/officeDocument/2006/relationships/image" Target="../media/image26.png"/><Relationship Id="rId9" Type="http://schemas.microsoft.com/office/2007/relationships/hdphoto" Target="../media/hdphoto13.wdp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9.png"/><Relationship Id="rId1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diagramLayout" Target="../diagrams/layout1.xml"/><Relationship Id="rId9" Type="http://schemas.openxmlformats.org/officeDocument/2006/relationships/chart" Target="../charts/chart1.xml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microsoft.com/office/2007/relationships/hdphoto" Target="../media/hdphoto24.wdp"/><Relationship Id="rId18" Type="http://schemas.microsoft.com/office/2007/relationships/hdphoto" Target="../media/hdphoto26.wdp"/><Relationship Id="rId3" Type="http://schemas.openxmlformats.org/officeDocument/2006/relationships/image" Target="../media/image22.png"/><Relationship Id="rId7" Type="http://schemas.microsoft.com/office/2007/relationships/hdphoto" Target="../media/hdphoto21.wdp"/><Relationship Id="rId12" Type="http://schemas.openxmlformats.org/officeDocument/2006/relationships/image" Target="../media/image54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5" Type="http://schemas.microsoft.com/office/2007/relationships/hdphoto" Target="../media/hdphoto25.wdp"/><Relationship Id="rId10" Type="http://schemas.openxmlformats.org/officeDocument/2006/relationships/image" Target="../media/image53.png"/><Relationship Id="rId19" Type="http://schemas.openxmlformats.org/officeDocument/2006/relationships/image" Target="../media/image58.png"/><Relationship Id="rId4" Type="http://schemas.openxmlformats.org/officeDocument/2006/relationships/image" Target="../media/image50.png"/><Relationship Id="rId9" Type="http://schemas.microsoft.com/office/2007/relationships/hdphoto" Target="../media/hdphoto22.wdp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r="39494"/>
          <a:stretch/>
        </p:blipFill>
        <p:spPr>
          <a:xfrm>
            <a:off x="605938" y="195135"/>
            <a:ext cx="2250026" cy="9838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20590" y="1572974"/>
            <a:ext cx="11001774" cy="2566764"/>
          </a:xfrm>
          <a:prstGeom prst="round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7"/>
              </a:spcBef>
            </a:pPr>
            <a:r>
              <a:rPr lang="uz-Cyrl-UZ" altLang="ru-RU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Ўзбекистон Республикаси </a:t>
            </a:r>
            <a:r>
              <a:rPr lang="uz-Cyrl-UZ" altLang="ru-RU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Президентининг</a:t>
            </a:r>
          </a:p>
          <a:p>
            <a:pPr algn="ctr">
              <a:spcBef>
                <a:spcPts val="127"/>
              </a:spcBef>
            </a:pPr>
            <a:r>
              <a:rPr lang="uz-Cyrl-UZ" altLang="ru-RU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2020 </a:t>
            </a:r>
            <a:r>
              <a:rPr lang="uz-Cyrl-UZ" altLang="ru-RU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йил </a:t>
            </a:r>
            <a:r>
              <a:rPr lang="uz-Cyrl-UZ" altLang="ru-RU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12-13 ноябрь кунлари Қашқадарё вилоятига ташрифи давомида берилган топшириққа мувофиқ </a:t>
            </a:r>
            <a:br>
              <a:rPr lang="uz-Cyrl-UZ" altLang="ru-RU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uz-Cyrl-UZ" alt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Нишон </a:t>
            </a:r>
            <a:r>
              <a:rPr lang="uz-Cyrl-UZ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туманини ижтимоий-иқтисодий ривожлантириш </a:t>
            </a:r>
            <a:r>
              <a:rPr lang="uz-Cyrl-UZ" alt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бўйича ўтказилган ўрганишлар натижаси</a:t>
            </a:r>
            <a:endParaRPr lang="uz-Cyrl-UZ" alt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95940" y="4599013"/>
            <a:ext cx="2237590" cy="2061211"/>
            <a:chOff x="-476279" y="5330736"/>
            <a:chExt cx="2075070" cy="210159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53419" y="6512275"/>
              <a:ext cx="920053" cy="92005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453236" y="5330736"/>
              <a:ext cx="906471" cy="90338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476279" y="5888271"/>
              <a:ext cx="943062" cy="94306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402" y="6519895"/>
              <a:ext cx="903389" cy="90338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519" y="5943165"/>
              <a:ext cx="864434" cy="861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3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 cstate="print"/>
          <a:srcRect r="39494"/>
          <a:stretch/>
        </p:blipFill>
        <p:spPr>
          <a:xfrm>
            <a:off x="558981" y="147216"/>
            <a:ext cx="1527514" cy="696642"/>
          </a:xfrm>
          <a:prstGeom prst="rect">
            <a:avLst/>
          </a:prstGeom>
        </p:spPr>
      </p:pic>
      <p:sp>
        <p:nvSpPr>
          <p:cNvPr id="73" name="Прямоугольник 518"/>
          <p:cNvSpPr>
            <a:spLocks noChangeArrowheads="1"/>
          </p:cNvSpPr>
          <p:nvPr/>
        </p:nvSpPr>
        <p:spPr bwMode="auto">
          <a:xfrm>
            <a:off x="453080" y="941950"/>
            <a:ext cx="11425881" cy="34913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М</a:t>
            </a:r>
            <a:r>
              <a:rPr lang="uz-Cyrl-UZ" alt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актабгача таълим тизимида 3-7 ёшгача болалар қамровини ошириш кўрсаткичлари</a:t>
            </a:r>
            <a:endParaRPr lang="uz-Cyrl-UZ" altLang="ru-RU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518"/>
          <p:cNvSpPr>
            <a:spLocks noChangeArrowheads="1"/>
          </p:cNvSpPr>
          <p:nvPr/>
        </p:nvSpPr>
        <p:spPr bwMode="auto">
          <a:xfrm>
            <a:off x="2586678" y="213121"/>
            <a:ext cx="8221365" cy="641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ИЖТИМОИЙ СОҲА ҚАМРОВИНИ ОШИРИШ 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56835" y="3685593"/>
            <a:ext cx="6559490" cy="3342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 smtClean="0">
                <a:solidFill>
                  <a:schemeClr val="bg1"/>
                </a:solidFill>
                <a:latin typeface="Cambria" pitchFamily="18" charset="0"/>
              </a:rPr>
              <a:t>Умумтаълим мактаблари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5432" y="1341680"/>
            <a:ext cx="4673389" cy="25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200" b="1" dirty="0" smtClean="0">
                <a:latin typeface="Cambria" panose="02040503050406030204" pitchFamily="18" charset="0"/>
              </a:rPr>
              <a:t>Янги Давлат мактабгача таълим ташкилотларини қуриш</a:t>
            </a:r>
            <a:endParaRPr lang="ru-RU" sz="1200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21308"/>
              </p:ext>
            </p:extLst>
          </p:nvPr>
        </p:nvGraphicFramePr>
        <p:xfrm>
          <a:off x="2347877" y="1688303"/>
          <a:ext cx="4680944" cy="1840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537">
                  <a:extLst>
                    <a:ext uri="{9D8B030D-6E8A-4147-A177-3AD203B41FA5}">
                      <a16:colId xmlns:a16="http://schemas.microsoft.com/office/drawing/2014/main" val="1696506216"/>
                    </a:ext>
                  </a:extLst>
                </a:gridCol>
                <a:gridCol w="574321">
                  <a:extLst>
                    <a:ext uri="{9D8B030D-6E8A-4147-A177-3AD203B41FA5}">
                      <a16:colId xmlns:a16="http://schemas.microsoft.com/office/drawing/2014/main" val="1183194626"/>
                    </a:ext>
                  </a:extLst>
                </a:gridCol>
                <a:gridCol w="1033153">
                  <a:extLst>
                    <a:ext uri="{9D8B030D-6E8A-4147-A177-3AD203B41FA5}">
                      <a16:colId xmlns:a16="http://schemas.microsoft.com/office/drawing/2014/main" val="2487162634"/>
                    </a:ext>
                  </a:extLst>
                </a:gridCol>
                <a:gridCol w="547376">
                  <a:extLst>
                    <a:ext uri="{9D8B030D-6E8A-4147-A177-3AD203B41FA5}">
                      <a16:colId xmlns:a16="http://schemas.microsoft.com/office/drawing/2014/main" val="3521154018"/>
                    </a:ext>
                  </a:extLst>
                </a:gridCol>
                <a:gridCol w="703791">
                  <a:extLst>
                    <a:ext uri="{9D8B030D-6E8A-4147-A177-3AD203B41FA5}">
                      <a16:colId xmlns:a16="http://schemas.microsoft.com/office/drawing/2014/main" val="2564469976"/>
                    </a:ext>
                  </a:extLst>
                </a:gridCol>
                <a:gridCol w="718766">
                  <a:extLst>
                    <a:ext uri="{9D8B030D-6E8A-4147-A177-3AD203B41FA5}">
                      <a16:colId xmlns:a16="http://schemas.microsoft.com/office/drawing/2014/main" val="1498924039"/>
                    </a:ext>
                  </a:extLst>
                </a:gridCol>
              </a:tblGrid>
              <a:tr h="355307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МФЙ номи</a:t>
                      </a:r>
                      <a:endParaRPr lang="uz-Cyrl-UZ" sz="1200" b="1" i="0" u="none" strike="noStrike" kern="1200" noProof="0" dirty="0">
                        <a:solidFill>
                          <a:srgbClr val="00206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 Ўрин</a:t>
                      </a:r>
                      <a:endParaRPr lang="uz-Cyrl-UZ" sz="1200" b="1" i="0" u="none" strike="noStrike" kern="1200" noProof="0" dirty="0">
                        <a:solidFill>
                          <a:srgbClr val="00206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0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Ажратиладиган маблағ (</a:t>
                      </a:r>
                      <a:r>
                        <a:rPr lang="uz-Cyrl-UZ" sz="1000" b="1" i="0" u="none" strike="noStrike" kern="1200" noProof="0" dirty="0" smtClean="0">
                          <a:solidFill>
                            <a:srgbClr val="C00000"/>
                          </a:solidFill>
                          <a:latin typeface="Cambria"/>
                          <a:ea typeface="+mn-ea"/>
                          <a:cs typeface="+mn-cs"/>
                        </a:rPr>
                        <a:t>млрд.с</a:t>
                      </a:r>
                      <a:r>
                        <a:rPr lang="uz-Cyrl-UZ" sz="10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) </a:t>
                      </a:r>
                      <a:endParaRPr lang="uz-Cyrl-UZ" sz="1000" b="1" i="0" u="none" strike="noStrike" kern="1200" noProof="0" dirty="0">
                        <a:solidFill>
                          <a:srgbClr val="00206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2021 й.</a:t>
                      </a:r>
                      <a:endParaRPr lang="uz-Cyrl-UZ" sz="1200" b="1" i="0" u="none" strike="noStrike" kern="1200" noProof="0" dirty="0">
                        <a:solidFill>
                          <a:srgbClr val="00206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 2022 й.</a:t>
                      </a:r>
                      <a:endParaRPr lang="uz-Cyrl-UZ" sz="1200" b="1" i="0" u="none" strike="noStrike" kern="1200" noProof="0" dirty="0">
                        <a:solidFill>
                          <a:srgbClr val="00206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 2023 й.</a:t>
                      </a:r>
                      <a:endParaRPr lang="uz-Cyrl-UZ" sz="1200" b="1" i="0" u="none" strike="noStrike" kern="1200" noProof="0" dirty="0">
                        <a:solidFill>
                          <a:srgbClr val="00206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1860517"/>
                  </a:ext>
                </a:extLst>
              </a:tr>
              <a:tr h="308405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C00000"/>
                          </a:solidFill>
                          <a:latin typeface="Cambria"/>
                          <a:ea typeface="+mn-ea"/>
                          <a:cs typeface="+mn-cs"/>
                        </a:rPr>
                        <a:t>Қирққулоч</a:t>
                      </a:r>
                      <a:endParaRPr lang="uz-Cyrl-UZ" sz="1200" b="1" i="0" u="none" strike="noStrike" kern="1200" noProof="0" dirty="0">
                        <a:solidFill>
                          <a:srgbClr val="C0000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120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4,8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4,8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7206655"/>
                  </a:ext>
                </a:extLst>
              </a:tr>
              <a:tr h="302263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C00000"/>
                          </a:solidFill>
                          <a:latin typeface="Cambria"/>
                          <a:ea typeface="+mn-ea"/>
                          <a:cs typeface="+mn-cs"/>
                        </a:rPr>
                        <a:t>Орзў Бўстони</a:t>
                      </a:r>
                      <a:endParaRPr lang="uz-Cyrl-UZ" sz="1200" b="1" i="0" u="none" strike="noStrike" kern="1200" noProof="0" dirty="0">
                        <a:solidFill>
                          <a:srgbClr val="C0000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120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4,8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4,8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576633"/>
                  </a:ext>
                </a:extLst>
              </a:tr>
              <a:tr h="321778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C00000"/>
                          </a:solidFill>
                          <a:latin typeface="Cambria"/>
                          <a:ea typeface="+mn-ea"/>
                          <a:cs typeface="+mn-cs"/>
                        </a:rPr>
                        <a:t>Истиқбол</a:t>
                      </a:r>
                      <a:endParaRPr lang="uz-Cyrl-UZ" sz="1200" b="1" i="0" u="none" strike="noStrike" kern="1200" noProof="0" dirty="0">
                        <a:solidFill>
                          <a:srgbClr val="C0000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120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5,0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5,0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4680479"/>
                  </a:ext>
                </a:extLst>
              </a:tr>
              <a:tr h="276232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C00000"/>
                          </a:solidFill>
                          <a:latin typeface="Cambria"/>
                          <a:ea typeface="+mn-ea"/>
                          <a:cs typeface="+mn-cs"/>
                        </a:rPr>
                        <a:t>Ибн Сино</a:t>
                      </a:r>
                      <a:endParaRPr lang="uz-Cyrl-UZ" sz="1200" b="1" i="0" u="none" strike="noStrike" kern="1200" noProof="0" dirty="0">
                        <a:solidFill>
                          <a:srgbClr val="C0000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120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4,8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4,8</a:t>
                      </a:r>
                      <a:endParaRPr lang="uz-Cyrl-UZ" sz="1200" b="0" i="0" u="none" strike="noStrike" noProof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1206681"/>
                  </a:ext>
                </a:extLst>
              </a:tr>
              <a:tr h="276232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4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Жами</a:t>
                      </a:r>
                      <a:r>
                        <a:rPr lang="uz-Cyrl-UZ" sz="12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:</a:t>
                      </a:r>
                      <a:endParaRPr lang="uz-Cyrl-UZ" sz="1200" b="1" i="0" u="none" strike="noStrike" kern="1200" noProof="0" dirty="0">
                        <a:solidFill>
                          <a:srgbClr val="00206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noProof="0" dirty="0" smtClean="0">
                          <a:effectLst/>
                          <a:latin typeface="Times New Roman" panose="02020603050405020304" pitchFamily="18" charset="0"/>
                        </a:rPr>
                        <a:t>480</a:t>
                      </a:r>
                      <a:endParaRPr lang="uz-Cyrl-UZ" sz="1200" b="1" i="0" u="none" strike="noStrike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noProof="0" dirty="0" smtClean="0">
                          <a:effectLst/>
                          <a:latin typeface="Times New Roman" panose="02020603050405020304" pitchFamily="18" charset="0"/>
                        </a:rPr>
                        <a:t>19,4</a:t>
                      </a:r>
                      <a:endParaRPr lang="uz-Cyrl-UZ" sz="1200" b="1" i="0" u="none" strike="noStrike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noProof="0" dirty="0" smtClean="0"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uz-Cyrl-UZ" sz="1200" b="1" i="0" u="none" strike="noStrike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noProof="0" dirty="0" smtClean="0"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uz-Cyrl-UZ" sz="1200" b="1" i="0" u="none" strike="noStrike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noProof="0" dirty="0" smtClean="0"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  <a:endParaRPr lang="uz-Cyrl-UZ" sz="1200" b="1" i="0" u="none" strike="noStrike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88921"/>
                  </a:ext>
                </a:extLst>
              </a:tr>
            </a:tbl>
          </a:graphicData>
        </a:graphic>
      </p:graphicFrame>
      <p:graphicFrame>
        <p:nvGraphicFramePr>
          <p:cNvPr id="117" name="Диаграмма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060827"/>
              </p:ext>
            </p:extLst>
          </p:nvPr>
        </p:nvGraphicFramePr>
        <p:xfrm>
          <a:off x="7092045" y="1554826"/>
          <a:ext cx="3017154" cy="183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Прямоугольник 117"/>
          <p:cNvSpPr/>
          <p:nvPr/>
        </p:nvSpPr>
        <p:spPr>
          <a:xfrm>
            <a:off x="7094546" y="1341680"/>
            <a:ext cx="4784415" cy="25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200" b="1" dirty="0" smtClean="0">
                <a:latin typeface="Cambria" panose="02040503050406030204" pitchFamily="18" charset="0"/>
              </a:rPr>
              <a:t>Мактабгача таълим ташкилотларини реконструкция қи</a:t>
            </a:r>
            <a:r>
              <a:rPr lang="uz-Cyrl-UZ" sz="1200" b="1" dirty="0">
                <a:latin typeface="Cambria" panose="02040503050406030204" pitchFamily="18" charset="0"/>
              </a:rPr>
              <a:t>л</a:t>
            </a:r>
            <a:r>
              <a:rPr lang="uz-Cyrl-UZ" sz="1200" b="1" dirty="0" smtClean="0">
                <a:latin typeface="Cambria" panose="02040503050406030204" pitchFamily="18" charset="0"/>
              </a:rPr>
              <a:t>иш</a:t>
            </a:r>
            <a:endParaRPr lang="ru-RU" sz="1200" b="1" dirty="0"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45293" y="3287167"/>
            <a:ext cx="621900" cy="29575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300" dirty="0" smtClean="0">
                <a:latin typeface="Cambria" panose="02040503050406030204" pitchFamily="18" charset="0"/>
              </a:rPr>
              <a:t>2023</a:t>
            </a:r>
            <a:endParaRPr lang="ru-RU" sz="1300" dirty="0">
              <a:latin typeface="Cambria" panose="02040503050406030204" pitchFamily="18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503791" y="3289531"/>
            <a:ext cx="664384" cy="29575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300" dirty="0" smtClean="0">
                <a:latin typeface="Cambria" panose="02040503050406030204" pitchFamily="18" charset="0"/>
              </a:rPr>
              <a:t>2021</a:t>
            </a:r>
            <a:endParaRPr lang="ru-RU" sz="1300" dirty="0">
              <a:latin typeface="Cambria" panose="02040503050406030204" pitchFamily="18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8263012" y="3287167"/>
            <a:ext cx="612472" cy="2957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300" dirty="0" smtClean="0">
                <a:latin typeface="Cambria" panose="02040503050406030204" pitchFamily="18" charset="0"/>
              </a:rPr>
              <a:t>2022</a:t>
            </a:r>
            <a:endParaRPr lang="ru-RU" sz="1300" dirty="0"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17035" y="1652545"/>
            <a:ext cx="1865680" cy="99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Тумандаги </a:t>
            </a:r>
            <a:r>
              <a:rPr lang="uz-Cyrl-UZ" sz="11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16</a:t>
            </a:r>
            <a:r>
              <a:rPr lang="uz-Cyrl-UZ" sz="1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та </a:t>
            </a:r>
          </a:p>
          <a:p>
            <a:pPr algn="ctr"/>
            <a:r>
              <a:rPr lang="uz-Cyrl-UZ" sz="1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(жами </a:t>
            </a:r>
            <a:r>
              <a:rPr lang="uz-Cyrl-UZ" sz="11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1 905 </a:t>
            </a:r>
            <a:r>
              <a:rPr lang="uz-Cyrl-UZ" sz="1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ўринли) мактабгача таълим ташкилотлари реконструкция қилинади.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2108" y="1968615"/>
            <a:ext cx="1904458" cy="158730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3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Туманда</a:t>
            </a:r>
            <a:r>
              <a:rPr lang="uz-Cyrl-UZ" sz="1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3-7 </a:t>
            </a:r>
            <a:r>
              <a:rPr lang="uz-Cyrl-UZ" sz="13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ёшдаги </a:t>
            </a:r>
            <a:r>
              <a:rPr lang="uz-Cyrl-UZ" sz="1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12,6 минг </a:t>
            </a:r>
            <a:r>
              <a:rPr lang="uz-Cyrl-UZ" sz="1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болаларнинг </a:t>
            </a:r>
            <a:r>
              <a:rPr lang="uz-Cyrl-UZ" sz="13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мактабгача таълим қамрови </a:t>
            </a:r>
            <a:r>
              <a:rPr lang="uz-Cyrl-UZ" sz="1300" b="1" dirty="0">
                <a:solidFill>
                  <a:srgbClr val="C00000"/>
                </a:solidFill>
                <a:latin typeface="Cambria" panose="02040503050406030204" pitchFamily="18" charset="0"/>
              </a:rPr>
              <a:t>58,5 </a:t>
            </a:r>
            <a:r>
              <a:rPr lang="uz-Cyrl-UZ" sz="13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фоиз,</a:t>
            </a:r>
            <a:r>
              <a:rPr lang="uz-Cyrl-UZ" sz="1300" b="1" dirty="0">
                <a:solidFill>
                  <a:srgbClr val="C00000"/>
                </a:solidFill>
                <a:latin typeface="Cambria" panose="02040503050406030204" pitchFamily="18" charset="0"/>
              </a:rPr>
              <a:t> 87 </a:t>
            </a:r>
            <a:r>
              <a:rPr lang="uz-Cyrl-UZ" sz="13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та таълим ташкилоти мавжуд.</a:t>
            </a:r>
            <a:endParaRPr lang="ru-RU" sz="13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3" y="1321961"/>
            <a:ext cx="860617" cy="559093"/>
          </a:xfrm>
          <a:prstGeom prst="rect">
            <a:avLst/>
          </a:prstGeom>
        </p:spPr>
      </p:pic>
      <p:sp>
        <p:nvSpPr>
          <p:cNvPr id="128" name="Скругленный прямоугольник 127"/>
          <p:cNvSpPr/>
          <p:nvPr/>
        </p:nvSpPr>
        <p:spPr>
          <a:xfrm>
            <a:off x="10026609" y="2686142"/>
            <a:ext cx="1851291" cy="8846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Натижада мактабгача </a:t>
            </a:r>
            <a:r>
              <a:rPr lang="uz-Cyrl-UZ" sz="11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таълим ёшидаги болалар </a:t>
            </a:r>
            <a:r>
              <a:rPr lang="uz-Cyrl-UZ" sz="1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қамрови амалдаги </a:t>
            </a:r>
            <a:r>
              <a:rPr lang="uz-Cyrl-UZ" sz="1100" b="1" dirty="0">
                <a:solidFill>
                  <a:srgbClr val="C00000"/>
                </a:solidFill>
                <a:latin typeface="Cambria" panose="02040503050406030204" pitchFamily="18" charset="0"/>
              </a:rPr>
              <a:t>58,5 </a:t>
            </a:r>
            <a:r>
              <a:rPr lang="uz-Cyrl-UZ" sz="1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фоиздан </a:t>
            </a:r>
            <a:r>
              <a:rPr lang="uz-Cyrl-UZ" sz="1100" b="1" dirty="0">
                <a:solidFill>
                  <a:srgbClr val="C00000"/>
                </a:solidFill>
                <a:latin typeface="Cambria" panose="02040503050406030204" pitchFamily="18" charset="0"/>
              </a:rPr>
              <a:t>82 </a:t>
            </a:r>
            <a:r>
              <a:rPr lang="uz-Cyrl-UZ" sz="11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фоизга </a:t>
            </a:r>
            <a:r>
              <a:rPr lang="uz-Cyrl-UZ" sz="1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етказилади.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382108" y="4800058"/>
            <a:ext cx="1904458" cy="177887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3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Туманда</a:t>
            </a:r>
            <a:r>
              <a:rPr lang="uz-Cyrl-UZ" sz="1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38 </a:t>
            </a:r>
            <a:r>
              <a:rPr lang="uz-Cyrl-UZ" sz="1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та умумтаълим мактаби, </a:t>
            </a:r>
            <a:r>
              <a:rPr lang="uz-Cyrl-UZ" sz="1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uz-Cyrl-UZ" sz="1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та касб-ҳунар мактаби, </a:t>
            </a:r>
          </a:p>
          <a:p>
            <a:pPr algn="ctr"/>
            <a:r>
              <a:rPr lang="uz-Cyrl-UZ" sz="1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uz-Cyrl-UZ" sz="1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та касб-ҳунар коллежи бор. Уларда </a:t>
            </a:r>
            <a:r>
              <a:rPr lang="uz-Cyrl-UZ" sz="1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30,8</a:t>
            </a:r>
            <a:r>
              <a:rPr lang="uz-Cyrl-UZ" sz="1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минг ўқувчи таълим олади. </a:t>
            </a:r>
            <a:endParaRPr lang="ru-RU" sz="13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92" y="4113228"/>
            <a:ext cx="687351" cy="61368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638612"/>
              </p:ext>
            </p:extLst>
          </p:nvPr>
        </p:nvGraphicFramePr>
        <p:xfrm>
          <a:off x="2355432" y="5502172"/>
          <a:ext cx="4685884" cy="317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389">
                  <a:extLst>
                    <a:ext uri="{9D8B030D-6E8A-4147-A177-3AD203B41FA5}">
                      <a16:colId xmlns:a16="http://schemas.microsoft.com/office/drawing/2014/main" val="620110451"/>
                    </a:ext>
                  </a:extLst>
                </a:gridCol>
                <a:gridCol w="787312">
                  <a:extLst>
                    <a:ext uri="{9D8B030D-6E8A-4147-A177-3AD203B41FA5}">
                      <a16:colId xmlns:a16="http://schemas.microsoft.com/office/drawing/2014/main" val="247802138"/>
                    </a:ext>
                  </a:extLst>
                </a:gridCol>
                <a:gridCol w="1091186">
                  <a:extLst>
                    <a:ext uri="{9D8B030D-6E8A-4147-A177-3AD203B41FA5}">
                      <a16:colId xmlns:a16="http://schemas.microsoft.com/office/drawing/2014/main" val="2043146929"/>
                    </a:ext>
                  </a:extLst>
                </a:gridCol>
                <a:gridCol w="662999">
                  <a:extLst>
                    <a:ext uri="{9D8B030D-6E8A-4147-A177-3AD203B41FA5}">
                      <a16:colId xmlns:a16="http://schemas.microsoft.com/office/drawing/2014/main" val="4108718275"/>
                    </a:ext>
                  </a:extLst>
                </a:gridCol>
                <a:gridCol w="662999">
                  <a:extLst>
                    <a:ext uri="{9D8B030D-6E8A-4147-A177-3AD203B41FA5}">
                      <a16:colId xmlns:a16="http://schemas.microsoft.com/office/drawing/2014/main" val="161703900"/>
                    </a:ext>
                  </a:extLst>
                </a:gridCol>
                <a:gridCol w="662999">
                  <a:extLst>
                    <a:ext uri="{9D8B030D-6E8A-4147-A177-3AD203B41FA5}">
                      <a16:colId xmlns:a16="http://schemas.microsoft.com/office/drawing/2014/main" val="2440000006"/>
                    </a:ext>
                  </a:extLst>
                </a:gridCol>
              </a:tblGrid>
              <a:tr h="317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endParaRPr lang="ru-RU" sz="12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dirty="0" smtClean="0">
                          <a:effectLst/>
                          <a:latin typeface="Cambria" panose="02040503050406030204" pitchFamily="18" charset="0"/>
                        </a:rPr>
                        <a:t>7 648</a:t>
                      </a:r>
                      <a:endParaRPr lang="ru-RU" sz="12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Cambria" panose="02040503050406030204" pitchFamily="18" charset="0"/>
                        </a:rPr>
                        <a:t>89,6</a:t>
                      </a:r>
                      <a:endParaRPr lang="ru-RU" sz="12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Cambria" panose="02040503050406030204" pitchFamily="18" charset="0"/>
                        </a:rPr>
                        <a:t>59,4</a:t>
                      </a:r>
                      <a:endParaRPr lang="ru-RU" sz="12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Cambria" panose="02040503050406030204" pitchFamily="18" charset="0"/>
                        </a:rPr>
                        <a:t>14.1</a:t>
                      </a:r>
                      <a:endParaRPr lang="ru-RU" sz="12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Cambria" panose="02040503050406030204" pitchFamily="18" charset="0"/>
                        </a:rPr>
                        <a:t>16,1</a:t>
                      </a:r>
                      <a:endParaRPr lang="ru-RU" sz="12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304686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8" y="4037250"/>
            <a:ext cx="751417" cy="666593"/>
          </a:xfrm>
          <a:prstGeom prst="rect">
            <a:avLst/>
          </a:prstGeom>
        </p:spPr>
      </p:pic>
      <p:sp>
        <p:nvSpPr>
          <p:cNvPr id="133" name="Прямоугольник 132"/>
          <p:cNvSpPr/>
          <p:nvPr/>
        </p:nvSpPr>
        <p:spPr>
          <a:xfrm>
            <a:off x="2342934" y="5210553"/>
            <a:ext cx="4673390" cy="250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200" b="1" dirty="0" smtClean="0">
                <a:latin typeface="Cambria" panose="02040503050406030204" pitchFamily="18" charset="0"/>
              </a:rPr>
              <a:t>Реконструкция қи</a:t>
            </a:r>
            <a:r>
              <a:rPr lang="uz-Cyrl-UZ" sz="1200" b="1" dirty="0">
                <a:latin typeface="Cambria" panose="02040503050406030204" pitchFamily="18" charset="0"/>
              </a:rPr>
              <a:t>л</a:t>
            </a:r>
            <a:r>
              <a:rPr lang="uz-Cyrl-UZ" sz="1200" b="1" dirty="0" smtClean="0">
                <a:latin typeface="Cambria" panose="02040503050406030204" pitchFamily="18" charset="0"/>
              </a:rPr>
              <a:t>иш</a:t>
            </a:r>
            <a:endParaRPr lang="ru-RU" sz="1200" b="1" dirty="0">
              <a:latin typeface="Cambria" panose="02040503050406030204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342934" y="5849691"/>
            <a:ext cx="4685886" cy="25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200" b="1" dirty="0" smtClean="0">
                <a:latin typeface="Cambria" panose="02040503050406030204" pitchFamily="18" charset="0"/>
              </a:rPr>
              <a:t>Мукаммал таъмирлаш</a:t>
            </a:r>
            <a:endParaRPr lang="ru-RU" sz="1200" b="1" dirty="0">
              <a:latin typeface="Cambria" panose="020405030504060302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43754"/>
              </p:ext>
            </p:extLst>
          </p:nvPr>
        </p:nvGraphicFramePr>
        <p:xfrm>
          <a:off x="2355430" y="6143957"/>
          <a:ext cx="4685885" cy="406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388">
                  <a:extLst>
                    <a:ext uri="{9D8B030D-6E8A-4147-A177-3AD203B41FA5}">
                      <a16:colId xmlns:a16="http://schemas.microsoft.com/office/drawing/2014/main" val="3066268343"/>
                    </a:ext>
                  </a:extLst>
                </a:gridCol>
                <a:gridCol w="787311">
                  <a:extLst>
                    <a:ext uri="{9D8B030D-6E8A-4147-A177-3AD203B41FA5}">
                      <a16:colId xmlns:a16="http://schemas.microsoft.com/office/drawing/2014/main" val="2405828595"/>
                    </a:ext>
                  </a:extLst>
                </a:gridCol>
                <a:gridCol w="1091186">
                  <a:extLst>
                    <a:ext uri="{9D8B030D-6E8A-4147-A177-3AD203B41FA5}">
                      <a16:colId xmlns:a16="http://schemas.microsoft.com/office/drawing/2014/main" val="1735552765"/>
                    </a:ext>
                  </a:extLst>
                </a:gridCol>
                <a:gridCol w="663000">
                  <a:extLst>
                    <a:ext uri="{9D8B030D-6E8A-4147-A177-3AD203B41FA5}">
                      <a16:colId xmlns:a16="http://schemas.microsoft.com/office/drawing/2014/main" val="762331410"/>
                    </a:ext>
                  </a:extLst>
                </a:gridCol>
                <a:gridCol w="663000">
                  <a:extLst>
                    <a:ext uri="{9D8B030D-6E8A-4147-A177-3AD203B41FA5}">
                      <a16:colId xmlns:a16="http://schemas.microsoft.com/office/drawing/2014/main" val="3016169659"/>
                    </a:ext>
                  </a:extLst>
                </a:gridCol>
                <a:gridCol w="663000">
                  <a:extLst>
                    <a:ext uri="{9D8B030D-6E8A-4147-A177-3AD203B41FA5}">
                      <a16:colId xmlns:a16="http://schemas.microsoft.com/office/drawing/2014/main" val="3376576298"/>
                    </a:ext>
                  </a:extLst>
                </a:gridCol>
              </a:tblGrid>
              <a:tr h="4060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16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9737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76,6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29,8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33,1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13,7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384245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93192"/>
              </p:ext>
            </p:extLst>
          </p:nvPr>
        </p:nvGraphicFramePr>
        <p:xfrm>
          <a:off x="2355432" y="4069761"/>
          <a:ext cx="468588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389">
                  <a:extLst>
                    <a:ext uri="{9D8B030D-6E8A-4147-A177-3AD203B41FA5}">
                      <a16:colId xmlns:a16="http://schemas.microsoft.com/office/drawing/2014/main" val="3305417596"/>
                    </a:ext>
                  </a:extLst>
                </a:gridCol>
                <a:gridCol w="787312">
                  <a:extLst>
                    <a:ext uri="{9D8B030D-6E8A-4147-A177-3AD203B41FA5}">
                      <a16:colId xmlns:a16="http://schemas.microsoft.com/office/drawing/2014/main" val="1088803194"/>
                    </a:ext>
                  </a:extLst>
                </a:gridCol>
                <a:gridCol w="1091186">
                  <a:extLst>
                    <a:ext uri="{9D8B030D-6E8A-4147-A177-3AD203B41FA5}">
                      <a16:colId xmlns:a16="http://schemas.microsoft.com/office/drawing/2014/main" val="2170965672"/>
                    </a:ext>
                  </a:extLst>
                </a:gridCol>
                <a:gridCol w="662999">
                  <a:extLst>
                    <a:ext uri="{9D8B030D-6E8A-4147-A177-3AD203B41FA5}">
                      <a16:colId xmlns:a16="http://schemas.microsoft.com/office/drawing/2014/main" val="4262613117"/>
                    </a:ext>
                  </a:extLst>
                </a:gridCol>
                <a:gridCol w="662999">
                  <a:extLst>
                    <a:ext uri="{9D8B030D-6E8A-4147-A177-3AD203B41FA5}">
                      <a16:colId xmlns:a16="http://schemas.microsoft.com/office/drawing/2014/main" val="2363317042"/>
                    </a:ext>
                  </a:extLst>
                </a:gridCol>
                <a:gridCol w="662999">
                  <a:extLst>
                    <a:ext uri="{9D8B030D-6E8A-4147-A177-3AD203B41FA5}">
                      <a16:colId xmlns:a16="http://schemas.microsoft.com/office/drawing/2014/main" val="1729003697"/>
                    </a:ext>
                  </a:extLst>
                </a:gridCol>
              </a:tblGrid>
              <a:tr h="317020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 Мактаб сони</a:t>
                      </a:r>
                      <a:endParaRPr lang="uz-Cyrl-UZ" sz="1200" b="1" i="0" u="none" strike="noStrike" kern="1200" noProof="0" dirty="0">
                        <a:solidFill>
                          <a:srgbClr val="00206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 Ўқувчи сони</a:t>
                      </a:r>
                      <a:endParaRPr lang="uz-Cyrl-UZ" sz="1200" b="1" i="0" u="none" strike="noStrike" kern="1200" noProof="0" dirty="0">
                        <a:solidFill>
                          <a:srgbClr val="00206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0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Ажратиладиган маблағ (</a:t>
                      </a:r>
                      <a:r>
                        <a:rPr lang="uz-Cyrl-UZ" sz="1000" b="1" i="0" u="none" strike="noStrike" kern="1200" noProof="0" dirty="0" smtClean="0">
                          <a:solidFill>
                            <a:srgbClr val="C00000"/>
                          </a:solidFill>
                          <a:latin typeface="Cambria"/>
                          <a:ea typeface="+mn-ea"/>
                          <a:cs typeface="+mn-cs"/>
                        </a:rPr>
                        <a:t>млрд.с</a:t>
                      </a:r>
                      <a:r>
                        <a:rPr lang="uz-Cyrl-UZ" sz="1000" b="1" i="0" u="none" strike="noStrike" kern="1200" noProof="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)</a:t>
                      </a:r>
                      <a:endParaRPr lang="uz-Cyrl-UZ" sz="1000" b="1" i="0" u="none" strike="noStrike" kern="1200" noProof="0" dirty="0">
                        <a:solidFill>
                          <a:srgbClr val="00206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2021 й.</a:t>
                      </a:r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2022 й.</a:t>
                      </a:r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2023 й.</a:t>
                      </a:r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latin typeface="Cambria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4825986"/>
                  </a:ext>
                </a:extLst>
              </a:tr>
            </a:tbl>
          </a:graphicData>
        </a:graphic>
      </p:graphicFrame>
      <p:graphicFrame>
        <p:nvGraphicFramePr>
          <p:cNvPr id="137" name="Таблица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49421"/>
              </p:ext>
            </p:extLst>
          </p:nvPr>
        </p:nvGraphicFramePr>
        <p:xfrm>
          <a:off x="2342934" y="4810883"/>
          <a:ext cx="467339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206">
                  <a:extLst>
                    <a:ext uri="{9D8B030D-6E8A-4147-A177-3AD203B41FA5}">
                      <a16:colId xmlns:a16="http://schemas.microsoft.com/office/drawing/2014/main" val="3066268343"/>
                    </a:ext>
                  </a:extLst>
                </a:gridCol>
                <a:gridCol w="785212">
                  <a:extLst>
                    <a:ext uri="{9D8B030D-6E8A-4147-A177-3AD203B41FA5}">
                      <a16:colId xmlns:a16="http://schemas.microsoft.com/office/drawing/2014/main" val="2405828595"/>
                    </a:ext>
                  </a:extLst>
                </a:gridCol>
                <a:gridCol w="1088276">
                  <a:extLst>
                    <a:ext uri="{9D8B030D-6E8A-4147-A177-3AD203B41FA5}">
                      <a16:colId xmlns:a16="http://schemas.microsoft.com/office/drawing/2014/main" val="1735552765"/>
                    </a:ext>
                  </a:extLst>
                </a:gridCol>
                <a:gridCol w="661232">
                  <a:extLst>
                    <a:ext uri="{9D8B030D-6E8A-4147-A177-3AD203B41FA5}">
                      <a16:colId xmlns:a16="http://schemas.microsoft.com/office/drawing/2014/main" val="762331410"/>
                    </a:ext>
                  </a:extLst>
                </a:gridCol>
                <a:gridCol w="661232">
                  <a:extLst>
                    <a:ext uri="{9D8B030D-6E8A-4147-A177-3AD203B41FA5}">
                      <a16:colId xmlns:a16="http://schemas.microsoft.com/office/drawing/2014/main" val="3016169659"/>
                    </a:ext>
                  </a:extLst>
                </a:gridCol>
                <a:gridCol w="661232">
                  <a:extLst>
                    <a:ext uri="{9D8B030D-6E8A-4147-A177-3AD203B41FA5}">
                      <a16:colId xmlns:a16="http://schemas.microsoft.com/office/drawing/2014/main" val="3376576298"/>
                    </a:ext>
                  </a:extLst>
                </a:gridCol>
              </a:tblGrid>
              <a:tr h="2863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z-Cyrl-UZ" sz="12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1 </a:t>
                      </a:r>
                      <a:r>
                        <a:rPr lang="uz-Cyrl-UZ" sz="1000" b="1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(Юксалиш)</a:t>
                      </a:r>
                      <a:endParaRPr lang="uz-Cyrl-UZ" sz="10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z-Cyrl-UZ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660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z-Cyrl-UZ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13,8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13,8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384245"/>
                  </a:ext>
                </a:extLst>
              </a:tr>
            </a:tbl>
          </a:graphicData>
        </a:graphic>
      </p:graphicFrame>
      <p:sp>
        <p:nvSpPr>
          <p:cNvPr id="138" name="Прямоугольник 137"/>
          <p:cNvSpPr/>
          <p:nvPr/>
        </p:nvSpPr>
        <p:spPr>
          <a:xfrm>
            <a:off x="2355430" y="4497285"/>
            <a:ext cx="4660894" cy="24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200" b="1" dirty="0" smtClean="0">
                <a:latin typeface="Cambria" panose="02040503050406030204" pitchFamily="18" charset="0"/>
              </a:rPr>
              <a:t>Янги қуриш</a:t>
            </a:r>
            <a:endParaRPr lang="ru-RU" sz="1200" b="1" dirty="0">
              <a:latin typeface="Cambria" panose="020405030504060302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21688" y="3630425"/>
            <a:ext cx="1146102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flipH="1">
            <a:off x="7072692" y="3654128"/>
            <a:ext cx="497" cy="29060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84" y="1321962"/>
            <a:ext cx="620300" cy="615016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7122270" y="3684830"/>
            <a:ext cx="2664667" cy="3524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b="1" dirty="0" smtClean="0">
                <a:solidFill>
                  <a:schemeClr val="bg1"/>
                </a:solidFill>
                <a:latin typeface="Cambria" pitchFamily="18" charset="0"/>
              </a:rPr>
              <a:t>Соғлиқни сақлаш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32788" y="4519253"/>
            <a:ext cx="2654149" cy="11991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Реконструкция қилинади:</a:t>
            </a:r>
          </a:p>
          <a:p>
            <a:pPr algn="ctr"/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- 175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uz-Cyrl-UZ" sz="1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ўринга мўлжалланган Туман марказий </a:t>
            </a:r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шифохонаси;</a:t>
            </a:r>
          </a:p>
          <a:p>
            <a:pPr algn="ctr"/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- жами </a:t>
            </a:r>
            <a:r>
              <a:rPr lang="uz-Cyrl-UZ" sz="1200" b="1" dirty="0">
                <a:solidFill>
                  <a:srgbClr val="C00000"/>
                </a:solidFill>
                <a:latin typeface="Cambria" panose="02040503050406030204" pitchFamily="18" charset="0"/>
              </a:rPr>
              <a:t>400</a:t>
            </a:r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қатновни қамраб оладиган </a:t>
            </a:r>
            <a:r>
              <a:rPr lang="uz-Cyrl-UZ" sz="1200" b="1" dirty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та оилавий поликлиника.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132788" y="5759356"/>
            <a:ext cx="2654149" cy="7774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Жами 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250</a:t>
            </a:r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қатновни қамраб оладиган 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5</a:t>
            </a:r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та қишлоқ врачлик пункти 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мукаммал таъмирланади</a:t>
            </a:r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9823918" y="3648711"/>
            <a:ext cx="497" cy="29060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9861396" y="3684830"/>
            <a:ext cx="2043802" cy="3524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chemeClr val="bg1"/>
                </a:solidFill>
                <a:latin typeface="Cambria" pitchFamily="18" charset="0"/>
              </a:rPr>
              <a:t>Жисмоний тарбия ва спорт</a:t>
            </a:r>
            <a:endParaRPr 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17" y="4115991"/>
            <a:ext cx="465202" cy="3508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61" y="4120732"/>
            <a:ext cx="509897" cy="3461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01" y="4079216"/>
            <a:ext cx="539974" cy="387631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9875685" y="4519254"/>
            <a:ext cx="2016504" cy="20596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1.</a:t>
            </a:r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Болалар-ўсмирлар </a:t>
            </a:r>
            <a:r>
              <a:rPr lang="uz-Cyrl-UZ" sz="1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футбол мактаби негизида 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400</a:t>
            </a:r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ўринли 2-сон </a:t>
            </a:r>
            <a:r>
              <a:rPr lang="uz-Cyrl-UZ" sz="1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Болалар ва ўсмирлар спорт мактаби ташкил </a:t>
            </a:r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этилади.</a:t>
            </a:r>
          </a:p>
          <a:p>
            <a:pPr algn="just"/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2. </a:t>
            </a:r>
            <a:r>
              <a:rPr lang="uz-Cyrl-UZ" sz="1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Янги Нишон шаҳри ҳудудида </a:t>
            </a:r>
            <a:r>
              <a:rPr lang="uz-Cyrl-UZ" sz="1200" b="1" dirty="0">
                <a:solidFill>
                  <a:srgbClr val="C00000"/>
                </a:solidFill>
                <a:latin typeface="Cambria" panose="02040503050406030204" pitchFamily="18" charset="0"/>
              </a:rPr>
              <a:t>Бадиий гимнастика </a:t>
            </a:r>
            <a:r>
              <a:rPr lang="uz-Cyrl-UZ" sz="1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зали</a:t>
            </a:r>
            <a:r>
              <a:rPr lang="uz-Cyrl-UZ" sz="1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uz-Cyrl-UZ" sz="1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барпо </a:t>
            </a:r>
            <a:r>
              <a:rPr lang="uz-Cyrl-UZ" sz="1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этилади.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31" y="4120732"/>
            <a:ext cx="766572" cy="3566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76" y="4087165"/>
            <a:ext cx="699169" cy="4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r="39494"/>
          <a:stretch/>
        </p:blipFill>
        <p:spPr>
          <a:xfrm>
            <a:off x="500067" y="116428"/>
            <a:ext cx="2051939" cy="93581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090057" y="2496457"/>
            <a:ext cx="8621486" cy="19158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Эътиборингиз учун раҳмат!</a:t>
            </a:r>
            <a:endParaRPr lang="ru-RU" sz="48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518"/>
          <p:cNvSpPr>
            <a:spLocks noChangeArrowheads="1"/>
          </p:cNvSpPr>
          <p:nvPr/>
        </p:nvSpPr>
        <p:spPr bwMode="auto">
          <a:xfrm>
            <a:off x="1996534" y="261343"/>
            <a:ext cx="9630108" cy="742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ИЖТИМОИЙ-ИҚТИСОДИЙ КЎРСАТКИЧЛАР</a:t>
            </a:r>
            <a:endParaRPr lang="uz-Cyrl-UZ" altLang="ru-RU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 cstate="print"/>
          <a:srcRect r="39494"/>
          <a:stretch/>
        </p:blipFill>
        <p:spPr>
          <a:xfrm>
            <a:off x="675358" y="213718"/>
            <a:ext cx="1736871" cy="79212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19101" y="1600200"/>
            <a:ext cx="1707572" cy="1483476"/>
            <a:chOff x="495301" y="1647825"/>
            <a:chExt cx="1707572" cy="1483476"/>
          </a:xfrm>
        </p:grpSpPr>
        <p:pic>
          <p:nvPicPr>
            <p:cNvPr id="2050" name="Picture 2" descr="компьютерные иконки, объект, точка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11" b="61778" l="0" r="46556">
                          <a14:foregroundMark x1="30333" y1="22111" x2="30333" y2="22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2" r="53233" b="38037"/>
            <a:stretch/>
          </p:blipFill>
          <p:spPr bwMode="auto">
            <a:xfrm>
              <a:off x="495301" y="1647825"/>
              <a:ext cx="908622" cy="1009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689957" y="2657128"/>
              <a:ext cx="1331186" cy="4741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400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Маҳаллалар</a:t>
              </a:r>
              <a:endParaRPr lang="ru-RU" sz="14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1288472" y="1950547"/>
              <a:ext cx="914401" cy="6650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36 </a:t>
              </a:r>
              <a:r>
                <a:rPr lang="uz-Cyrl-UZ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та</a:t>
              </a:r>
              <a:endParaRPr lang="ru-RU" sz="14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10641" y="1609726"/>
            <a:ext cx="1729048" cy="1496636"/>
            <a:chOff x="2443941" y="1609726"/>
            <a:chExt cx="1729048" cy="149663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48207" t="29418" r="30848" b="50509"/>
            <a:stretch/>
          </p:blipFill>
          <p:spPr>
            <a:xfrm>
              <a:off x="2443941" y="1609726"/>
              <a:ext cx="832719" cy="1047404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2452254" y="2632189"/>
              <a:ext cx="1213659" cy="4741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4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А</a:t>
              </a:r>
              <a:r>
                <a:rPr lang="uz-Cyrl-UZ" sz="1400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ҳоли</a:t>
              </a:r>
              <a:endParaRPr lang="ru-RU" sz="14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217025" y="1950547"/>
              <a:ext cx="955964" cy="6650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400" b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154,6</a:t>
              </a:r>
            </a:p>
            <a:p>
              <a:pPr algn="ctr"/>
              <a:r>
                <a:rPr lang="uz-Cyrl-UZ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минг</a:t>
              </a:r>
              <a:endParaRPr lang="ru-RU" sz="14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59664" y="1691062"/>
            <a:ext cx="1772977" cy="1404562"/>
            <a:chOff x="4311939" y="1710112"/>
            <a:chExt cx="1772977" cy="140456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64181" y="2640501"/>
              <a:ext cx="1213659" cy="4741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400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Оилалар</a:t>
              </a:r>
              <a:endParaRPr lang="ru-RU" sz="14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128952" y="1958859"/>
              <a:ext cx="955964" cy="6650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400" b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33,3</a:t>
              </a:r>
            </a:p>
            <a:p>
              <a:pPr algn="ctr"/>
              <a:r>
                <a:rPr lang="uz-Cyrl-UZ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минг</a:t>
              </a:r>
              <a:endParaRPr lang="ru-RU" sz="14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16" name="Picture 6" descr="населения скачать бесплатно - Рост населения мира население картинки -  Население Клипарты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" b="100000" l="0" r="100000">
                          <a14:foregroundMark x1="14615" y1="6071" x2="14615" y2="6071"/>
                          <a14:foregroundMark x1="56923" y1="4643" x2="56923" y2="4643"/>
                          <a14:foregroundMark x1="36154" y1="30357" x2="36154" y2="30357"/>
                          <a14:foregroundMark x1="83077" y1="45357" x2="83077" y2="453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22" b="40803"/>
            <a:stretch/>
          </p:blipFill>
          <p:spPr bwMode="auto">
            <a:xfrm>
              <a:off x="4311939" y="1710112"/>
              <a:ext cx="852132" cy="90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639051" y="1670050"/>
            <a:ext cx="1754215" cy="1466849"/>
            <a:chOff x="6210301" y="1660525"/>
            <a:chExt cx="1754215" cy="146684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210301" y="2653201"/>
              <a:ext cx="1295400" cy="4741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400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Хонадонлар</a:t>
              </a:r>
              <a:endParaRPr lang="ru-RU" sz="14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7008552" y="1946159"/>
              <a:ext cx="955964" cy="6650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400" b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28,7</a:t>
              </a:r>
            </a:p>
            <a:p>
              <a:pPr algn="ctr"/>
              <a:r>
                <a:rPr lang="uz-Cyrl-UZ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минг</a:t>
              </a:r>
              <a:endParaRPr lang="ru-RU" sz="14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7" b="95435" l="0" r="100000">
                          <a14:foregroundMark x1="34022" y1="46522" x2="34022" y2="46522"/>
                          <a14:foregroundMark x1="65326" y1="50000" x2="65326" y2="50000"/>
                          <a14:foregroundMark x1="63913" y1="66522" x2="63913" y2="66522"/>
                          <a14:foregroundMark x1="31739" y1="64783" x2="31739" y2="64783"/>
                        </a14:backgroundRemoval>
                      </a14:imgEffect>
                    </a14:imgLayer>
                  </a14:imgProps>
                </a:ext>
              </a:extLst>
            </a:blip>
            <a:srcRect t="3333" b="7972"/>
            <a:stretch/>
          </p:blipFill>
          <p:spPr>
            <a:xfrm>
              <a:off x="6261100" y="1660525"/>
              <a:ext cx="701613" cy="876300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9882188" y="1624013"/>
            <a:ext cx="1900237" cy="1490661"/>
            <a:chOff x="8072438" y="1662113"/>
            <a:chExt cx="1900237" cy="149066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72438" y="1662113"/>
              <a:ext cx="909637" cy="909637"/>
            </a:xfrm>
            <a:prstGeom prst="rect">
              <a:avLst/>
            </a:prstGeom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8193231" y="2678601"/>
              <a:ext cx="1779444" cy="4741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400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“</a:t>
              </a:r>
              <a:r>
                <a:rPr lang="uz-Cyrl-UZ" sz="1400" b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темир дафтар</a:t>
              </a:r>
              <a:r>
                <a:rPr lang="uz-Cyrl-UZ" sz="1400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”га киритилган оила</a:t>
              </a:r>
              <a:endParaRPr lang="ru-RU" sz="14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8958002" y="1996959"/>
              <a:ext cx="955964" cy="6650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400" b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3821</a:t>
              </a:r>
            </a:p>
            <a:p>
              <a:pPr algn="ctr"/>
              <a:r>
                <a:rPr lang="uz-Cyrl-UZ" sz="14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та</a:t>
              </a:r>
              <a:endParaRPr lang="ru-RU" sz="14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8" name="Прямоугольник 518"/>
          <p:cNvSpPr>
            <a:spLocks noChangeArrowheads="1"/>
          </p:cNvSpPr>
          <p:nvPr/>
        </p:nvSpPr>
        <p:spPr bwMode="auto">
          <a:xfrm>
            <a:off x="558980" y="1139191"/>
            <a:ext cx="11236780" cy="34913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Нишон туманида ижтимоий ҳолати бўйича асосий кўрсаткичлар</a:t>
            </a:r>
            <a:endParaRPr lang="uz-Cyrl-UZ" altLang="ru-RU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518"/>
          <p:cNvSpPr>
            <a:spLocks noChangeArrowheads="1"/>
          </p:cNvSpPr>
          <p:nvPr/>
        </p:nvSpPr>
        <p:spPr bwMode="auto">
          <a:xfrm>
            <a:off x="558980" y="3197841"/>
            <a:ext cx="11236780" cy="34913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Маҳаллалар кесимида ўтказилган ўрганишларда қайд этилган муаммо ва таклифлар</a:t>
            </a:r>
            <a:endParaRPr lang="uz-Cyrl-UZ" altLang="ru-RU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7088414" y="4149474"/>
            <a:ext cx="4579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uz-Cyrl-UZ" altLang="ru-RU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ичимлик суви 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етказиб бериш ва </a:t>
            </a:r>
            <a:r>
              <a:rPr lang="uz-Cyrl-UZ" altLang="ru-RU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тармоққа уланиш 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билан боғлиқ муаммолар – </a:t>
            </a:r>
            <a:r>
              <a:rPr lang="uz-Cyrl-UZ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137 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та </a:t>
            </a:r>
            <a:r>
              <a:rPr lang="uz-Cyrl-UZ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uz-Cyrl-UZ" alt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8 </a:t>
            </a:r>
            <a:r>
              <a:rPr lang="uz-Cyrl-UZ" alt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фоиз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);</a:t>
            </a:r>
            <a:endParaRPr lang="ru-RU" alt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062371" y="5875115"/>
            <a:ext cx="5363194" cy="7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uz-Cyrl-UZ" altLang="ru-RU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газ тармоғига уланиш, газ босимини кўтариш, газ балон 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билан таъминлаш билан боғлиқ муаммолар – </a:t>
            </a:r>
            <a:r>
              <a:rPr lang="uz-Cyrl-UZ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172 та (</a:t>
            </a:r>
            <a:r>
              <a:rPr lang="uz-Cyrl-UZ" alt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11 </a:t>
            </a:r>
            <a:r>
              <a:rPr lang="uz-Cyrl-UZ" alt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фоиз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);</a:t>
            </a:r>
            <a:endParaRPr lang="ru-RU" alt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1062372" y="4784517"/>
            <a:ext cx="5363193" cy="7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uz-Cyrl-UZ" altLang="ru-RU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электр таъминотини яхшилаш, 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трансформатор ўрнатиш ва </a:t>
            </a:r>
            <a:r>
              <a:rPr lang="uz-Cyrl-UZ" altLang="ru-RU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янги линия ўтказиш 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билан боғлиқ масалалар – </a:t>
            </a:r>
            <a:r>
              <a:rPr lang="uz-Cyrl-UZ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229 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та </a:t>
            </a:r>
            <a:endParaRPr lang="uz-Cyrl-UZ" altLang="ru-RU" sz="1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127"/>
              </a:spcBef>
            </a:pPr>
            <a:r>
              <a:rPr lang="uz-Cyrl-UZ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uz-Cyrl-UZ" alt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14 </a:t>
            </a:r>
            <a:r>
              <a:rPr lang="uz-Cyrl-UZ" alt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фоиз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);</a:t>
            </a:r>
            <a:endParaRPr lang="ru-RU" alt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1094379" y="4284379"/>
            <a:ext cx="53478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uz-Cyrl-UZ" altLang="ru-RU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ички йўлларни тузатиш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 ва </a:t>
            </a:r>
            <a:r>
              <a:rPr lang="uz-Cyrl-UZ" altLang="ru-RU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шағал ётқизиш 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uz-Cyrl-UZ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288 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та </a:t>
            </a:r>
            <a:r>
              <a:rPr lang="uz-Cyrl-UZ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uz-Cyrl-UZ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uz-Cyrl-UZ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uz-Cyrl-UZ" alt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19 </a:t>
            </a:r>
            <a:r>
              <a:rPr lang="uz-Cyrl-UZ" alt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фоиз</a:t>
            </a:r>
            <a:r>
              <a:rPr lang="uz-Cyrl-UZ" alt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);</a:t>
            </a:r>
            <a:endParaRPr lang="ru-RU" alt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7050003" y="4815585"/>
            <a:ext cx="4617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ru-RU" alt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оқова сув 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билан таъминлаш масалалари – 53 та</a:t>
            </a:r>
            <a:b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ru-RU" alt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3 фоиз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);</a:t>
            </a:r>
            <a:endParaRPr lang="ru-RU" altLang="ru-RU" sz="1400" b="1" noProof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7188973" y="3707361"/>
            <a:ext cx="4617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ru-RU" alt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ишга жойлаштириш 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масалалари – 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149 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та 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9 </a:t>
            </a:r>
            <a:r>
              <a:rPr lang="ru-RU" altLang="ru-RU" sz="1400" b="1" noProof="1">
                <a:solidFill>
                  <a:srgbClr val="C00000"/>
                </a:solidFill>
                <a:latin typeface="Cambria" panose="02040503050406030204" pitchFamily="18" charset="0"/>
              </a:rPr>
              <a:t>фоиз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);</a:t>
            </a:r>
            <a:endParaRPr lang="ru-RU" altLang="ru-RU" sz="1400" b="1" noProof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7178041" y="5847640"/>
            <a:ext cx="46177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ru-RU" alt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бошқа масалалар 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(моддий ёрдам олиш, ижтимоий нафақа олиш, кўмир, ер, уй-жой ажратиш, имтиёзли кредит олиш) – 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319 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та 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21 </a:t>
            </a:r>
            <a:r>
              <a:rPr lang="ru-RU" altLang="ru-RU" sz="1400" b="1" noProof="1">
                <a:solidFill>
                  <a:srgbClr val="C00000"/>
                </a:solidFill>
                <a:latin typeface="Cambria" panose="02040503050406030204" pitchFamily="18" charset="0"/>
              </a:rPr>
              <a:t>фоиз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).</a:t>
            </a:r>
            <a:endParaRPr lang="ru-RU" altLang="ru-RU" sz="1400" b="1" noProof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0000" r="90000">
                        <a14:foregroundMark x1="38539" y1="5664" x2="44719" y2="5859"/>
                        <a14:foregroundMark x1="63933" y1="70703" x2="63933" y2="70703"/>
                        <a14:foregroundMark x1="67079" y1="70508" x2="67079" y2="70508"/>
                        <a14:foregroundMark x1="69438" y1="70117" x2="69438" y2="70117"/>
                        <a14:foregroundMark x1="71573" y1="76953" x2="71573" y2="76953"/>
                        <a14:foregroundMark x1="73820" y1="87891" x2="73820" y2="87891"/>
                        <a14:foregroundMark x1="75393" y1="95898" x2="75393" y2="95898"/>
                        <a14:foregroundMark x1="67865" y1="90820" x2="67865" y2="90820"/>
                        <a14:foregroundMark x1="67416" y1="79297" x2="67416" y2="79297"/>
                        <a14:foregroundMark x1="63258" y1="79102" x2="63258" y2="79102"/>
                        <a14:foregroundMark x1="60337" y1="70117" x2="60337" y2="70117"/>
                        <a14:foregroundMark x1="59213" y1="77930" x2="59213" y2="77930"/>
                        <a14:foregroundMark x1="57303" y1="88672" x2="57303" y2="88672"/>
                        <a14:foregroundMark x1="62584" y1="87891" x2="62584" y2="87891"/>
                        <a14:foregroundMark x1="61910" y1="98242" x2="61910" y2="98242"/>
                        <a14:foregroundMark x1="55618" y1="96680" x2="55618" y2="96680"/>
                        <a14:foregroundMark x1="68090" y1="98242" x2="68090" y2="98242"/>
                      </a14:backgroundRemoval>
                    </a14:imgEffect>
                  </a14:imgLayer>
                </a14:imgProps>
              </a:ext>
            </a:extLst>
          </a:blip>
          <a:srcRect l="23001" r="23164"/>
          <a:stretch/>
        </p:blipFill>
        <p:spPr>
          <a:xfrm>
            <a:off x="6573024" y="4179454"/>
            <a:ext cx="515389" cy="5411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778" r="89778">
                        <a14:foregroundMark x1="32444" y1="94667" x2="68444" y2="96444"/>
                      </a14:backgroundRemoval>
                    </a14:imgEffect>
                  </a14:imgLayer>
                </a14:imgProps>
              </a:ext>
            </a:extLst>
          </a:blip>
          <a:srcRect l="12634" r="15220"/>
          <a:stretch/>
        </p:blipFill>
        <p:spPr>
          <a:xfrm>
            <a:off x="546983" y="6036522"/>
            <a:ext cx="498764" cy="52199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9778" r="89778"/>
                    </a14:imgEffect>
                  </a14:imgLayer>
                </a14:imgProps>
              </a:ext>
            </a:extLst>
          </a:blip>
          <a:srcRect l="24659" r="23366"/>
          <a:stretch/>
        </p:blipFill>
        <p:spPr>
          <a:xfrm>
            <a:off x="561973" y="4919371"/>
            <a:ext cx="448386" cy="47003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239" b="100000" l="0" r="100000"/>
                    </a14:imgEffect>
                  </a14:imgLayer>
                </a14:imgProps>
              </a:ext>
            </a:extLst>
          </a:blip>
          <a:srcRect l="275" t="14426"/>
          <a:stretch/>
        </p:blipFill>
        <p:spPr>
          <a:xfrm>
            <a:off x="627574" y="4329531"/>
            <a:ext cx="450181" cy="386300"/>
          </a:xfrm>
          <a:prstGeom prst="rect">
            <a:avLst/>
          </a:prstGeom>
        </p:spPr>
      </p:pic>
      <p:pic>
        <p:nvPicPr>
          <p:cNvPr id="41" name="Picture 10" descr="значок воды скачать бесплатно - Компьютерные иконки кровь картинки - Значок  воды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192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13303"/>
          <a:stretch/>
        </p:blipFill>
        <p:spPr bwMode="auto">
          <a:xfrm>
            <a:off x="6556093" y="4749007"/>
            <a:ext cx="444315" cy="5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6196" y1="11867" x2="26196" y2="11867"/>
                        <a14:foregroundMark x1="64891" y1="16687" x2="64891" y2="16687"/>
                        <a14:foregroundMark x1="64565" y1="46106" x2="64565" y2="46106"/>
                        <a14:foregroundMark x1="53587" y1="47095" x2="53587" y2="47095"/>
                        <a14:foregroundMark x1="74130" y1="54141" x2="74130" y2="54141"/>
                        <a14:foregroundMark x1="80543" y1="41656" x2="80543" y2="41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126" y="3642952"/>
            <a:ext cx="522274" cy="459261"/>
          </a:xfrm>
          <a:prstGeom prst="rect">
            <a:avLst/>
          </a:prstGeom>
        </p:spPr>
      </p:pic>
      <p:pic>
        <p:nvPicPr>
          <p:cNvPr id="43" name="Picture 14" descr="Иконка «СМС» — скачай бесплатно PNG и векторе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15122" r="2905"/>
          <a:stretch/>
        </p:blipFill>
        <p:spPr bwMode="auto">
          <a:xfrm>
            <a:off x="6554156" y="6030925"/>
            <a:ext cx="568338" cy="5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 bwMode="auto">
          <a:xfrm>
            <a:off x="1013328" y="3590595"/>
            <a:ext cx="1969716" cy="671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ЖАМИ </a:t>
            </a:r>
          </a:p>
          <a:p>
            <a:pPr algn="ctr">
              <a:defRPr/>
            </a:pPr>
            <a:r>
              <a:rPr lang="uz-Cyrl-UZ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аниқланган муаммо</a:t>
            </a:r>
          </a:p>
          <a:p>
            <a:pPr algn="ctr">
              <a:defRPr/>
            </a:pPr>
            <a:r>
              <a:rPr lang="uz-Cyrl-UZ" sz="14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ва таклифлар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3" name="Группа 109"/>
          <p:cNvGrpSpPr>
            <a:grpSpLocks/>
          </p:cNvGrpSpPr>
          <p:nvPr/>
        </p:nvGrpSpPr>
        <p:grpSpPr bwMode="auto">
          <a:xfrm>
            <a:off x="3101740" y="3595456"/>
            <a:ext cx="1602207" cy="706205"/>
            <a:chOff x="10259681" y="5791172"/>
            <a:chExt cx="5669481" cy="5599806"/>
          </a:xfrm>
        </p:grpSpPr>
        <p:sp>
          <p:nvSpPr>
            <p:cNvPr id="54" name="Овал 53"/>
            <p:cNvSpPr/>
            <p:nvPr/>
          </p:nvSpPr>
          <p:spPr>
            <a:xfrm>
              <a:off x="10259681" y="5791172"/>
              <a:ext cx="5669481" cy="55998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12925" indent="-1355725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27438" indent="-2713038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441950" indent="-4070350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256463" indent="-5427663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6287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10443135" y="5960890"/>
              <a:ext cx="5272002" cy="51472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12925" indent="-1355725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27438" indent="-2713038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441950" indent="-4070350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256463" indent="-5427663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6287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10622216" y="6191497"/>
              <a:ext cx="4913840" cy="4686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12925" indent="-1355725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27438" indent="-2713038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441950" indent="-4070350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256463" indent="-5427663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6287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10831873" y="6395995"/>
              <a:ext cx="4520733" cy="435105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12925" indent="-1355725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27438" indent="-2713038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441950" indent="-4070350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256463" indent="-5427663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6287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panose="020B0604020202020204" pitchFamily="34" charset="0"/>
                </a:rPr>
                <a:t>1 580 </a:t>
              </a:r>
              <a:r>
                <a:rPr lang="uz-Cyrl-UZ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panose="020B0604020202020204" pitchFamily="34" charset="0"/>
                </a:rPr>
                <a:t>та</a:t>
              </a:r>
              <a:endParaRPr lang="uz-Cyrl-UZ" sz="1400" b="1" dirty="0" smtClean="0">
                <a:solidFill>
                  <a:srgbClr val="094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61" y="5323974"/>
            <a:ext cx="511086" cy="515685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7221453" y="5457872"/>
            <a:ext cx="4617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ru-RU" alt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к</a:t>
            </a:r>
            <a:r>
              <a:rPr lang="ru-RU" alt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редит ажратиш 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масалалари – 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39 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та 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2 </a:t>
            </a:r>
            <a:r>
              <a:rPr lang="ru-RU" altLang="ru-RU" sz="1400" b="1" noProof="1">
                <a:solidFill>
                  <a:srgbClr val="C00000"/>
                </a:solidFill>
                <a:latin typeface="Cambria" panose="02040503050406030204" pitchFamily="18" charset="0"/>
              </a:rPr>
              <a:t>фоиз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);</a:t>
            </a:r>
            <a:endParaRPr lang="ru-RU" altLang="ru-RU" sz="1400" b="1" noProof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2" y="5477092"/>
            <a:ext cx="488983" cy="435092"/>
          </a:xfrm>
          <a:prstGeom prst="rect">
            <a:avLst/>
          </a:prstGeom>
        </p:spPr>
      </p:pic>
      <p:sp>
        <p:nvSpPr>
          <p:cNvPr id="50" name="Заголовок 1"/>
          <p:cNvSpPr txBox="1">
            <a:spLocks/>
          </p:cNvSpPr>
          <p:nvPr/>
        </p:nvSpPr>
        <p:spPr bwMode="auto">
          <a:xfrm>
            <a:off x="1113761" y="5559437"/>
            <a:ext cx="53631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ru-RU" alt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у</a:t>
            </a:r>
            <a:r>
              <a:rPr lang="ru-RU" alt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й-жой олиш ва таъмирлаш 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масалалари 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194 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та 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13 </a:t>
            </a:r>
            <a:r>
              <a:rPr lang="ru-RU" altLang="ru-RU" sz="1400" b="1" noProof="1">
                <a:solidFill>
                  <a:srgbClr val="C00000"/>
                </a:solidFill>
                <a:latin typeface="Cambria" panose="02040503050406030204" pitchFamily="18" charset="0"/>
              </a:rPr>
              <a:t>фоиз</a:t>
            </a: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);</a:t>
            </a:r>
            <a:endParaRPr lang="ru-RU" altLang="ru-RU" sz="1400" b="1" noProof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 cstate="print"/>
          <a:srcRect r="39494"/>
          <a:stretch/>
        </p:blipFill>
        <p:spPr>
          <a:xfrm>
            <a:off x="558981" y="147216"/>
            <a:ext cx="1527514" cy="696642"/>
          </a:xfrm>
          <a:prstGeom prst="rect">
            <a:avLst/>
          </a:prstGeom>
        </p:spPr>
      </p:pic>
      <p:sp>
        <p:nvSpPr>
          <p:cNvPr id="73" name="Прямоугольник 518"/>
          <p:cNvSpPr>
            <a:spLocks noChangeArrowheads="1"/>
          </p:cNvSpPr>
          <p:nvPr/>
        </p:nvSpPr>
        <p:spPr bwMode="auto">
          <a:xfrm>
            <a:off x="542925" y="1037641"/>
            <a:ext cx="11308201" cy="34913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Маҳаллаларда ўтказилган ўрганишларда аниқланган муаммолар секторлар кесимида </a:t>
            </a:r>
            <a:endParaRPr lang="uz-Cyrl-UZ" altLang="ru-RU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531378" y="3529764"/>
            <a:ext cx="1131772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127"/>
              </a:spcBef>
            </a:pPr>
            <a:r>
              <a:rPr lang="ru-RU" alt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Ижтимоий-иқтисодий ривожланиши паст деб баҳоланган </a:t>
            </a:r>
            <a:r>
              <a:rPr lang="ru-RU" alt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“Янгиобод”,  “Қирқулоч”,  “Оқолтин”</a:t>
            </a:r>
            <a:r>
              <a:rPr lang="ru-RU" alt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маҳаллалари</a:t>
            </a:r>
            <a:endParaRPr lang="uz-Cyrl-UZ" altLang="ru-RU" sz="1400" b="1" noProof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Заголовок 1"/>
          <p:cNvSpPr txBox="1">
            <a:spLocks/>
          </p:cNvSpPr>
          <p:nvPr/>
        </p:nvSpPr>
        <p:spPr bwMode="auto">
          <a:xfrm>
            <a:off x="1237213" y="5672068"/>
            <a:ext cx="30494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uz-Cyrl-UZ" sz="1400" b="1" dirty="0" smtClean="0">
                <a:latin typeface="Cambria" panose="02040503050406030204" pitchFamily="18" charset="0"/>
              </a:rPr>
              <a:t>“Янгиобод”да</a:t>
            </a:r>
            <a:r>
              <a:rPr lang="uz-Cyrl-UZ" sz="1400" dirty="0" smtClean="0">
                <a:latin typeface="Cambria" panose="02040503050406030204" pitchFamily="18" charset="0"/>
              </a:rPr>
              <a:t> </a:t>
            </a:r>
            <a:r>
              <a:rPr lang="uz-Cyrl-UZ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хизмат </a:t>
            </a:r>
            <a:r>
              <a:rPr lang="uz-Cyrl-UZ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кўрсатиш шахобчалари</a:t>
            </a:r>
            <a:r>
              <a:rPr lang="uz-Cyrl-UZ" sz="1400" dirty="0">
                <a:latin typeface="Cambria" panose="02040503050406030204" pitchFamily="18" charset="0"/>
              </a:rPr>
              <a:t> </a:t>
            </a:r>
            <a:r>
              <a:rPr lang="uz-Cyrl-UZ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4 </a:t>
            </a:r>
            <a:r>
              <a:rPr lang="uz-Cyrl-UZ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та, </a:t>
            </a:r>
            <a:r>
              <a:rPr lang="uz-Cyrl-UZ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савдо шахобчалари </a:t>
            </a:r>
            <a:r>
              <a:rPr lang="uz-Cyrl-UZ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12 </a:t>
            </a:r>
            <a:r>
              <a:rPr lang="uz-Cyrl-UZ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та</a:t>
            </a:r>
            <a:r>
              <a:rPr lang="uz-Cyrl-UZ" sz="1400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uz-Cyrl-UZ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саноат корхоналари </a:t>
            </a:r>
            <a:r>
              <a:rPr lang="uz-Cyrl-UZ" sz="1400" b="1" dirty="0">
                <a:latin typeface="Cambria" panose="02040503050406030204" pitchFamily="18" charset="0"/>
              </a:rPr>
              <a:t>мавжуд эмас</a:t>
            </a:r>
            <a:r>
              <a:rPr lang="uz-Cyrl-UZ" sz="1400" dirty="0">
                <a:latin typeface="Cambria" panose="02040503050406030204" pitchFamily="18" charset="0"/>
              </a:rPr>
              <a:t>.</a:t>
            </a:r>
            <a:endParaRPr lang="ru-RU" altLang="ru-RU" sz="1400" b="1" noProof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Заголовок 1"/>
          <p:cNvSpPr txBox="1">
            <a:spLocks/>
          </p:cNvSpPr>
          <p:nvPr/>
        </p:nvSpPr>
        <p:spPr bwMode="auto">
          <a:xfrm>
            <a:off x="5145771" y="5712772"/>
            <a:ext cx="30317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uz-Cyrl-UZ" sz="1350" b="1" dirty="0" smtClean="0">
                <a:latin typeface="Cambria" panose="02040503050406030204" pitchFamily="18" charset="0"/>
              </a:rPr>
              <a:t>“Қирққулоч”да </a:t>
            </a:r>
            <a:r>
              <a:rPr lang="uz-Cyrl-UZ" sz="135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хизмат </a:t>
            </a:r>
            <a:r>
              <a:rPr lang="uz-Cyrl-UZ" sz="1350" b="1" dirty="0">
                <a:solidFill>
                  <a:srgbClr val="0070C0"/>
                </a:solidFill>
                <a:latin typeface="Cambria" panose="02040503050406030204" pitchFamily="18" charset="0"/>
              </a:rPr>
              <a:t>кўрсатиш шахобчалари </a:t>
            </a:r>
            <a:r>
              <a:rPr lang="uz-Cyrl-UZ" sz="135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 </a:t>
            </a:r>
            <a:r>
              <a:rPr lang="uz-Cyrl-UZ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та, </a:t>
            </a:r>
            <a:r>
              <a:rPr lang="uz-Cyrl-UZ" sz="1350" b="1" dirty="0">
                <a:solidFill>
                  <a:srgbClr val="0070C0"/>
                </a:solidFill>
                <a:latin typeface="Cambria" panose="02040503050406030204" pitchFamily="18" charset="0"/>
              </a:rPr>
              <a:t>савдо шахобчалари </a:t>
            </a:r>
            <a:r>
              <a:rPr lang="uz-Cyrl-UZ" sz="135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5 </a:t>
            </a:r>
            <a:r>
              <a:rPr lang="uz-Cyrl-UZ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та, </a:t>
            </a:r>
            <a:r>
              <a:rPr lang="uz-Cyrl-UZ" sz="1350" b="1" dirty="0">
                <a:solidFill>
                  <a:srgbClr val="0070C0"/>
                </a:solidFill>
                <a:latin typeface="Cambria" panose="02040503050406030204" pitchFamily="18" charset="0"/>
              </a:rPr>
              <a:t>саноат корхоналари </a:t>
            </a:r>
            <a:r>
              <a:rPr lang="uz-Cyrl-UZ" sz="1350" b="1" dirty="0">
                <a:latin typeface="Cambria" panose="02040503050406030204" pitchFamily="18" charset="0"/>
              </a:rPr>
              <a:t>мавжуд эмас</a:t>
            </a:r>
            <a:r>
              <a:rPr lang="uz-Cyrl-UZ" sz="1350" dirty="0" smtClean="0">
                <a:latin typeface="Cambria" panose="02040503050406030204" pitchFamily="18" charset="0"/>
              </a:rPr>
              <a:t>.</a:t>
            </a:r>
            <a:endParaRPr lang="ru-RU" altLang="ru-RU" sz="1350" b="1" noProof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4" name="Picture 4" descr="Cerchiato 2 Icona - Download gratuito, PNG e vettorial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7238" r="7167" b="7034"/>
          <a:stretch/>
        </p:blipFill>
        <p:spPr bwMode="auto">
          <a:xfrm>
            <a:off x="4584249" y="5933492"/>
            <a:ext cx="502371" cy="4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Топ 10 чисел от 1 до 10. (Да, мы провели статистическое… | by Albert  Asadullin | Medi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429" y1="5714" x2="51429" y2="5714"/>
                        <a14:foregroundMark x1="47143" y1="40000" x2="47143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6" y="5933492"/>
            <a:ext cx="495301" cy="4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Заголовок 1"/>
          <p:cNvSpPr txBox="1">
            <a:spLocks/>
          </p:cNvSpPr>
          <p:nvPr/>
        </p:nvSpPr>
        <p:spPr bwMode="auto">
          <a:xfrm>
            <a:off x="8967561" y="5676936"/>
            <a:ext cx="28874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7"/>
              </a:spcBef>
            </a:pPr>
            <a:r>
              <a:rPr lang="uz-Cyrl-UZ" sz="1400" b="1" dirty="0" smtClean="0">
                <a:latin typeface="Cambria" panose="02040503050406030204" pitchFamily="18" charset="0"/>
              </a:rPr>
              <a:t>“Оқолтин”да </a:t>
            </a:r>
            <a:r>
              <a:rPr lang="uz-Cyrl-UZ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хизмат </a:t>
            </a:r>
            <a:r>
              <a:rPr lang="uz-Cyrl-UZ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кўрсатиш шахобчалари </a:t>
            </a:r>
            <a:r>
              <a:rPr lang="uz-Cyrl-UZ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4 </a:t>
            </a:r>
            <a:r>
              <a:rPr lang="uz-Cyrl-UZ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та, </a:t>
            </a:r>
            <a:r>
              <a:rPr lang="uz-Cyrl-UZ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савдо шахобчалари </a:t>
            </a:r>
            <a:r>
              <a:rPr lang="uz-Cyrl-UZ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24 </a:t>
            </a:r>
            <a:r>
              <a:rPr lang="uz-Cyrl-UZ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та, </a:t>
            </a:r>
            <a:r>
              <a:rPr lang="uz-Cyrl-UZ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саноат корхоналари </a:t>
            </a:r>
            <a:r>
              <a:rPr lang="uz-Cyrl-UZ" sz="1400" b="1" dirty="0">
                <a:latin typeface="Cambria" panose="02040503050406030204" pitchFamily="18" charset="0"/>
              </a:rPr>
              <a:t>мавжуд эмас.</a:t>
            </a:r>
            <a:endParaRPr lang="ru-RU" altLang="ru-RU" sz="1400" b="1" noProof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7" name="Picture 8" descr="Цифра 3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92" y="5933491"/>
            <a:ext cx="532841" cy="4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518"/>
          <p:cNvSpPr>
            <a:spLocks noChangeArrowheads="1"/>
          </p:cNvSpPr>
          <p:nvPr/>
        </p:nvSpPr>
        <p:spPr bwMode="auto">
          <a:xfrm>
            <a:off x="2086495" y="332973"/>
            <a:ext cx="9630108" cy="582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ИЖТИМОИЙ-ИҚТИСОДИЙ КЎРСАТКИЧЛАР</a:t>
            </a:r>
            <a:endParaRPr lang="uz-Cyrl-UZ" altLang="ru-RU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29754"/>
              </p:ext>
            </p:extLst>
          </p:nvPr>
        </p:nvGraphicFramePr>
        <p:xfrm>
          <a:off x="531378" y="3867990"/>
          <a:ext cx="11300692" cy="1649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826">
                  <a:extLst>
                    <a:ext uri="{9D8B030D-6E8A-4147-A177-3AD203B41FA5}">
                      <a16:colId xmlns:a16="http://schemas.microsoft.com/office/drawing/2014/main" val="2285898052"/>
                    </a:ext>
                  </a:extLst>
                </a:gridCol>
                <a:gridCol w="1019225">
                  <a:extLst>
                    <a:ext uri="{9D8B030D-6E8A-4147-A177-3AD203B41FA5}">
                      <a16:colId xmlns:a16="http://schemas.microsoft.com/office/drawing/2014/main" val="2973460966"/>
                    </a:ext>
                  </a:extLst>
                </a:gridCol>
                <a:gridCol w="1057541">
                  <a:extLst>
                    <a:ext uri="{9D8B030D-6E8A-4147-A177-3AD203B41FA5}">
                      <a16:colId xmlns:a16="http://schemas.microsoft.com/office/drawing/2014/main" val="1791041199"/>
                    </a:ext>
                  </a:extLst>
                </a:gridCol>
                <a:gridCol w="720354">
                  <a:extLst>
                    <a:ext uri="{9D8B030D-6E8A-4147-A177-3AD203B41FA5}">
                      <a16:colId xmlns:a16="http://schemas.microsoft.com/office/drawing/2014/main" val="2818604367"/>
                    </a:ext>
                  </a:extLst>
                </a:gridCol>
                <a:gridCol w="1394728">
                  <a:extLst>
                    <a:ext uri="{9D8B030D-6E8A-4147-A177-3AD203B41FA5}">
                      <a16:colId xmlns:a16="http://schemas.microsoft.com/office/drawing/2014/main" val="1586132089"/>
                    </a:ext>
                  </a:extLst>
                </a:gridCol>
                <a:gridCol w="1057541">
                  <a:extLst>
                    <a:ext uri="{9D8B030D-6E8A-4147-A177-3AD203B41FA5}">
                      <a16:colId xmlns:a16="http://schemas.microsoft.com/office/drawing/2014/main" val="3521356935"/>
                    </a:ext>
                  </a:extLst>
                </a:gridCol>
                <a:gridCol w="674374">
                  <a:extLst>
                    <a:ext uri="{9D8B030D-6E8A-4147-A177-3AD203B41FA5}">
                      <a16:colId xmlns:a16="http://schemas.microsoft.com/office/drawing/2014/main" val="1773157678"/>
                    </a:ext>
                  </a:extLst>
                </a:gridCol>
                <a:gridCol w="1057541">
                  <a:extLst>
                    <a:ext uri="{9D8B030D-6E8A-4147-A177-3AD203B41FA5}">
                      <a16:colId xmlns:a16="http://schemas.microsoft.com/office/drawing/2014/main" val="3546052576"/>
                    </a:ext>
                  </a:extLst>
                </a:gridCol>
                <a:gridCol w="743344">
                  <a:extLst>
                    <a:ext uri="{9D8B030D-6E8A-4147-A177-3AD203B41FA5}">
                      <a16:colId xmlns:a16="http://schemas.microsoft.com/office/drawing/2014/main" val="4141268015"/>
                    </a:ext>
                  </a:extLst>
                </a:gridCol>
                <a:gridCol w="1164828">
                  <a:extLst>
                    <a:ext uri="{9D8B030D-6E8A-4147-A177-3AD203B41FA5}">
                      <a16:colId xmlns:a16="http://schemas.microsoft.com/office/drawing/2014/main" val="562905290"/>
                    </a:ext>
                  </a:extLst>
                </a:gridCol>
                <a:gridCol w="720354">
                  <a:extLst>
                    <a:ext uri="{9D8B030D-6E8A-4147-A177-3AD203B41FA5}">
                      <a16:colId xmlns:a16="http://schemas.microsoft.com/office/drawing/2014/main" val="535014026"/>
                    </a:ext>
                  </a:extLst>
                </a:gridCol>
                <a:gridCol w="682036">
                  <a:extLst>
                    <a:ext uri="{9D8B030D-6E8A-4147-A177-3AD203B41FA5}">
                      <a16:colId xmlns:a16="http://schemas.microsoft.com/office/drawing/2014/main" val="2371021787"/>
                    </a:ext>
                  </a:extLst>
                </a:gridCol>
              </a:tblGrid>
              <a:tr h="59064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Маҳалла </a:t>
                      </a:r>
                      <a:b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номи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Мавжуд хонадон сони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kern="12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Ичимлик</a:t>
                      </a: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uz-Cyrl-UZ" sz="12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 суви билан </a:t>
                      </a:r>
                      <a:endParaRPr lang="uz-Cyrl-UZ" sz="1200" dirty="0" smtClean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таъминланган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kern="12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Электр</a:t>
                      </a: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билан </a:t>
                      </a:r>
                      <a:endParaRPr lang="uz-Cyrl-UZ" sz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kern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таъминланган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kern="12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Газ</a:t>
                      </a: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билан </a:t>
                      </a:r>
                      <a:endParaRPr lang="uz-Cyrl-UZ" sz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kern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таъминланган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kern="12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Оқова сув </a:t>
                      </a: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билан </a:t>
                      </a:r>
                      <a:r>
                        <a:rPr lang="uz-Cyrl-UZ" sz="1200" b="1" kern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таъминланган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Таъмир </a:t>
                      </a:r>
                      <a:r>
                        <a:rPr lang="uz-Cyrl-UZ" sz="1200" b="1" kern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талаб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kern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z-Cyrl-UZ" sz="1200" b="1" kern="12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ички йўллар </a:t>
                      </a:r>
                      <a:endParaRPr lang="uz-Cyrl-UZ" sz="1200" b="1" kern="1200" dirty="0" smtClean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км)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Камбағал</a:t>
                      </a: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оилалар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404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хонадон</a:t>
                      </a:r>
                      <a:b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сони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хонадон</a:t>
                      </a:r>
                      <a:b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сони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хонадон</a:t>
                      </a:r>
                      <a:b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сони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016637"/>
                  </a:ext>
                </a:extLst>
              </a:tr>
              <a:tr h="314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сони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32383"/>
                  </a:ext>
                </a:extLst>
              </a:tr>
              <a:tr h="240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Янгиобод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502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024990"/>
                  </a:ext>
                </a:extLst>
              </a:tr>
              <a:tr h="226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Қриққулоч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459"/>
                  </a:ext>
                </a:extLst>
              </a:tr>
              <a:tr h="226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Оқолтин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5719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4" y="3852162"/>
            <a:ext cx="11306175" cy="1665801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86730"/>
              </p:ext>
            </p:extLst>
          </p:nvPr>
        </p:nvGraphicFramePr>
        <p:xfrm>
          <a:off x="549456" y="1402741"/>
          <a:ext cx="11311191" cy="2007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671">
                  <a:extLst>
                    <a:ext uri="{9D8B030D-6E8A-4147-A177-3AD203B41FA5}">
                      <a16:colId xmlns:a16="http://schemas.microsoft.com/office/drawing/2014/main" val="1614160979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1603214514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3497523310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1244061931"/>
                    </a:ext>
                  </a:extLst>
                </a:gridCol>
                <a:gridCol w="861988">
                  <a:extLst>
                    <a:ext uri="{9D8B030D-6E8A-4147-A177-3AD203B41FA5}">
                      <a16:colId xmlns:a16="http://schemas.microsoft.com/office/drawing/2014/main" val="3599494191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2864475646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1168693383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1907849385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3719132637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3109606526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910820496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3522508815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2799839619"/>
                    </a:ext>
                  </a:extLst>
                </a:gridCol>
                <a:gridCol w="766211">
                  <a:extLst>
                    <a:ext uri="{9D8B030D-6E8A-4147-A177-3AD203B41FA5}">
                      <a16:colId xmlns:a16="http://schemas.microsoft.com/office/drawing/2014/main" val="3051890036"/>
                    </a:ext>
                  </a:extLst>
                </a:gridCol>
              </a:tblGrid>
              <a:tr h="1438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Секторлар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МФЙлар сони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Аҳоли сони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Хонадон сони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Аниқланган муаммолар сони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Шундан</a:t>
                      </a: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6540" marR="6540" marT="65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52883"/>
                  </a:ext>
                </a:extLst>
              </a:tr>
              <a:tr h="54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Кредит 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Ичимлик суви 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Оқава сув 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Газ 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Электр 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Йўл 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Ишсизлик 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Уй-жой</a:t>
                      </a:r>
                      <a:b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</a:br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масаласи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kern="12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Бошқа </a:t>
                      </a:r>
                      <a:endParaRPr lang="uz-Cyrl-UZ" sz="1100" b="1" kern="12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4107844524"/>
                  </a:ext>
                </a:extLst>
              </a:tr>
              <a:tr h="2840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effectLst/>
                          <a:latin typeface="Cambria" panose="02040503050406030204" pitchFamily="18" charset="0"/>
                        </a:rPr>
                        <a:t>ЖАМИ: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36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28 763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33 337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1 580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39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137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53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172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229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288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149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194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319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422035447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1-сектор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14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10 430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12 080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570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1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52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10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16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100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161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111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57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62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276208116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2-сектор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8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7 928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9 180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340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1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25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18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71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72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52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1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71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29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65673815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3-сектор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9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6 120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6 874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335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37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32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15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80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13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22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37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42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57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244041446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4-сектор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5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4 285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5 203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335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0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28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10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5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44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ambria" panose="02040503050406030204" pitchFamily="18" charset="0"/>
                        </a:rPr>
                        <a:t>53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0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24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171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3346218197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52450" y="2124075"/>
            <a:ext cx="11308197" cy="2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1378" y="2126855"/>
            <a:ext cx="11548" cy="1283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31378" y="3410993"/>
            <a:ext cx="11329269" cy="2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11849099" y="2126855"/>
            <a:ext cx="2" cy="1297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1849100" y="1402742"/>
            <a:ext cx="0" cy="721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542925" y="1402742"/>
            <a:ext cx="0" cy="721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45644" y="1402955"/>
            <a:ext cx="1128642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4042" y="3465763"/>
            <a:ext cx="11315057" cy="51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7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 cstate="print"/>
          <a:srcRect r="39494"/>
          <a:stretch/>
        </p:blipFill>
        <p:spPr>
          <a:xfrm>
            <a:off x="558981" y="147216"/>
            <a:ext cx="1527514" cy="696642"/>
          </a:xfrm>
          <a:prstGeom prst="rect">
            <a:avLst/>
          </a:prstGeom>
        </p:spPr>
      </p:pic>
      <p:sp>
        <p:nvSpPr>
          <p:cNvPr id="73" name="Прямоугольник 518"/>
          <p:cNvSpPr>
            <a:spLocks noChangeArrowheads="1"/>
          </p:cNvSpPr>
          <p:nvPr/>
        </p:nvSpPr>
        <p:spPr bwMode="auto">
          <a:xfrm>
            <a:off x="504825" y="1005841"/>
            <a:ext cx="11397615" cy="34913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</a:t>
            </a:r>
            <a:r>
              <a:rPr lang="uz-Cyrl-UZ" altLang="ru-RU" sz="1400" b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Янгиобод</a:t>
            </a:r>
            <a:r>
              <a:rPr lang="ru-RU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”, “</a:t>
            </a:r>
            <a:r>
              <a:rPr lang="ru-RU" altLang="ru-RU" sz="1400" b="1" u="sng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Қирққулоч</a:t>
            </a:r>
            <a:r>
              <a:rPr lang="ru-RU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”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ва</a:t>
            </a:r>
            <a:r>
              <a:rPr lang="ru-RU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“</a:t>
            </a:r>
            <a:r>
              <a:rPr lang="ru-RU" altLang="ru-RU" sz="1400" b="1" u="sng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Оқолтин</a:t>
            </a:r>
            <a:r>
              <a:rPr lang="ru-RU" alt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”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МФЙларнинг</a:t>
            </a:r>
            <a:r>
              <a:rPr lang="ru-RU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</a:t>
            </a:r>
            <a:r>
              <a:rPr lang="uz-Cyrl-UZ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ижтимоий-иқтисодий паст кўрсаткичларни ривожлантириш</a:t>
            </a:r>
            <a:endParaRPr lang="uz-Cyrl-UZ" alt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518"/>
          <p:cNvSpPr>
            <a:spLocks noChangeArrowheads="1"/>
          </p:cNvSpPr>
          <p:nvPr/>
        </p:nvSpPr>
        <p:spPr bwMode="auto">
          <a:xfrm>
            <a:off x="1996534" y="261343"/>
            <a:ext cx="9630108" cy="742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ИЖТИМОИЙ-ИҚТИСОДИЙ КЎРСАТКИЧЛАРНИ ЯХШИЛАШ БЎЙИЧА</a:t>
            </a:r>
          </a:p>
          <a:p>
            <a:pPr algn="ctr"/>
            <a:r>
              <a:rPr lang="uz-Cyrl-UZ" altLang="ru-RU" sz="2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ЧОРА-ТАДБИРЛАР РЕЖАСИ </a:t>
            </a:r>
            <a:endParaRPr lang="uz-Cyrl-UZ" altLang="ru-RU" sz="2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3313" y="2341321"/>
            <a:ext cx="55003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Оқолтин</a:t>
            </a:r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МФЙ</a:t>
            </a:r>
            <a:r>
              <a:rPr lang="ru-RU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</a:t>
            </a:r>
            <a:r>
              <a:rPr lang="ru-RU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200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Оқолтин</a:t>
            </a:r>
            <a:r>
              <a:rPr lang="ru-RU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200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сув</a:t>
            </a:r>
            <a:r>
              <a:rPr lang="ru-RU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насос </a:t>
            </a:r>
            <a:r>
              <a:rPr lang="ru-RU" sz="1200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станциясини</a:t>
            </a:r>
            <a:r>
              <a:rPr lang="ru-RU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қуриш</a:t>
            </a:r>
            <a:r>
              <a:rPr lang="ru-RU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uz-Cyrl-UZ" sz="1200" b="1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млрд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z-Cyrl-UZ" sz="12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1886" y="2915558"/>
            <a:ext cx="5491819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uz-Cyrl-UZ" sz="400" b="1" noProof="1" smtClean="0">
              <a:solidFill>
                <a:srgbClr val="0070C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“Қирққулоч” МФЙ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маъмурий биносини жорий таъмирлаш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uz-Cyrl-UZ" sz="4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3313" y="3940772"/>
            <a:ext cx="550039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uz-Cyrl-UZ" sz="200" b="1" dirty="0" smtClean="0">
              <a:solidFill>
                <a:srgbClr val="0070C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“Қирққулоч” МФЙ </a:t>
            </a:r>
            <a:r>
              <a:rPr lang="uz-Cyrl-UZ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ҳудудидаги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“Нурли келажак” қишлоқ врачлик пунктини мукаммал таъмирлаш 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750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886" y="4581269"/>
            <a:ext cx="5491819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00" b="1" dirty="0" smtClean="0">
              <a:solidFill>
                <a:srgbClr val="0070C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Оқолтин” МФЙ 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ҳудудидаги </a:t>
            </a:r>
            <a:r>
              <a:rPr lang="uz-Cyrl-UZ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30-сонли қишлоқ оилавий поликлиникасини реконструкция қилиш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млрд.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uz-Cyrl-UZ" sz="1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61054" y="1575407"/>
            <a:ext cx="49633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“Янгиобод” МФЙ 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ҳудудидаги </a:t>
            </a:r>
            <a:r>
              <a:rPr lang="uz-Cyrl-UZ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22-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умумтаълим мактабига қўшимча 176 ўринли </a:t>
            </a:r>
            <a:r>
              <a:rPr lang="uz-Cyrl-UZ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бино қуриш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2,4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млрд.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z-Cyrl-UZ" sz="12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83870" y="2156655"/>
            <a:ext cx="49633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Оқолтин</a:t>
            </a:r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МФЙ 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ҳудудидаги 150 ўринли </a:t>
            </a:r>
            <a:r>
              <a:rPr lang="uz-Cyrl-UZ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11-сонли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давлат мактабгача таълим ташкилоти биносини </a:t>
            </a:r>
            <a:r>
              <a:rPr lang="uz-Cyrl-UZ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реконструкия қилиш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3,3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млрд.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z-Cyrl-UZ" sz="12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70533" y="4869859"/>
            <a:ext cx="49900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z-Cyrl-UZ" sz="1200" b="1" noProof="1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“Оқолтин” МФЙ </a:t>
            </a:r>
            <a:r>
              <a:rPr lang="uz-Cyrl-UZ" sz="1200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  жойлашган </a:t>
            </a:r>
            <a:r>
              <a:rPr lang="uz-Cyrl-UZ" sz="1200" b="1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13-сонли </a:t>
            </a:r>
            <a:r>
              <a:rPr lang="uz-Cyrl-UZ" sz="1200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умумтаълим мактабига қўшимча</a:t>
            </a:r>
            <a:r>
              <a:rPr lang="uz-Cyrl-UZ" sz="1200" b="1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220 ўринли бино қуриш</a:t>
            </a:r>
            <a:r>
              <a:rPr lang="uz-Cyrl-UZ" sz="1200" b="1" noProof="1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844</a:t>
            </a:r>
            <a:r>
              <a:rPr lang="uz-Cyrl-UZ" sz="1200" b="1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сўм</a:t>
            </a:r>
            <a:r>
              <a:rPr lang="uz-Cyrl-UZ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b="1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z-Cyrl-UZ" sz="1200" b="1" noProof="1">
              <a:solidFill>
                <a:srgbClr val="0070C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5" b="47230" l="23750" r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92" t="2031" r="64935" b="53988"/>
          <a:stretch/>
        </p:blipFill>
        <p:spPr bwMode="auto">
          <a:xfrm>
            <a:off x="468146" y="1686857"/>
            <a:ext cx="174287" cy="3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9" b="46966" l="42639" r="57639">
                        <a14:foregroundMark x1="47917" y1="13193" x2="47917" y2="13193"/>
                        <a14:foregroundMark x1="53472" y1="39050" x2="53472" y2="39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80" t="2644" r="42390" b="53604"/>
          <a:stretch/>
        </p:blipFill>
        <p:spPr bwMode="auto">
          <a:xfrm>
            <a:off x="430312" y="2413301"/>
            <a:ext cx="226680" cy="3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94" b="46438" l="82500" r="99167">
                        <a14:foregroundMark x1="87361" y1="24274" x2="87361" y2="24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59" t="3565" b="53605"/>
          <a:stretch/>
        </p:blipFill>
        <p:spPr bwMode="auto">
          <a:xfrm>
            <a:off x="421302" y="3485623"/>
            <a:ext cx="242297" cy="3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507" b="96834" l="694" r="16528">
                        <a14:foregroundMark x1="10694" y1="59894" x2="10694" y2="59894"/>
                        <a14:foregroundMark x1="3472" y1="68865" x2="3472" y2="68865"/>
                        <a14:foregroundMark x1="3889" y1="86016" x2="3889" y2="86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3" t="53073" r="83965" b="3406"/>
          <a:stretch/>
        </p:blipFill>
        <p:spPr bwMode="auto">
          <a:xfrm>
            <a:off x="423798" y="4036323"/>
            <a:ext cx="229340" cy="3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826" b="97625" l="42639" r="56806">
                        <a14:foregroundMark x1="52639" y1="60158" x2="52639" y2="60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01" t="53764" r="43117" b="2946"/>
          <a:stretch/>
        </p:blipFill>
        <p:spPr bwMode="auto">
          <a:xfrm>
            <a:off x="377589" y="5248376"/>
            <a:ext cx="231598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354" b="97361" l="61389" r="77917">
                        <a14:foregroundMark x1="73056" y1="62269" x2="73056" y2="62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74" t="53994" r="22026" b="2715"/>
          <a:stretch/>
        </p:blipFill>
        <p:spPr bwMode="auto">
          <a:xfrm>
            <a:off x="374318" y="5857474"/>
            <a:ext cx="258840" cy="3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4090" b="97361" l="82917" r="99861">
                        <a14:foregroundMark x1="87361" y1="63325" x2="87361" y2="63325"/>
                        <a14:foregroundMark x1="88056" y1="89710" x2="88056" y2="89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22" t="53534" b="2484"/>
          <a:stretch/>
        </p:blipFill>
        <p:spPr bwMode="auto">
          <a:xfrm>
            <a:off x="6582529" y="1652941"/>
            <a:ext cx="256764" cy="34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694" b="46702" l="63056" r="78333">
                        <a14:foregroundMark x1="74444" y1="8971" x2="74444" y2="8971"/>
                        <a14:foregroundMark x1="68056" y1="34828" x2="68056" y2="3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43" t="3565" r="21542" b="53605"/>
          <a:stretch/>
        </p:blipFill>
        <p:spPr bwMode="auto">
          <a:xfrm>
            <a:off x="454536" y="2904808"/>
            <a:ext cx="201505" cy="29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713313" y="3461502"/>
            <a:ext cx="550039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uz-Cyrl-UZ" sz="300" b="1" noProof="1" smtClean="0">
              <a:solidFill>
                <a:srgbClr val="0070C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“Янгиобод” МФЙ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учун маъмурий бино қуриш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450 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uz-Cyrl-UZ" sz="2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507" b="96834" l="20000" r="36250">
                        <a14:foregroundMark x1="32639" y1="61478" x2="32639" y2="61478"/>
                        <a14:foregroundMark x1="32361" y1="79156" x2="32361" y2="79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53073" r="63602" b="3406"/>
          <a:stretch/>
        </p:blipFill>
        <p:spPr bwMode="auto">
          <a:xfrm>
            <a:off x="395854" y="4635362"/>
            <a:ext cx="257296" cy="3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721886" y="5183666"/>
            <a:ext cx="5491819" cy="538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300" b="1" dirty="0" smtClean="0">
              <a:solidFill>
                <a:srgbClr val="0070C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Янгиобод” МФЙ </a:t>
            </a:r>
            <a:r>
              <a:rPr lang="ru-RU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 «Уч-мулла» </a:t>
            </a:r>
            <a:r>
              <a:rPr lang="ru-RU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тез тиббий ёрдам шахобчасини қуриш</a:t>
            </a:r>
            <a:r>
              <a:rPr lang="ru-RU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750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uz-Cyrl-UZ" sz="1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543741" y="2305791"/>
            <a:ext cx="351452" cy="344524"/>
            <a:chOff x="6494123" y="1445917"/>
            <a:chExt cx="369100" cy="324754"/>
          </a:xfrm>
        </p:grpSpPr>
        <p:pic>
          <p:nvPicPr>
            <p:cNvPr id="60" name="Picture 2" descr="Цифры от 0 до 9: шаблоны и трафареты для вырезания | 33 Поделки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5" b="47230" l="23750" r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2" t="2031" r="64935" b="53988"/>
            <a:stretch/>
          </p:blipFill>
          <p:spPr bwMode="auto">
            <a:xfrm>
              <a:off x="6494123" y="1445917"/>
              <a:ext cx="158126" cy="324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Цифры от 0 до 9: шаблоны и трафареты для вырезания | 33 Поделки"/>
            <p:cNvPicPr>
              <a:picLocks noChangeAspect="1" noChangeArrowheads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" t="2043" r="82445" b="53745"/>
            <a:stretch/>
          </p:blipFill>
          <p:spPr bwMode="auto">
            <a:xfrm>
              <a:off x="6624733" y="1445919"/>
              <a:ext cx="238490" cy="32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517680" y="2958285"/>
            <a:ext cx="354642" cy="369867"/>
            <a:chOff x="6516686" y="2076582"/>
            <a:chExt cx="354642" cy="378273"/>
          </a:xfrm>
        </p:grpSpPr>
        <p:pic>
          <p:nvPicPr>
            <p:cNvPr id="61" name="Picture 2" descr="Цифры от 0 до 9: шаблоны и трафареты для вырезания | 33 Поделки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5" b="47230" l="23750" r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2" t="2031" r="64935" b="53988"/>
            <a:stretch/>
          </p:blipFill>
          <p:spPr bwMode="auto">
            <a:xfrm>
              <a:off x="6516686" y="2076582"/>
              <a:ext cx="179280" cy="368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Цифры от 0 до 9: шаблоны и трафареты для вырезания | 33 Поделки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5" b="47230" l="23750" r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2" t="2031" r="64935" b="53988"/>
            <a:stretch/>
          </p:blipFill>
          <p:spPr bwMode="auto">
            <a:xfrm>
              <a:off x="6687142" y="2076582"/>
              <a:ext cx="184186" cy="37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6517680" y="3678595"/>
            <a:ext cx="382073" cy="333840"/>
            <a:chOff x="6522716" y="2724914"/>
            <a:chExt cx="382073" cy="333840"/>
          </a:xfrm>
        </p:grpSpPr>
        <p:pic>
          <p:nvPicPr>
            <p:cNvPr id="63" name="Picture 2" descr="Цифры от 0 до 9: шаблоны и трафареты для вырезания | 33 Поделки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5" b="47230" l="23750" r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2" t="2031" r="64935" b="53988"/>
            <a:stretch/>
          </p:blipFill>
          <p:spPr bwMode="auto">
            <a:xfrm>
              <a:off x="6522716" y="2724914"/>
              <a:ext cx="162550" cy="33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Цифры от 0 до 9: шаблоны и трафареты для вырезания | 33 Поделки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39" b="46966" l="42639" r="57639">
                          <a14:foregroundMark x1="47917" y1="13193" x2="47917" y2="13193"/>
                          <a14:foregroundMark x1="53472" y1="39050" x2="53472" y2="39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0" t="2644" r="42390" b="53604"/>
            <a:stretch/>
          </p:blipFill>
          <p:spPr bwMode="auto">
            <a:xfrm>
              <a:off x="6686915" y="2724914"/>
              <a:ext cx="217874" cy="33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534289" y="4374622"/>
            <a:ext cx="353243" cy="335285"/>
            <a:chOff x="6534711" y="3380622"/>
            <a:chExt cx="353243" cy="335285"/>
          </a:xfrm>
        </p:grpSpPr>
        <p:pic>
          <p:nvPicPr>
            <p:cNvPr id="65" name="Picture 2" descr="Цифры от 0 до 9: шаблоны и трафареты для вырезания | 33 Поделки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5" b="47230" l="23750" r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2" t="2031" r="64935" b="53988"/>
            <a:stretch/>
          </p:blipFill>
          <p:spPr bwMode="auto">
            <a:xfrm>
              <a:off x="6534711" y="3380622"/>
              <a:ext cx="163254" cy="335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Цифры от 0 до 9: шаблоны и трафареты для вырезания | 33 Поделки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694" b="46702" l="63056" r="78333">
                          <a14:foregroundMark x1="74444" y1="8971" x2="74444" y2="8971"/>
                          <a14:foregroundMark x1="68056" y1="34828" x2="68056" y2="34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43" t="3565" r="21542" b="53605"/>
            <a:stretch/>
          </p:blipFill>
          <p:spPr bwMode="auto">
            <a:xfrm>
              <a:off x="6663615" y="3389028"/>
              <a:ext cx="224339" cy="32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Прямоугольник 66"/>
          <p:cNvSpPr/>
          <p:nvPr/>
        </p:nvSpPr>
        <p:spPr>
          <a:xfrm>
            <a:off x="6983870" y="2921202"/>
            <a:ext cx="49633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“Қирққулоч” МФЙ 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 </a:t>
            </a:r>
            <a:r>
              <a:rPr lang="uz-Cyrl-UZ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 ўринли давлат мактабгача таълим 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ташкилотини қуриш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4,8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млрд.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z-Cyrl-UZ" sz="12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493707" y="4936403"/>
            <a:ext cx="406505" cy="361008"/>
            <a:chOff x="6524998" y="4015643"/>
            <a:chExt cx="406505" cy="361008"/>
          </a:xfrm>
        </p:grpSpPr>
        <p:pic>
          <p:nvPicPr>
            <p:cNvPr id="68" name="Picture 2" descr="Цифры от 0 до 9: шаблоны и трафареты для вырезания | 33 Поделки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5" b="47230" l="23750" r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2" t="2031" r="64935" b="53988"/>
            <a:stretch/>
          </p:blipFill>
          <p:spPr bwMode="auto">
            <a:xfrm>
              <a:off x="6524998" y="4015643"/>
              <a:ext cx="164262" cy="337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Цифры от 0 до 9: шаблоны и трафареты для вырезания | 33 Поделки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94" b="46438" l="82500" r="99167">
                          <a14:foregroundMark x1="87361" y1="24274" x2="87361" y2="242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59" t="3565" b="53605"/>
            <a:stretch/>
          </p:blipFill>
          <p:spPr bwMode="auto">
            <a:xfrm>
              <a:off x="6655382" y="4021757"/>
              <a:ext cx="276121" cy="35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Прямоугольник 69"/>
          <p:cNvSpPr/>
          <p:nvPr/>
        </p:nvSpPr>
        <p:spPr>
          <a:xfrm>
            <a:off x="713313" y="5814585"/>
            <a:ext cx="55003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“Янгиобод” МФЙ </a:t>
            </a:r>
            <a:r>
              <a:rPr lang="ru-RU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ҳудудидаги 36-умумтаълим мактабига янги </a:t>
            </a:r>
            <a:r>
              <a:rPr lang="ru-RU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12х24 ҳажмдаги спорт зал қуриш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млрд.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z-Cyrl-UZ" sz="12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5" b="47230" l="23750" r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92" t="2031" r="64935" b="53988"/>
          <a:stretch/>
        </p:blipFill>
        <p:spPr bwMode="auto">
          <a:xfrm>
            <a:off x="6486905" y="5704573"/>
            <a:ext cx="174856" cy="3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Цифры от 0 до 9: шаблоны и трафареты для вырезания | 33 Поделки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507" b="96834" l="694" r="16528">
                        <a14:foregroundMark x1="10694" y1="59894" x2="10694" y2="59894"/>
                        <a14:foregroundMark x1="3472" y1="68865" x2="3472" y2="68865"/>
                        <a14:foregroundMark x1="3889" y1="86016" x2="3889" y2="86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3" t="53073" r="83965" b="3406"/>
          <a:stretch/>
        </p:blipFill>
        <p:spPr bwMode="auto">
          <a:xfrm>
            <a:off x="6644987" y="5719923"/>
            <a:ext cx="223990" cy="3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6970532" y="5442522"/>
            <a:ext cx="499003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Ушбу </a:t>
            </a:r>
            <a:r>
              <a:rPr lang="ru-RU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та маҳаллада </a:t>
            </a:r>
            <a:r>
              <a:rPr lang="ru-RU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“Ҳар </a:t>
            </a:r>
            <a:r>
              <a:rPr lang="ru-RU" sz="1200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 оила тадбиркор” дастури доирасида оилавий тадбиркорлик фаолиятини ташкил этиш истагида бўлган </a:t>
            </a:r>
            <a:r>
              <a:rPr lang="ru-RU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1200" b="1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оилага </a:t>
            </a:r>
            <a:r>
              <a:rPr lang="ru-RU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қўйчилик ва </a:t>
            </a:r>
            <a:r>
              <a:rPr lang="ru-RU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эчкичиликни </a:t>
            </a:r>
            <a:r>
              <a:rPr lang="ru-RU" sz="1200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ривожлантириш учун </a:t>
            </a:r>
            <a:r>
              <a:rPr lang="ru-RU" sz="1200" b="1" noProof="1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млн. сўмдан </a:t>
            </a:r>
            <a:r>
              <a:rPr lang="ru-RU" sz="1200" b="1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 </a:t>
            </a:r>
            <a:r>
              <a:rPr lang="ru-RU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ажратилиш</a:t>
            </a:r>
            <a:r>
              <a:rPr lang="ru-RU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z-Cyrl-UZ" sz="12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972461" y="3512995"/>
            <a:ext cx="49861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“Оқолтин” МФЙ 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Нишон қишлоғи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uz-Cyrl-UZ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Оқолтин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uz-Cyrl-UZ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аҳоли пунктини боғловчи </a:t>
            </a:r>
            <a:r>
              <a:rPr lang="uz-Cyrl-UZ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ички йўлининг 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uz-Cyrl-UZ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 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қисмини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жорий таъмирлаш </a:t>
            </a:r>
            <a:b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млрд.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972461" y="4297196"/>
            <a:ext cx="498617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Оқолтин” МФЙ </a:t>
            </a:r>
            <a:r>
              <a:rPr lang="uz-Cyrl-UZ" sz="1200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аҳолисини</a:t>
            </a:r>
            <a:r>
              <a:rPr lang="uz-Cyrl-UZ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200" b="1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ичимлик суви </a:t>
            </a:r>
            <a:r>
              <a:rPr lang="uz-Cyrl-UZ" sz="1200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 таъминлаш учун </a:t>
            </a:r>
            <a:endParaRPr lang="uz-Cyrl-UZ" sz="1200" b="1" noProof="1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uz-Cyrl-UZ" sz="1200" noProof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 </a:t>
            </a:r>
            <a:r>
              <a:rPr lang="uz-Cyrl-UZ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ҳудудда </a:t>
            </a:r>
            <a:r>
              <a:rPr lang="uz-Cyrl-UZ" sz="1200" b="1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сув қувурларини ётқизиш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z-Cyrl-UZ" sz="1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z-Cyrl-UZ" sz="1200" noProof="1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6859" y="1576533"/>
            <a:ext cx="55068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z-Cyrl-UZ" sz="1200" b="1" noProof="1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Оқолтин</a:t>
            </a:r>
            <a:r>
              <a:rPr lang="ru-RU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ru-RU" sz="1200" b="1" noProof="1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b="1" noProof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ФЙ </a:t>
            </a:r>
            <a:r>
              <a:rPr lang="ru-RU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худудида янги ташкил топган хонадонлар учун 0,4 ва 10 кВт.лик 2,3 масофага ҳаво тармоғи қуриш ва трансформатор ўрнатиш 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221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млн. сўм</a:t>
            </a:r>
            <a:r>
              <a:rPr lang="uz-Cyrl-UZ" sz="12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200" noProof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noProof="1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Схема 95"/>
          <p:cNvGraphicFramePr/>
          <p:nvPr>
            <p:extLst>
              <p:ext uri="{D42A27DB-BD31-4B8C-83A1-F6EECF244321}">
                <p14:modId xmlns:p14="http://schemas.microsoft.com/office/powerpoint/2010/main" val="2369075179"/>
              </p:ext>
            </p:extLst>
          </p:nvPr>
        </p:nvGraphicFramePr>
        <p:xfrm>
          <a:off x="461317" y="5255743"/>
          <a:ext cx="7348154" cy="135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5" name="Скругленный прямоугольник 84"/>
          <p:cNvSpPr/>
          <p:nvPr/>
        </p:nvSpPr>
        <p:spPr>
          <a:xfrm>
            <a:off x="6568440" y="1645920"/>
            <a:ext cx="1066800" cy="4724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z-Cyrl-UZ" sz="1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Ижро</a:t>
            </a:r>
          </a:p>
          <a:p>
            <a:pPr algn="ctr">
              <a:defRPr/>
            </a:pPr>
            <a:r>
              <a:rPr lang="uz-Cyrl-UZ" sz="1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Cyrl-UZ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113</a:t>
            </a:r>
            <a:r>
              <a:rPr lang="uz-Cyrl-UZ" sz="1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фоиз</a:t>
            </a:r>
            <a:endParaRPr lang="ru-RU" sz="1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75" name="Прямоугольник 518"/>
          <p:cNvSpPr>
            <a:spLocks noChangeArrowheads="1"/>
          </p:cNvSpPr>
          <p:nvPr/>
        </p:nvSpPr>
        <p:spPr bwMode="auto">
          <a:xfrm>
            <a:off x="2065458" y="147216"/>
            <a:ext cx="9630108" cy="742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ТУМАНДА ТАДБИРКОРЛИКНИ РИВОЖЛАНТИРИШ ҲОЛАТИ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8" cstate="print"/>
          <a:srcRect r="39494"/>
          <a:stretch/>
        </p:blipFill>
        <p:spPr>
          <a:xfrm>
            <a:off x="558981" y="147216"/>
            <a:ext cx="1527514" cy="696642"/>
          </a:xfrm>
          <a:prstGeom prst="rect">
            <a:avLst/>
          </a:prstGeom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031305"/>
              </p:ext>
            </p:extLst>
          </p:nvPr>
        </p:nvGraphicFramePr>
        <p:xfrm>
          <a:off x="230659" y="395416"/>
          <a:ext cx="4620232" cy="362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68927" y="1051619"/>
            <a:ext cx="3389051" cy="51551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Рўйхатдан ўтган </a:t>
            </a:r>
          </a:p>
          <a:p>
            <a:pPr algn="ctr"/>
            <a:r>
              <a:rPr lang="uz-Cyrl-UZ" alt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кичик бизнес субъектлари </a:t>
            </a:r>
            <a:endParaRPr lang="ru-RU" alt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421780" y="1813346"/>
            <a:ext cx="1145204" cy="979281"/>
            <a:chOff x="2863006" y="243152"/>
            <a:chExt cx="1370214" cy="974441"/>
          </a:xfrm>
        </p:grpSpPr>
        <p:sp>
          <p:nvSpPr>
            <p:cNvPr id="25" name="Овал 24"/>
            <p:cNvSpPr/>
            <p:nvPr/>
          </p:nvSpPr>
          <p:spPr>
            <a:xfrm>
              <a:off x="2984558" y="243152"/>
              <a:ext cx="1213841" cy="974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863006" y="362934"/>
              <a:ext cx="1370214" cy="693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600" b="1" dirty="0" smtClean="0">
                  <a:solidFill>
                    <a:srgbClr val="0070C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593 та</a:t>
              </a:r>
              <a:endParaRPr lang="uz-Cyrl-UZ" sz="16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uz-Cyrl-UZ" sz="1200" b="1" i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(60,3 фоиз</a:t>
              </a:r>
              <a:r>
                <a:rPr lang="uz-Cyrl-UZ" sz="1200" b="1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)</a:t>
              </a:r>
              <a:endParaRPr lang="ru-RU" sz="12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59562" y="2084798"/>
            <a:ext cx="777188" cy="346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4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982</a:t>
            </a:r>
            <a:r>
              <a:rPr lang="uz-Cyrl-UZ" sz="14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та</a:t>
            </a:r>
            <a:endParaRPr lang="uz-Cyrl-UZ" sz="1400" b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946535" y="3095699"/>
            <a:ext cx="2760489" cy="29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1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жами рўйхатдан </a:t>
            </a:r>
            <a:r>
              <a:rPr lang="uz-Cyrl-UZ" sz="11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ўтган корхоналар</a:t>
            </a:r>
            <a:endParaRPr lang="ru-RU" sz="1100" b="1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99525" y="3175311"/>
            <a:ext cx="373852" cy="1371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971009" y="3264722"/>
            <a:ext cx="2472095" cy="35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1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сўнгги 3 йилда </a:t>
            </a:r>
            <a:r>
              <a:rPr lang="uz-Cyrl-UZ" sz="11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ташкил этилган</a:t>
            </a:r>
            <a:endParaRPr lang="ru-RU" sz="1100" b="1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703830" y="3380466"/>
            <a:ext cx="373852" cy="1377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4004384" y="1051620"/>
            <a:ext cx="7791376" cy="51139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z-Cyrl-UZ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Аҳолини тадбиркорликка жалб этиш орқали янги </a:t>
            </a:r>
            <a:r>
              <a:rPr lang="uz-Cyrl-UZ" alt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кичик бизнес ташкил </a:t>
            </a:r>
            <a:r>
              <a:rPr lang="uz-Cyrl-UZ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этиш</a:t>
            </a:r>
          </a:p>
          <a:p>
            <a:pPr algn="ctr">
              <a:defRPr/>
            </a:pPr>
            <a:r>
              <a:rPr lang="uz-Cyrl-UZ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прогноз </a:t>
            </a:r>
            <a:r>
              <a:rPr lang="uz-Cyrl-UZ" alt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кўрсаткичлари ижросини таъминлаш</a:t>
            </a:r>
            <a:endParaRPr lang="ru-RU" alt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597557" y="3160821"/>
            <a:ext cx="1141033" cy="39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2020 йил</a:t>
            </a:r>
          </a:p>
          <a:p>
            <a:pPr algn="ctr">
              <a:defRPr/>
            </a:pPr>
            <a:r>
              <a:rPr lang="uz-Cyrl-UZ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янв-окт</a:t>
            </a:r>
            <a:endParaRPr lang="ru-RU" sz="1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6" name="Группа 205"/>
          <p:cNvGrpSpPr>
            <a:grpSpLocks/>
          </p:cNvGrpSpPr>
          <p:nvPr/>
        </p:nvGrpSpPr>
        <p:grpSpPr bwMode="auto">
          <a:xfrm>
            <a:off x="6780204" y="2258140"/>
            <a:ext cx="1055871" cy="1299678"/>
            <a:chOff x="37169077" y="5739284"/>
            <a:chExt cx="3533619" cy="2811610"/>
          </a:xfrm>
        </p:grpSpPr>
        <p:pic>
          <p:nvPicPr>
            <p:cNvPr id="68" name="Рисунок 21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31" t="12527" r="32578" b="62897"/>
            <a:stretch>
              <a:fillRect/>
            </a:stretch>
          </p:blipFill>
          <p:spPr bwMode="auto">
            <a:xfrm>
              <a:off x="37684208" y="5739284"/>
              <a:ext cx="2822401" cy="150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37169077" y="7363488"/>
              <a:ext cx="3533619" cy="1187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2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17 </a:t>
              </a:r>
              <a:r>
                <a:rPr lang="uz-Cyrl-UZ" sz="1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та </a:t>
              </a:r>
              <a:r>
                <a:rPr lang="uz-Cyrl-UZ" sz="1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оилавий корхона</a:t>
              </a:r>
              <a:endParaRPr lang="ru-RU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76"/>
          <p:cNvGrpSpPr>
            <a:grpSpLocks/>
          </p:cNvGrpSpPr>
          <p:nvPr/>
        </p:nvGrpSpPr>
        <p:grpSpPr bwMode="auto">
          <a:xfrm>
            <a:off x="3945922" y="1742370"/>
            <a:ext cx="1655805" cy="1916960"/>
            <a:chOff x="14222932" y="14581683"/>
            <a:chExt cx="4776954" cy="5010253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4610986" y="16046364"/>
              <a:ext cx="1743827" cy="258804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6781709" y="15194473"/>
              <a:ext cx="1743829" cy="343993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4222932" y="18634409"/>
              <a:ext cx="2558864" cy="957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2019 йил</a:t>
              </a:r>
              <a:endParaRPr lang="ru-RU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6453894" y="18618021"/>
              <a:ext cx="2545992" cy="959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2020 йил</a:t>
              </a:r>
              <a:endParaRPr lang="ru-RU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4285760" y="15383319"/>
              <a:ext cx="2355277" cy="691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600" b="1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215</a:t>
              </a:r>
              <a:endParaRPr lang="ru-RU" sz="1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6107346" y="14581683"/>
              <a:ext cx="2890987" cy="57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6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274</a:t>
              </a:r>
              <a:endParaRPr lang="ru-RU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4345474" y="17746820"/>
              <a:ext cx="2323874" cy="11500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ФАКТ</a:t>
              </a:r>
              <a:endPara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6509304" y="17707229"/>
              <a:ext cx="2322026" cy="1151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РЕЖА</a:t>
              </a:r>
              <a:endPara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67" name="Рисунок 80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5" t="16125" r="15654" b="21587"/>
            <a:stretch>
              <a:fillRect/>
            </a:stretch>
          </p:blipFill>
          <p:spPr bwMode="auto">
            <a:xfrm rot="19683720">
              <a:off x="15810437" y="16430609"/>
              <a:ext cx="1433331" cy="83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Группа 109"/>
          <p:cNvGrpSpPr>
            <a:grpSpLocks/>
          </p:cNvGrpSpPr>
          <p:nvPr/>
        </p:nvGrpSpPr>
        <p:grpSpPr bwMode="auto">
          <a:xfrm>
            <a:off x="5604600" y="1871403"/>
            <a:ext cx="1234518" cy="1183162"/>
            <a:chOff x="10257503" y="5790591"/>
            <a:chExt cx="5670755" cy="5602115"/>
          </a:xfrm>
        </p:grpSpPr>
        <p:sp>
          <p:nvSpPr>
            <p:cNvPr id="55" name="Овал 54"/>
            <p:cNvSpPr/>
            <p:nvPr/>
          </p:nvSpPr>
          <p:spPr>
            <a:xfrm>
              <a:off x="10257503" y="5790591"/>
              <a:ext cx="5670755" cy="560211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12925" indent="-1355725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27438" indent="-2713038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441950" indent="-4070350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256463" indent="-5427663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6287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10439861" y="5960352"/>
              <a:ext cx="5273685" cy="51483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12925" indent="-1355725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27438" indent="-2713038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441950" indent="-4070350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256463" indent="-5427663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6287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10622220" y="6188757"/>
              <a:ext cx="4911909" cy="46884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12925" indent="-1355725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27438" indent="-2713038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441950" indent="-4070350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256463" indent="-5427663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6287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10828111" y="6392468"/>
              <a:ext cx="4523661" cy="43551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12925" indent="-1355725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27438" indent="-2713038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441950" indent="-4070350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256463" indent="-5427663" algn="l" defTabSz="3627438" rtl="0" eaLnBrk="0" fontAlgn="base" hangingPunct="0">
                <a:spcBef>
                  <a:spcPct val="0"/>
                </a:spcBef>
                <a:spcAft>
                  <a:spcPct val="0"/>
                </a:spcAft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6287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271</a:t>
              </a:r>
            </a:p>
            <a:p>
              <a:pPr algn="ctr" defTabSz="36287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та</a:t>
              </a:r>
              <a:endParaRPr lang="uz-Cyrl-UZ" sz="1200" b="1" dirty="0" smtClean="0">
                <a:solidFill>
                  <a:srgbClr val="094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33"/>
          <p:cNvGrpSpPr>
            <a:grpSpLocks/>
          </p:cNvGrpSpPr>
          <p:nvPr/>
        </p:nvGrpSpPr>
        <p:grpSpPr bwMode="auto">
          <a:xfrm>
            <a:off x="7619657" y="1630426"/>
            <a:ext cx="4176103" cy="1985409"/>
            <a:chOff x="10583863" y="17578388"/>
            <a:chExt cx="10353675" cy="4862928"/>
          </a:xfrm>
        </p:grpSpPr>
        <p:sp>
          <p:nvSpPr>
            <p:cNvPr id="40" name="Прямоугольник 39"/>
            <p:cNvSpPr/>
            <p:nvPr/>
          </p:nvSpPr>
          <p:spPr bwMode="auto">
            <a:xfrm>
              <a:off x="11210925" y="18947799"/>
              <a:ext cx="2794000" cy="831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савдо</a:t>
              </a:r>
              <a:r>
                <a:rPr lang="uz-Cyrl-UZ" sz="11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Cyrl-UZ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(14%) </a:t>
              </a:r>
              <a:endParaRPr lang="ru-RU" sz="1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14071600" y="18979732"/>
              <a:ext cx="3043238" cy="833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саноат</a:t>
              </a:r>
              <a:r>
                <a:rPr lang="uz-Cyrl-UZ" sz="11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Cyrl-UZ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(</a:t>
              </a:r>
              <a:r>
                <a:rPr lang="en-US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20</a:t>
              </a:r>
              <a:r>
                <a:rPr lang="uz-Cyrl-UZ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%) </a:t>
              </a:r>
              <a:endParaRPr lang="ru-RU" sz="1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17129125" y="19011666"/>
              <a:ext cx="3540125" cy="7105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қурилиш</a:t>
              </a:r>
              <a:r>
                <a:rPr lang="uz-Cyrl-UZ" sz="11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Cyrl-UZ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(</a:t>
              </a:r>
              <a:r>
                <a:rPr lang="en-US" sz="11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  <a:r>
                <a:rPr lang="uz-Cyrl-UZ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%)    </a:t>
              </a:r>
              <a:endParaRPr lang="ru-RU" sz="1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10583863" y="21489838"/>
              <a:ext cx="3462336" cy="882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қишлоқ хўжалиги </a:t>
              </a:r>
              <a:r>
                <a:rPr lang="uz-Cyrl-UZ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(33%)</a:t>
              </a:r>
              <a:endParaRPr lang="ru-RU" sz="1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 bwMode="auto">
            <a:xfrm>
              <a:off x="13925550" y="21526422"/>
              <a:ext cx="3482975" cy="884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хизмат кўрсатиш </a:t>
              </a:r>
              <a:r>
                <a:rPr lang="uz-Cyrl-UZ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(</a:t>
              </a:r>
              <a:r>
                <a:rPr lang="en-US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14</a:t>
              </a:r>
              <a:r>
                <a:rPr lang="uz-Cyrl-UZ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%)</a:t>
              </a:r>
              <a:endParaRPr lang="ru-RU" sz="1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16948150" y="21556760"/>
              <a:ext cx="3989388" cy="884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бошқа </a:t>
              </a:r>
            </a:p>
            <a:p>
              <a:pPr algn="ctr">
                <a:defRPr/>
              </a:pPr>
              <a:r>
                <a:rPr lang="uz-Cyrl-UZ" sz="1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йўналиш </a:t>
              </a:r>
              <a:r>
                <a:rPr lang="uz-Cyrl-UZ" sz="11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(10%)</a:t>
              </a:r>
              <a:endParaRPr lang="ru-RU" sz="1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46" name="Рисунок 7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6150" y="17578388"/>
              <a:ext cx="2428875" cy="152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Рисунок 8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3" y="17602200"/>
              <a:ext cx="236220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83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8213" y="17646650"/>
              <a:ext cx="2130425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Рисунок 8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738" y="19794538"/>
              <a:ext cx="2692400" cy="15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8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0838" y="20091400"/>
              <a:ext cx="2544762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Рисунок 91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3825" y="19880263"/>
              <a:ext cx="1736725" cy="155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Прямая соединительная линия 51"/>
            <p:cNvCxnSpPr/>
            <p:nvPr/>
          </p:nvCxnSpPr>
          <p:spPr bwMode="auto">
            <a:xfrm>
              <a:off x="10934700" y="19680670"/>
              <a:ext cx="9561513" cy="1596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 bwMode="auto">
            <a:xfrm flipV="1">
              <a:off x="14004925" y="17643318"/>
              <a:ext cx="11113" cy="47979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 bwMode="auto">
            <a:xfrm flipH="1" flipV="1">
              <a:off x="17397413" y="17681638"/>
              <a:ext cx="11112" cy="4759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/>
        </p:nvSpPr>
        <p:spPr>
          <a:xfrm>
            <a:off x="493077" y="3696032"/>
            <a:ext cx="11242494" cy="34396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2019 </a:t>
            </a:r>
            <a:r>
              <a:rPr lang="uz-Cyrl-UZ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йил давомида янги </a:t>
            </a:r>
            <a:r>
              <a:rPr lang="uz-Cyrl-UZ" alt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ташкил этилган кичик бизнес </a:t>
            </a:r>
            <a:r>
              <a:rPr lang="uz-Cyrl-UZ" alt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субъектларининг натижадорлик кўрсаткичлари </a:t>
            </a:r>
            <a:endParaRPr lang="ru-RU" alt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03023" y="4151783"/>
            <a:ext cx="4685862" cy="1211049"/>
            <a:chOff x="568926" y="4944022"/>
            <a:chExt cx="5155107" cy="1774603"/>
          </a:xfrm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568926" y="4954295"/>
              <a:ext cx="1496532" cy="1764330"/>
            </a:xfrm>
            <a:prstGeom prst="rect">
              <a:avLst/>
            </a:prstGeom>
            <a:noFill/>
            <a:ln w="381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lvl1pPr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>
                <a:defRPr/>
              </a:pPr>
              <a:r>
                <a:rPr lang="uz-Cyrl-UZ" altLang="ru-RU" sz="1400" b="1" dirty="0" smtClean="0">
                  <a:solidFill>
                    <a:srgbClr val="2E75B6"/>
                  </a:solidFill>
                  <a:latin typeface="Cambria" panose="02040503050406030204" pitchFamily="18" charset="0"/>
                </a:rPr>
                <a:t>2019 йилда ташкил этилган</a:t>
              </a:r>
              <a:endParaRPr lang="ru-RU" altLang="ru-RU" sz="1400" b="1" dirty="0" smtClean="0">
                <a:solidFill>
                  <a:srgbClr val="2E75B6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 bwMode="auto">
            <a:xfrm rot="5400000">
              <a:off x="2548140" y="5787368"/>
              <a:ext cx="511289" cy="13112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3627438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3627438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3627438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3627438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uz-Cyrl-UZ" sz="1400" b="1" smtClean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 bwMode="auto">
            <a:xfrm>
              <a:off x="3419287" y="6251111"/>
              <a:ext cx="2062734" cy="3900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34 та </a:t>
              </a:r>
              <a:r>
                <a:rPr lang="uz-Cyrl-UZ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(</a:t>
              </a:r>
              <a:r>
                <a:rPr lang="uz-Cyrl-U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15 фоиз</a:t>
              </a:r>
              <a:r>
                <a:rPr lang="uz-Cyrl-UZ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)</a:t>
              </a:r>
              <a:endPara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 bwMode="auto">
            <a:xfrm>
              <a:off x="4179873" y="5613732"/>
              <a:ext cx="1402476" cy="3811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z-Cyrl-UZ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193 та</a:t>
              </a:r>
              <a:endParaRPr lang="uz-Cyrl-UZ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 bwMode="auto">
            <a:xfrm>
              <a:off x="2137651" y="6175421"/>
              <a:ext cx="1712533" cy="4847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z-Cyrl-UZ" sz="14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Arial" charset="0"/>
                </a:rPr>
                <a:t>Фаолиятсиз</a:t>
              </a:r>
              <a:endParaRPr lang="ru-RU" sz="1400" b="1" dirty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 bwMode="auto">
            <a:xfrm>
              <a:off x="2141658" y="5564399"/>
              <a:ext cx="2041128" cy="5144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z-Cyrl-UZ" sz="14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Arial" charset="0"/>
                </a:rPr>
                <a:t>Ишлаётган</a:t>
              </a:r>
              <a:endParaRPr lang="ru-RU" sz="1400" b="1" dirty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 bwMode="auto">
            <a:xfrm rot="5400000">
              <a:off x="2977707" y="4111125"/>
              <a:ext cx="511289" cy="21770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3627438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3627438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3627438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3627438" eaLnBrk="0" fontAlgn="base" hangingPunct="0">
                <a:spcBef>
                  <a:spcPct val="0"/>
                </a:spcBef>
                <a:spcAft>
                  <a:spcPct val="0"/>
                </a:spcAft>
                <a:defRPr sz="7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uz-Cyrl-UZ" sz="1400" b="1" smtClean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 bwMode="auto">
            <a:xfrm>
              <a:off x="2154277" y="5008077"/>
              <a:ext cx="1270271" cy="402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z-Cyrl-UZ" sz="1400" b="1" dirty="0" smtClean="0">
                  <a:solidFill>
                    <a:schemeClr val="tx1"/>
                  </a:solidFill>
                  <a:latin typeface="Cambria" panose="02040503050406030204" pitchFamily="18" charset="0"/>
                  <a:cs typeface="Arial" charset="0"/>
                </a:rPr>
                <a:t>ЖАМИ</a:t>
              </a:r>
              <a:endPara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 bwMode="auto">
            <a:xfrm>
              <a:off x="4355264" y="4954451"/>
              <a:ext cx="1368769" cy="5005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z-Cyrl-UZ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227 та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</p:grpSp>
      <p:graphicFrame>
        <p:nvGraphicFramePr>
          <p:cNvPr id="86" name="Диаграмма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518731"/>
              </p:ext>
            </p:extLst>
          </p:nvPr>
        </p:nvGraphicFramePr>
        <p:xfrm>
          <a:off x="4493249" y="4135708"/>
          <a:ext cx="1788834" cy="121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cxnSp>
        <p:nvCxnSpPr>
          <p:cNvPr id="88" name="Прямая соединительная линия 87"/>
          <p:cNvCxnSpPr/>
          <p:nvPr/>
        </p:nvCxnSpPr>
        <p:spPr bwMode="auto">
          <a:xfrm flipV="1">
            <a:off x="5554820" y="5189838"/>
            <a:ext cx="2411169" cy="13518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 bwMode="auto">
          <a:xfrm flipV="1">
            <a:off x="5601730" y="4470202"/>
            <a:ext cx="2411427" cy="84320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 bwMode="auto">
          <a:xfrm rot="21368226">
            <a:off x="6568846" y="4803113"/>
            <a:ext cx="1561894" cy="366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309 та</a:t>
            </a:r>
            <a:r>
              <a:rPr lang="uz-Cyrl-UZ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endParaRPr lang="uz-Cyrl-UZ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>
              <a:defRPr/>
            </a:pPr>
            <a:r>
              <a:rPr lang="uz-Cyrl-UZ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янги иш ўрни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0394764">
            <a:off x="5815593" y="4467543"/>
            <a:ext cx="2058834" cy="287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5,7 </a:t>
            </a:r>
            <a:r>
              <a:rPr lang="uz-Cyrl-U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млрд. сўм</a:t>
            </a:r>
            <a:endParaRPr lang="uz-Cyrl-UZ" sz="1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>
              <a:defRPr/>
            </a:pPr>
            <a:r>
              <a:rPr lang="uz-Cyrl-UZ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солиқ тўловлари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87" name="Овал 86"/>
          <p:cNvSpPr/>
          <p:nvPr/>
        </p:nvSpPr>
        <p:spPr bwMode="auto">
          <a:xfrm>
            <a:off x="4959179" y="4292601"/>
            <a:ext cx="955589" cy="9206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1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193 </a:t>
            </a:r>
            <a:r>
              <a:rPr lang="uz-Cyrl-UZ" sz="12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та</a:t>
            </a:r>
          </a:p>
          <a:p>
            <a:pPr algn="ctr">
              <a:defRPr/>
            </a:pPr>
            <a:r>
              <a:rPr lang="uz-Cyrl-UZ" sz="1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ҳ</a:t>
            </a:r>
            <a:r>
              <a:rPr lang="uz-Cyrl-UZ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исо-бига </a:t>
            </a:r>
            <a:endParaRPr lang="ru-RU" sz="1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8068863" y="4062372"/>
            <a:ext cx="3669942" cy="3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Рўйхатдан ўтган субъектлар фаолият йўналиши</a:t>
            </a:r>
            <a:endParaRPr lang="ru-RU" altLang="ru-RU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8138985" y="4572740"/>
            <a:ext cx="3583460" cy="1406178"/>
            <a:chOff x="8138985" y="4612471"/>
            <a:chExt cx="3583460" cy="1742832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9125684" y="5531059"/>
              <a:ext cx="450960" cy="1440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700" b="1" dirty="0">
                  <a:solidFill>
                    <a:schemeClr val="bg1"/>
                  </a:solidFill>
                  <a:latin typeface="Cambria" panose="02040503050406030204" pitchFamily="18" charset="0"/>
                  <a:cs typeface="Arial" charset="0"/>
                </a:rPr>
                <a:t>2019</a:t>
              </a:r>
              <a:endParaRPr lang="ru-RU" sz="900" b="1" dirty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8138985" y="5524358"/>
              <a:ext cx="862442" cy="14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0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Arial" charset="0"/>
                </a:rPr>
                <a:t>01.07.2020</a:t>
              </a:r>
              <a:endParaRPr lang="ru-RU" sz="1000" b="1" dirty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9244358" y="5575410"/>
              <a:ext cx="450961" cy="1440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800" b="1" dirty="0">
                  <a:solidFill>
                    <a:schemeClr val="bg1"/>
                  </a:solidFill>
                  <a:latin typeface="Cambria" panose="02040503050406030204" pitchFamily="18" charset="0"/>
                  <a:cs typeface="Arial" charset="0"/>
                </a:rPr>
                <a:t>РЕЖА</a:t>
              </a:r>
              <a:endParaRPr lang="ru-RU" sz="1000" b="1" dirty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endParaRPr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0042497" y="5775780"/>
              <a:ext cx="1480678" cy="3684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15" name="Прямоугольник 114"/>
            <p:cNvSpPr/>
            <p:nvPr/>
          </p:nvSpPr>
          <p:spPr>
            <a:xfrm>
              <a:off x="9980691" y="5783110"/>
              <a:ext cx="1741754" cy="572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uz-Cyrl-UZ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Тикланган </a:t>
              </a:r>
              <a:r>
                <a:rPr lang="uz-Cyrl-UZ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– </a:t>
              </a:r>
              <a:r>
                <a:rPr lang="uz-Cyrl-UZ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61 та</a:t>
              </a:r>
              <a:r>
                <a:rPr lang="uz-Cyrl-UZ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 </a:t>
              </a:r>
              <a:r>
                <a:rPr lang="uz-Cyrl-UZ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Тугатилган </a:t>
              </a:r>
              <a:r>
                <a:rPr lang="uz-Cyrl-UZ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– </a:t>
              </a:r>
              <a:r>
                <a:rPr lang="uz-Cyrl-UZ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10 та</a:t>
              </a:r>
              <a:endParaRPr lang="uz-Cyrl-UZ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5132" y="4612471"/>
              <a:ext cx="1097182" cy="1121067"/>
            </a:xfrm>
            <a:prstGeom prst="rect">
              <a:avLst/>
            </a:prstGeom>
          </p:spPr>
        </p:pic>
      </p:grpSp>
      <p:sp>
        <p:nvSpPr>
          <p:cNvPr id="121" name="Прямоугольник 120"/>
          <p:cNvSpPr/>
          <p:nvPr/>
        </p:nvSpPr>
        <p:spPr>
          <a:xfrm>
            <a:off x="7792995" y="5969337"/>
            <a:ext cx="4151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1200" b="1" spc="-40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Устувор вазифа: </a:t>
            </a:r>
            <a:r>
              <a:rPr lang="uz-Cyrl-UZ" sz="1200" spc="-4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Тижорат банклари </a:t>
            </a:r>
            <a:r>
              <a:rPr lang="uz-Cyrl-UZ" sz="1200" b="1" spc="-4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“банк - мижоз” </a:t>
            </a:r>
            <a:r>
              <a:rPr lang="uz-Cyrl-UZ" sz="1200" spc="-4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тамойили асосида фаолият кўрсатмаётган корхоналар билан ишлаб, уларни </a:t>
            </a:r>
            <a:r>
              <a:rPr lang="uz-Cyrl-UZ" sz="1200" b="1" spc="-4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10-12 фоизгача қисқартириш керак.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60067" y="4470202"/>
            <a:ext cx="1920624" cy="14610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3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Масъулияти чекланган жамият-</a:t>
            </a:r>
            <a:r>
              <a:rPr lang="uz-Cyrl-UZ" sz="1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88</a:t>
            </a:r>
            <a:r>
              <a:rPr lang="uz-Cyrl-UZ" sz="13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та;</a:t>
            </a:r>
          </a:p>
          <a:p>
            <a:pPr algn="ctr"/>
            <a:r>
              <a:rPr lang="uz-Cyrl-UZ" sz="13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Хусусий корхона-</a:t>
            </a:r>
          </a:p>
          <a:p>
            <a:pPr algn="ctr"/>
            <a:r>
              <a:rPr lang="uz-Cyrl-UZ" sz="1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64</a:t>
            </a:r>
            <a:r>
              <a:rPr lang="uz-Cyrl-UZ" sz="13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та;</a:t>
            </a:r>
          </a:p>
          <a:p>
            <a:pPr algn="ctr"/>
            <a:r>
              <a:rPr lang="uz-Cyrl-UZ" sz="13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Оилавий корхона-</a:t>
            </a:r>
            <a:r>
              <a:rPr lang="uz-Cyrl-UZ" sz="1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  <a:r>
              <a:rPr lang="uz-Cyrl-UZ" sz="13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та</a:t>
            </a:r>
            <a:endParaRPr lang="ru-RU" sz="13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 cstate="print"/>
          <a:srcRect r="39494"/>
          <a:stretch/>
        </p:blipFill>
        <p:spPr>
          <a:xfrm>
            <a:off x="591932" y="196643"/>
            <a:ext cx="2296332" cy="1047271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737145" y="1516767"/>
            <a:ext cx="11001774" cy="2743649"/>
          </a:xfrm>
          <a:prstGeom prst="round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7"/>
              </a:spcBef>
            </a:pPr>
            <a:r>
              <a:rPr lang="uz-Cyrl-UZ" altLang="ru-RU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Нишон туманининг “Ўсиш нуқталари”ни аниқлаш ҳамда туманни ижтимоий-иқтисодий ривожлантириш бўйича чора-тадбирлар дастури тўғрисида</a:t>
            </a:r>
          </a:p>
          <a:p>
            <a:pPr algn="ctr">
              <a:spcBef>
                <a:spcPts val="127"/>
              </a:spcBef>
            </a:pPr>
            <a:endParaRPr lang="uz-Cyrl-UZ" altLang="ru-RU" sz="4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127"/>
              </a:spcBef>
            </a:pPr>
            <a:r>
              <a:rPr lang="uz-Cyrl-UZ" altLang="ru-RU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(ЛОЙИҲА)</a:t>
            </a:r>
            <a:endParaRPr lang="uz-Cyrl-UZ" altLang="ru-RU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 cstate="print"/>
          <a:srcRect r="39494"/>
          <a:stretch/>
        </p:blipFill>
        <p:spPr>
          <a:xfrm>
            <a:off x="591932" y="124074"/>
            <a:ext cx="1945322" cy="887188"/>
          </a:xfrm>
          <a:prstGeom prst="rect">
            <a:avLst/>
          </a:prstGeom>
        </p:spPr>
      </p:pic>
      <p:sp>
        <p:nvSpPr>
          <p:cNvPr id="4" name="Прямоугольник 518"/>
          <p:cNvSpPr>
            <a:spLocks noChangeArrowheads="1"/>
          </p:cNvSpPr>
          <p:nvPr/>
        </p:nvSpPr>
        <p:spPr bwMode="auto">
          <a:xfrm>
            <a:off x="2973858" y="204492"/>
            <a:ext cx="8460261" cy="742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ДАСТУР ЛОЙИҲАСИДА НАЗАРДА ТУТИЛГАН ЧОРАЛАР</a:t>
            </a:r>
          </a:p>
        </p:txBody>
      </p:sp>
      <p:sp>
        <p:nvSpPr>
          <p:cNvPr id="5" name="Прямоугольник 518"/>
          <p:cNvSpPr>
            <a:spLocks noChangeArrowheads="1"/>
          </p:cNvSpPr>
          <p:nvPr/>
        </p:nvSpPr>
        <p:spPr bwMode="auto">
          <a:xfrm>
            <a:off x="504826" y="1049658"/>
            <a:ext cx="11324710" cy="38725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Лойиҳада 2021 – 2023 йиллар учун қуйидагилар белгиланган</a:t>
            </a:r>
            <a:r>
              <a:rPr lang="ru-RU" alt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67481" y="1496541"/>
            <a:ext cx="10445579" cy="8649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умумий қиймати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583,8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млрд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. сўмлик жами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186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та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шундан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96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та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қишлоқ хўжалик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54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та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хизмат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кўрсатиш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ва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36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та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саноат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соҳасидаги </a:t>
            </a:r>
            <a:r>
              <a:rPr lang="uz-Cyrl-UZ" u="sng" dirty="0" smtClean="0">
                <a:solidFill>
                  <a:srgbClr val="002060"/>
                </a:solidFill>
                <a:latin typeface="Cambria" pitchFamily="18" charset="0"/>
              </a:rPr>
              <a:t>лойиҳаларни амалга ошириш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ва натижада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1,5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мингдан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ортиқ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янги иш ўринлари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u="sng" dirty="0" smtClean="0">
                <a:solidFill>
                  <a:srgbClr val="002060"/>
                </a:solidFill>
                <a:latin typeface="Cambria" pitchFamily="18" charset="0"/>
              </a:rPr>
              <a:t>яратиш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69" y="1505748"/>
            <a:ext cx="787140" cy="86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Скругленный прямоугольник 26"/>
          <p:cNvSpPr/>
          <p:nvPr/>
        </p:nvSpPr>
        <p:spPr>
          <a:xfrm>
            <a:off x="1373758" y="2417610"/>
            <a:ext cx="10445579" cy="531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55,6</a:t>
            </a:r>
            <a:r>
              <a:rPr lang="uz-Cyrl-UZ" dirty="0" smtClean="0">
                <a:latin typeface="Cambria" pitchFamily="18" charset="0"/>
              </a:rPr>
              <a:t> 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млрд.</a:t>
            </a:r>
            <a:r>
              <a:rPr lang="uz-Cyrl-UZ" dirty="0" smtClean="0">
                <a:latin typeface="Cambria" pitchFamily="18" charset="0"/>
              </a:rPr>
              <a:t>.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сўмга тенг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155</a:t>
            </a:r>
            <a:r>
              <a:rPr lang="uz-Cyrl-UZ" dirty="0" smtClean="0"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км.</a:t>
            </a:r>
            <a:r>
              <a:rPr lang="uz-Cyrl-UZ" dirty="0" smtClean="0"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йўл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 – 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транспорт инфратузилмасини ривожлантириш: </a:t>
            </a:r>
          </a:p>
          <a:p>
            <a:pPr lvl="0" algn="just"/>
            <a:r>
              <a:rPr lang="uz-Cyrl-UZ" sz="1600" i="1" dirty="0" smtClean="0">
                <a:solidFill>
                  <a:srgbClr val="002060"/>
                </a:solidFill>
                <a:latin typeface="Cambria" pitchFamily="18" charset="0"/>
              </a:rPr>
              <a:t>шундан, </a:t>
            </a:r>
            <a:r>
              <a:rPr lang="uz-Cyrl-UZ" i="1" dirty="0" smtClean="0">
                <a:solidFill>
                  <a:srgbClr val="C00000"/>
                </a:solidFill>
                <a:latin typeface="Cambria" pitchFamily="18" charset="0"/>
              </a:rPr>
              <a:t>15</a:t>
            </a:r>
            <a:r>
              <a:rPr lang="uz-Cyrl-UZ" sz="1600" i="1" dirty="0" smtClean="0">
                <a:solidFill>
                  <a:srgbClr val="002060"/>
                </a:solidFill>
                <a:latin typeface="Cambria" pitchFamily="18" charset="0"/>
              </a:rPr>
              <a:t> млрд. сўмлик, </a:t>
            </a:r>
            <a:r>
              <a:rPr lang="uz-Cyrl-UZ" i="1" dirty="0">
                <a:solidFill>
                  <a:srgbClr val="C00000"/>
                </a:solidFill>
                <a:latin typeface="Cambria" pitchFamily="18" charset="0"/>
              </a:rPr>
              <a:t>15</a:t>
            </a:r>
            <a:r>
              <a:rPr lang="uz-Cyrl-UZ" sz="1600" i="1" dirty="0" smtClean="0">
                <a:solidFill>
                  <a:srgbClr val="002060"/>
                </a:solidFill>
                <a:latin typeface="Cambria" pitchFamily="18" charset="0"/>
              </a:rPr>
              <a:t> км. йўл – реконструкция, </a:t>
            </a:r>
            <a:r>
              <a:rPr lang="uz-Cyrl-UZ" i="1" dirty="0">
                <a:solidFill>
                  <a:srgbClr val="C00000"/>
                </a:solidFill>
                <a:latin typeface="Cambria" pitchFamily="18" charset="0"/>
              </a:rPr>
              <a:t>55,5 </a:t>
            </a:r>
            <a:r>
              <a:rPr lang="uz-Cyrl-UZ" sz="1600" i="1" dirty="0" smtClean="0">
                <a:solidFill>
                  <a:srgbClr val="002060"/>
                </a:solidFill>
                <a:latin typeface="Cambria" pitchFamily="18" charset="0"/>
              </a:rPr>
              <a:t>млрд.сўмлик 140 км йўл жорий таъмирланади   </a:t>
            </a:r>
            <a:endParaRPr lang="ru-RU" sz="16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83957" y="3016079"/>
            <a:ext cx="10445579" cy="4657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z-Cyrl-UZ" sz="1600" b="1" dirty="0" smtClean="0">
                <a:solidFill>
                  <a:srgbClr val="C00000"/>
                </a:solidFill>
                <a:latin typeface="Cambria" pitchFamily="18" charset="0"/>
              </a:rPr>
              <a:t>33 </a:t>
            </a:r>
            <a:r>
              <a:rPr lang="uz-Cyrl-UZ" sz="1600" b="1" dirty="0" smtClean="0">
                <a:solidFill>
                  <a:srgbClr val="0070C0"/>
                </a:solidFill>
                <a:latin typeface="Cambria" pitchFamily="18" charset="0"/>
              </a:rPr>
              <a:t>млрд</a:t>
            </a:r>
            <a:r>
              <a:rPr lang="uz-Cyrl-UZ" sz="1600" dirty="0" smtClean="0">
                <a:solidFill>
                  <a:srgbClr val="002060"/>
                </a:solidFill>
                <a:latin typeface="Cambria" pitchFamily="18" charset="0"/>
              </a:rPr>
              <a:t>. сўмлик </a:t>
            </a:r>
            <a:r>
              <a:rPr lang="uz-Cyrl-UZ" sz="1600" b="1" dirty="0" smtClean="0">
                <a:solidFill>
                  <a:srgbClr val="002060"/>
                </a:solidFill>
                <a:latin typeface="Cambria" pitchFamily="18" charset="0"/>
              </a:rPr>
              <a:t>ичимлик суви таъминотини яхшилаш </a:t>
            </a:r>
            <a:r>
              <a:rPr lang="uz-Cyrl-UZ" sz="1600" dirty="0" smtClean="0">
                <a:solidFill>
                  <a:srgbClr val="002060"/>
                </a:solidFill>
                <a:latin typeface="Cambria" pitchFamily="18" charset="0"/>
              </a:rPr>
              <a:t>(ҳозирда</a:t>
            </a:r>
            <a:r>
              <a:rPr lang="uz-Cyrl-UZ" sz="1600" b="1" dirty="0" smtClean="0">
                <a:solidFill>
                  <a:srgbClr val="C00000"/>
                </a:solidFill>
                <a:latin typeface="Cambria" pitchFamily="18" charset="0"/>
              </a:rPr>
              <a:t> 29,1 </a:t>
            </a:r>
            <a:r>
              <a:rPr lang="uz-Cyrl-UZ" sz="1600" b="1" dirty="0" smtClean="0">
                <a:solidFill>
                  <a:srgbClr val="0070C0"/>
                </a:solidFill>
                <a:latin typeface="Cambria" pitchFamily="18" charset="0"/>
              </a:rPr>
              <a:t>фоиз</a:t>
            </a:r>
            <a:r>
              <a:rPr lang="uz-Cyrl-UZ" sz="1600" dirty="0" smtClean="0">
                <a:solidFill>
                  <a:srgbClr val="002060"/>
                </a:solidFill>
                <a:latin typeface="Cambria" pitchFamily="18" charset="0"/>
              </a:rPr>
              <a:t>): </a:t>
            </a:r>
            <a:r>
              <a:rPr lang="uz-Cyrl-UZ" sz="1500" b="1" dirty="0">
                <a:solidFill>
                  <a:srgbClr val="C00000"/>
                </a:solidFill>
                <a:latin typeface="Cambria" pitchFamily="18" charset="0"/>
              </a:rPr>
              <a:t>11,4 </a:t>
            </a:r>
            <a:r>
              <a:rPr lang="uz-Cyrl-UZ" sz="1500" dirty="0" smtClean="0">
                <a:solidFill>
                  <a:srgbClr val="002060"/>
                </a:solidFill>
                <a:latin typeface="Cambria" pitchFamily="18" charset="0"/>
              </a:rPr>
              <a:t>млрд. сўмлик - янги қурилиш, </a:t>
            </a:r>
            <a:r>
              <a:rPr lang="uz-Cyrl-UZ" sz="1500" b="1" dirty="0">
                <a:solidFill>
                  <a:srgbClr val="C00000"/>
                </a:solidFill>
                <a:latin typeface="Cambria" pitchFamily="18" charset="0"/>
              </a:rPr>
              <a:t>20,1</a:t>
            </a:r>
            <a:r>
              <a:rPr lang="uz-Cyrl-UZ" sz="1500" dirty="0" smtClean="0">
                <a:solidFill>
                  <a:srgbClr val="002060"/>
                </a:solidFill>
                <a:latin typeface="Cambria" pitchFamily="18" charset="0"/>
              </a:rPr>
              <a:t> млрд. сўмлик – реконструкция, </a:t>
            </a:r>
            <a:r>
              <a:rPr lang="uz-Cyrl-UZ" sz="1500" b="1" dirty="0">
                <a:solidFill>
                  <a:srgbClr val="C00000"/>
                </a:solidFill>
                <a:latin typeface="Cambria" pitchFamily="18" charset="0"/>
              </a:rPr>
              <a:t>1,5</a:t>
            </a:r>
            <a:r>
              <a:rPr lang="uz-Cyrl-UZ" sz="1500" dirty="0" smtClean="0">
                <a:solidFill>
                  <a:srgbClr val="002060"/>
                </a:solidFill>
                <a:latin typeface="Cambria" pitchFamily="18" charset="0"/>
              </a:rPr>
              <a:t> млрд.сўмлик – мукаммал таъмирлаш ишлари амалга оширилади</a:t>
            </a:r>
            <a:endParaRPr lang="ru-RU" sz="15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59093" y="3525327"/>
            <a:ext cx="10445579" cy="5334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57,2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млрд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. сўмга тенг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газ таъминотини яхшилаш:</a:t>
            </a:r>
            <a:r>
              <a:rPr lang="uz-Cyrl-UZ" i="1" dirty="0" smtClean="0">
                <a:solidFill>
                  <a:srgbClr val="002060"/>
                </a:solidFill>
                <a:latin typeface="Cambria" pitchFamily="18" charset="0"/>
              </a:rPr>
              <a:t> шундан, </a:t>
            </a:r>
            <a:r>
              <a:rPr lang="uz-Cyrl-UZ" sz="1600" b="1" i="1" dirty="0">
                <a:solidFill>
                  <a:srgbClr val="C00000"/>
                </a:solidFill>
                <a:latin typeface="Cambria" pitchFamily="18" charset="0"/>
              </a:rPr>
              <a:t>52 </a:t>
            </a:r>
            <a:r>
              <a:rPr lang="uz-Cyrl-UZ" b="1" i="1" dirty="0" smtClean="0">
                <a:solidFill>
                  <a:srgbClr val="002060"/>
                </a:solidFill>
                <a:latin typeface="Cambria" pitchFamily="18" charset="0"/>
              </a:rPr>
              <a:t>млрд</a:t>
            </a:r>
            <a:r>
              <a:rPr lang="uz-Cyrl-UZ" i="1" dirty="0" smtClean="0">
                <a:solidFill>
                  <a:srgbClr val="002060"/>
                </a:solidFill>
                <a:latin typeface="Cambria" pitchFamily="18" charset="0"/>
              </a:rPr>
              <a:t>. сўмлик – янги қурилиш, </a:t>
            </a:r>
            <a:br>
              <a:rPr lang="uz-Cyrl-UZ" i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uz-Cyrl-UZ" sz="1600" b="1" i="1" dirty="0">
                <a:solidFill>
                  <a:srgbClr val="C00000"/>
                </a:solidFill>
                <a:latin typeface="Cambria" pitchFamily="18" charset="0"/>
              </a:rPr>
              <a:t>5,2</a:t>
            </a:r>
            <a:r>
              <a:rPr lang="uz-Cyrl-UZ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i="1" dirty="0" smtClean="0">
                <a:solidFill>
                  <a:srgbClr val="002060"/>
                </a:solidFill>
                <a:latin typeface="Cambria" pitchFamily="18" charset="0"/>
              </a:rPr>
              <a:t>млрд</a:t>
            </a:r>
            <a:r>
              <a:rPr lang="uz-Cyrl-UZ" i="1" dirty="0" smtClean="0">
                <a:solidFill>
                  <a:srgbClr val="002060"/>
                </a:solidFill>
                <a:latin typeface="Cambria" pitchFamily="18" charset="0"/>
              </a:rPr>
              <a:t>. сўмлик – мукаммал таъмирлаш ишлари амалга оширилади.</a:t>
            </a:r>
            <a:endParaRPr lang="en-US" i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59093" y="4116877"/>
            <a:ext cx="10445579" cy="4657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9,1</a:t>
            </a:r>
            <a:r>
              <a:rPr lang="uz-Cyrl-UZ" dirty="0" smtClean="0">
                <a:solidFill>
                  <a:srgbClr val="C00000"/>
                </a:solidFill>
                <a:latin typeface="Cambria" pitchFamily="18" charset="0"/>
              </a:rPr>
              <a:t> 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млрд</a:t>
            </a:r>
            <a:r>
              <a:rPr lang="uz-Cyrl-UZ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 сўмлик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электр энергияси таъминотини яхшилаш;</a:t>
            </a:r>
            <a:endParaRPr lang="en-US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67330" y="4633301"/>
            <a:ext cx="10445579" cy="7719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75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млрд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. с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ўм </a:t>
            </a:r>
            <a:r>
              <a:rPr lang="uz-Cyrl-UZ" b="1" dirty="0">
                <a:solidFill>
                  <a:srgbClr val="002060"/>
                </a:solidFill>
                <a:latin typeface="Cambria" pitchFamily="18" charset="0"/>
              </a:rPr>
              <a:t>мактабгача таълимни яхшилаш.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М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актабгача таълим ёшидаги болалар қамровини (</a:t>
            </a:r>
            <a:r>
              <a:rPr lang="uz-Cyrl-UZ" dirty="0" smtClean="0">
                <a:solidFill>
                  <a:srgbClr val="C00000"/>
                </a:solidFill>
                <a:latin typeface="Cambria" pitchFamily="18" charset="0"/>
              </a:rPr>
              <a:t>амалдаги 58,5 фоиздан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)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82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фоизга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етказиш бўйича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4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та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янги давлат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мактабгача таълим муассасасини ташкил этиш;</a:t>
            </a:r>
            <a:endParaRPr lang="en-US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67330" y="5470454"/>
            <a:ext cx="10445579" cy="10418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180,1 </a:t>
            </a:r>
            <a:r>
              <a:rPr lang="uz-Cyrl-UZ" b="1" dirty="0">
                <a:solidFill>
                  <a:srgbClr val="0070C0"/>
                </a:solidFill>
                <a:latin typeface="Cambria" pitchFamily="18" charset="0"/>
              </a:rPr>
              <a:t>млрд.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Cambria" pitchFamily="18" charset="0"/>
              </a:rPr>
              <a:t>сўмлик</a:t>
            </a:r>
            <a:r>
              <a:rPr lang="uz-Cyrl-UZ" b="1" dirty="0">
                <a:solidFill>
                  <a:srgbClr val="002060"/>
                </a:solidFill>
                <a:latin typeface="Cambria" pitchFamily="18" charset="0"/>
              </a:rPr>
              <a:t> умумтаълим мактабларини яхшилаш.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14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та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умумтаълим мактабида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спорт зал қуриш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1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тасини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 янгидан қуриш 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ва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22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70C0"/>
                </a:solidFill>
                <a:latin typeface="Cambria" pitchFamily="18" charset="0"/>
              </a:rPr>
              <a:t>тасига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 қўшимча ўқув биноси қуриш орқали қувватини ошириш 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ва натижада навбатлиликнинг амалдаги </a:t>
            </a:r>
            <a:r>
              <a:rPr lang="uz-Cyrl-UZ" b="1" dirty="0" smtClean="0">
                <a:solidFill>
                  <a:srgbClr val="C00000"/>
                </a:solidFill>
                <a:latin typeface="Cambria" pitchFamily="18" charset="0"/>
              </a:rPr>
              <a:t>2,0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коэффициентини</a:t>
            </a:r>
            <a:r>
              <a:rPr lang="uz-Cyrl-UZ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b="1" dirty="0" smtClean="0">
                <a:solidFill>
                  <a:srgbClr val="002060"/>
                </a:solidFill>
                <a:latin typeface="Cambria" pitchFamily="18" charset="0"/>
              </a:rPr>
              <a:t>камайтириш.</a:t>
            </a: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10000" r="90000">
                        <a14:foregroundMark x1="38539" y1="5664" x2="44719" y2="5859"/>
                        <a14:foregroundMark x1="63933" y1="70703" x2="63933" y2="70703"/>
                        <a14:foregroundMark x1="67079" y1="70508" x2="67079" y2="70508"/>
                        <a14:foregroundMark x1="69438" y1="70117" x2="69438" y2="70117"/>
                        <a14:foregroundMark x1="71573" y1="76953" x2="71573" y2="76953"/>
                        <a14:foregroundMark x1="73820" y1="87891" x2="73820" y2="87891"/>
                        <a14:foregroundMark x1="75393" y1="95898" x2="75393" y2="95898"/>
                        <a14:foregroundMark x1="67865" y1="90820" x2="67865" y2="90820"/>
                        <a14:foregroundMark x1="67416" y1="79297" x2="67416" y2="79297"/>
                        <a14:foregroundMark x1="63258" y1="79102" x2="63258" y2="79102"/>
                        <a14:foregroundMark x1="60337" y1="70117" x2="60337" y2="70117"/>
                        <a14:foregroundMark x1="59213" y1="77930" x2="59213" y2="77930"/>
                        <a14:foregroundMark x1="57303" y1="88672" x2="57303" y2="88672"/>
                        <a14:foregroundMark x1="62584" y1="87891" x2="62584" y2="87891"/>
                        <a14:foregroundMark x1="61910" y1="98242" x2="61910" y2="98242"/>
                        <a14:foregroundMark x1="55618" y1="96680" x2="55618" y2="96680"/>
                        <a14:foregroundMark x1="68090" y1="98242" x2="68090" y2="98242"/>
                      </a14:backgroundRemoval>
                    </a14:imgEffect>
                  </a14:imgLayer>
                </a14:imgProps>
              </a:ext>
            </a:extLst>
          </a:blip>
          <a:srcRect l="23001" r="23164"/>
          <a:stretch/>
        </p:blipFill>
        <p:spPr>
          <a:xfrm>
            <a:off x="542156" y="3036089"/>
            <a:ext cx="652330" cy="37829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9778" r="89778">
                        <a14:foregroundMark x1="32444" y1="94667" x2="68444" y2="96444"/>
                      </a14:backgroundRemoval>
                    </a14:imgEffect>
                  </a14:imgLayer>
                </a14:imgProps>
              </a:ext>
            </a:extLst>
          </a:blip>
          <a:srcRect l="12634" r="15220"/>
          <a:stretch/>
        </p:blipFill>
        <p:spPr>
          <a:xfrm>
            <a:off x="548601" y="3532227"/>
            <a:ext cx="629410" cy="44664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9778" r="89778"/>
                    </a14:imgEffect>
                  </a14:imgLayer>
                </a14:imgProps>
              </a:ext>
            </a:extLst>
          </a:blip>
          <a:srcRect l="24659" r="23366"/>
          <a:stretch/>
        </p:blipFill>
        <p:spPr>
          <a:xfrm rot="15906770">
            <a:off x="683146" y="3999542"/>
            <a:ext cx="432262" cy="59780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8291" r="13992" b="18291"/>
          <a:stretch/>
        </p:blipFill>
        <p:spPr>
          <a:xfrm>
            <a:off x="448289" y="4580987"/>
            <a:ext cx="767220" cy="7832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20225" r="82135">
                        <a14:foregroundMark x1="34270" y1="18555" x2="34270" y2="18555"/>
                        <a14:foregroundMark x1="38090" y1="17188" x2="38090" y2="17188"/>
                        <a14:foregroundMark x1="44157" y1="18750" x2="44157" y2="18750"/>
                        <a14:foregroundMark x1="49663" y1="17578" x2="49663" y2="17578"/>
                        <a14:foregroundMark x1="56180" y1="17188" x2="56180" y2="17188"/>
                        <a14:foregroundMark x1="62360" y1="15625" x2="62360" y2="15625"/>
                        <a14:foregroundMark x1="67865" y1="38672" x2="67865" y2="38672"/>
                        <a14:foregroundMark x1="67079" y1="69531" x2="67079" y2="69531"/>
                        <a14:foregroundMark x1="33483" y1="40625" x2="33483" y2="40625"/>
                        <a14:foregroundMark x1="32135" y1="68555" x2="32135" y2="68555"/>
                      </a14:backgroundRemoval>
                    </a14:imgEffect>
                  </a14:imgLayer>
                </a14:imgProps>
              </a:ext>
            </a:extLst>
          </a:blip>
          <a:srcRect l="21726" t="6108" r="21497" b="1"/>
          <a:stretch/>
        </p:blipFill>
        <p:spPr>
          <a:xfrm>
            <a:off x="428369" y="5530139"/>
            <a:ext cx="766118" cy="815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8" y="2406524"/>
            <a:ext cx="697386" cy="5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518"/>
          <p:cNvSpPr>
            <a:spLocks noChangeArrowheads="1"/>
          </p:cNvSpPr>
          <p:nvPr/>
        </p:nvSpPr>
        <p:spPr bwMode="auto">
          <a:xfrm>
            <a:off x="1982334" y="147216"/>
            <a:ext cx="9630108" cy="742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ТУМАННИНГ ЎСИШ НУҚТАЛАРИ</a:t>
            </a:r>
            <a:endParaRPr lang="uz-Cyrl-UZ" altLang="ru-RU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 cstate="print"/>
          <a:srcRect r="39494"/>
          <a:stretch/>
        </p:blipFill>
        <p:spPr>
          <a:xfrm>
            <a:off x="558981" y="147216"/>
            <a:ext cx="1527514" cy="696642"/>
          </a:xfrm>
          <a:prstGeom prst="rect">
            <a:avLst/>
          </a:prstGeom>
        </p:spPr>
      </p:pic>
      <p:sp>
        <p:nvSpPr>
          <p:cNvPr id="73" name="Прямоугольник 518"/>
          <p:cNvSpPr>
            <a:spLocks noChangeArrowheads="1"/>
          </p:cNvSpPr>
          <p:nvPr/>
        </p:nvSpPr>
        <p:spPr bwMode="auto">
          <a:xfrm>
            <a:off x="558980" y="1005841"/>
            <a:ext cx="11294664" cy="34913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Туманни ривожлантириш </a:t>
            </a:r>
            <a:r>
              <a:rPr lang="uz-Cyrl-UZ" alt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мумкин бўлган “</a:t>
            </a:r>
            <a:r>
              <a:rPr lang="uz-Cyrl-UZ" altLang="ru-RU" sz="20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ўсиш нуқталари</a:t>
            </a:r>
            <a:r>
              <a:rPr lang="uz-Cyrl-UZ" alt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” аниқлаб олинди 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58980" y="1533585"/>
            <a:ext cx="4642235" cy="281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7"/>
              </a:spcBef>
            </a:pPr>
            <a:r>
              <a:rPr lang="uz-Cyrl-UZ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ҚИШЛОҚ ХЎЖАЛИГИ</a:t>
            </a:r>
            <a:endParaRPr lang="ru-RU" altLang="ru-RU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5506" y="2045400"/>
            <a:ext cx="1314273" cy="43088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endParaRPr lang="uz-Cyrl-UZ" sz="300" b="1" noProof="1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uz-Cyrl-UZ" sz="1400" b="1" noProof="1" smtClean="0">
                <a:solidFill>
                  <a:schemeClr val="bg1"/>
                </a:solidFill>
                <a:latin typeface="Cambria" panose="02040503050406030204" pitchFamily="18" charset="0"/>
              </a:rPr>
              <a:t>Чорвачилик</a:t>
            </a:r>
          </a:p>
          <a:p>
            <a:endParaRPr lang="uz-Cyrl-UZ" sz="400" b="1" u="sng" noProof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659200" y="2110839"/>
            <a:ext cx="538349" cy="269187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5" name="Прямоугольник 24"/>
          <p:cNvSpPr/>
          <p:nvPr/>
        </p:nvSpPr>
        <p:spPr>
          <a:xfrm>
            <a:off x="3302253" y="1974928"/>
            <a:ext cx="189896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191,3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млрд</a:t>
            </a:r>
            <a:r>
              <a:rPr 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. сўмлик </a:t>
            </a:r>
            <a:endParaRPr lang="ru-RU" sz="1400" b="1" noProof="1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66 </a:t>
            </a:r>
            <a:r>
              <a:rPr 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та</a:t>
            </a:r>
            <a:endParaRPr lang="ru-RU" sz="1400" b="1" noProof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5506" y="2786377"/>
            <a:ext cx="1314274" cy="43088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endParaRPr lang="uz-Cyrl-UZ" sz="300" b="1" noProof="1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uz-Cyrl-UZ" sz="1400" b="1" noProof="1" smtClean="0">
                <a:solidFill>
                  <a:schemeClr val="bg1"/>
                </a:solidFill>
                <a:latin typeface="Cambria" panose="02040503050406030204" pitchFamily="18" charset="0"/>
              </a:rPr>
              <a:t>Балиқчилик</a:t>
            </a:r>
          </a:p>
          <a:p>
            <a:endParaRPr lang="uz-Cyrl-UZ" sz="400" b="1" u="sng" noProof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659199" y="2875110"/>
            <a:ext cx="538349" cy="27384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9" name="Прямоугольник 28"/>
          <p:cNvSpPr/>
          <p:nvPr/>
        </p:nvSpPr>
        <p:spPr>
          <a:xfrm>
            <a:off x="3318018" y="2700140"/>
            <a:ext cx="188319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15,6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млрд</a:t>
            </a:r>
            <a:r>
              <a:rPr 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. сўмлик </a:t>
            </a:r>
            <a:endParaRPr lang="ru-RU" sz="1400" b="1" noProof="1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5 </a:t>
            </a:r>
            <a:r>
              <a:rPr 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та</a:t>
            </a:r>
            <a:endParaRPr lang="ru-RU" sz="1400" b="1" noProof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23973" y="3347581"/>
            <a:ext cx="1361571" cy="4154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endParaRPr lang="uz-Cyrl-UZ" sz="200" b="1" noProof="1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uz-Cyrl-UZ" sz="1400" b="1" noProof="1" smtClean="0">
                <a:solidFill>
                  <a:schemeClr val="bg1"/>
                </a:solidFill>
                <a:latin typeface="Cambria" panose="02040503050406030204" pitchFamily="18" charset="0"/>
              </a:rPr>
              <a:t>Иссиқхона</a:t>
            </a:r>
          </a:p>
          <a:p>
            <a:r>
              <a:rPr lang="uz-Cyrl-UZ" sz="400" b="1" noProof="1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uz-Cyrl-UZ" sz="400" b="1" u="sng" noProof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627667" y="3389016"/>
            <a:ext cx="538349" cy="27384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2" name="Прямоугольник 31"/>
          <p:cNvSpPr/>
          <p:nvPr/>
        </p:nvSpPr>
        <p:spPr>
          <a:xfrm>
            <a:off x="3302253" y="3387471"/>
            <a:ext cx="189896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25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млрд</a:t>
            </a:r>
            <a:r>
              <a:rPr 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. сўмлик </a:t>
            </a:r>
            <a:endParaRPr lang="ru-RU" sz="1400" b="1" noProof="1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18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та</a:t>
            </a:r>
            <a:endParaRPr lang="ru-RU" sz="1400" b="1" noProof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23972" y="4034868"/>
            <a:ext cx="137895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z-Cyrl-UZ" sz="1400" b="1" noProof="1" smtClean="0">
                <a:solidFill>
                  <a:schemeClr val="bg1"/>
                </a:solidFill>
                <a:latin typeface="Cambria" panose="02040503050406030204" pitchFamily="18" charset="0"/>
              </a:rPr>
              <a:t>Паррандачи-лик </a:t>
            </a:r>
            <a:endParaRPr lang="uz-Cyrl-UZ" sz="1400" b="1" u="sng" noProof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627666" y="4170898"/>
            <a:ext cx="538349" cy="27384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5" name="Прямоугольник 34"/>
          <p:cNvSpPr/>
          <p:nvPr/>
        </p:nvSpPr>
        <p:spPr>
          <a:xfrm>
            <a:off x="3302253" y="4074757"/>
            <a:ext cx="189896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9,7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млрд</a:t>
            </a:r>
            <a:r>
              <a:rPr 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. сўмлик </a:t>
            </a:r>
            <a:endParaRPr lang="ru-RU" sz="1400" b="1" noProof="1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3 </a:t>
            </a:r>
            <a:r>
              <a:rPr 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та</a:t>
            </a:r>
            <a:endParaRPr lang="ru-RU" sz="1400" b="1" noProof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152" y1="20703" x2="38587" y2="20508"/>
                        <a14:foregroundMark x1="57935" y1="41992" x2="62717" y2="41406"/>
                      </a14:backgroundRemoval>
                    </a14:imgEffect>
                  </a14:imgLayer>
                </a14:imgProps>
              </a:ext>
            </a:extLst>
          </a:blip>
          <a:srcRect l="21225" t="10369" r="21384" b="9688"/>
          <a:stretch/>
        </p:blipFill>
        <p:spPr>
          <a:xfrm>
            <a:off x="522216" y="2008489"/>
            <a:ext cx="616404" cy="4637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5898" l="10000" r="90000">
                        <a14:foregroundMark x1="32609" y1="9570" x2="32609" y2="9570"/>
                        <a14:foregroundMark x1="26304" y1="14258" x2="26304" y2="14258"/>
                        <a14:foregroundMark x1="23913" y1="25586" x2="23913" y2="25586"/>
                        <a14:foregroundMark x1="26304" y1="34961" x2="26304" y2="34961"/>
                        <a14:foregroundMark x1="28587" y1="21875" x2="28587" y2="21875"/>
                        <a14:foregroundMark x1="32065" y1="40625" x2="32065" y2="40625"/>
                        <a14:foregroundMark x1="37609" y1="35156" x2="37609" y2="35156"/>
                        <a14:foregroundMark x1="40978" y1="24609" x2="40978" y2="24609"/>
                        <a14:foregroundMark x1="38261" y1="14258" x2="38261" y2="14258"/>
                        <a14:foregroundMark x1="75435" y1="91211" x2="75435" y2="91211"/>
                      </a14:backgroundRemoval>
                    </a14:imgEffect>
                  </a14:imgLayer>
                </a14:imgProps>
              </a:ext>
            </a:extLst>
          </a:blip>
          <a:srcRect l="22553" t="5426" r="21573" b="5086"/>
          <a:stretch/>
        </p:blipFill>
        <p:spPr>
          <a:xfrm>
            <a:off x="577013" y="3239148"/>
            <a:ext cx="539249" cy="466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556" r="96667"/>
                    </a14:imgEffect>
                  </a14:imgLayer>
                </a14:imgProps>
              </a:ext>
            </a:extLst>
          </a:blip>
          <a:srcRect l="3513" r="4173"/>
          <a:stretch/>
        </p:blipFill>
        <p:spPr>
          <a:xfrm>
            <a:off x="593640" y="4048447"/>
            <a:ext cx="399162" cy="4569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0870" r="90000">
                        <a14:foregroundMark x1="49457" y1="41797" x2="49457" y2="41797"/>
                        <a14:foregroundMark x1="30761" y1="48438" x2="30761" y2="48438"/>
                      </a14:backgroundRemoval>
                    </a14:imgEffect>
                  </a14:imgLayer>
                </a14:imgProps>
              </a:ext>
            </a:extLst>
          </a:blip>
          <a:srcRect l="21794" t="20937" r="21574" b="20255"/>
          <a:stretch/>
        </p:blipFill>
        <p:spPr>
          <a:xfrm>
            <a:off x="549083" y="2787623"/>
            <a:ext cx="582872" cy="418580"/>
          </a:xfrm>
          <a:prstGeom prst="rect">
            <a:avLst/>
          </a:prstGeom>
        </p:spPr>
      </p:pic>
      <p:sp>
        <p:nvSpPr>
          <p:cNvPr id="87" name="Заголовок 1"/>
          <p:cNvSpPr txBox="1">
            <a:spLocks/>
          </p:cNvSpPr>
          <p:nvPr/>
        </p:nvSpPr>
        <p:spPr bwMode="auto">
          <a:xfrm>
            <a:off x="5470635" y="1536624"/>
            <a:ext cx="6374620" cy="356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7"/>
              </a:spcBef>
            </a:pPr>
            <a:r>
              <a:rPr lang="uz-Cyrl-UZ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САНОАТ</a:t>
            </a:r>
            <a:endParaRPr lang="ru-RU" altLang="ru-RU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119542" y="2006087"/>
            <a:ext cx="2651872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z-Cyrl-UZ" sz="1400" b="1" noProof="1" smtClean="0">
                <a:solidFill>
                  <a:schemeClr val="bg1"/>
                </a:solidFill>
                <a:latin typeface="Cambria" panose="02040503050406030204" pitchFamily="18" charset="0"/>
              </a:rPr>
              <a:t>Енгил саноат</a:t>
            </a:r>
            <a:endParaRPr lang="uz-Cyrl-UZ" sz="1400" b="1" u="sng" noProof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Стрелка вправо 88"/>
          <p:cNvSpPr/>
          <p:nvPr/>
        </p:nvSpPr>
        <p:spPr>
          <a:xfrm>
            <a:off x="8854525" y="2070816"/>
            <a:ext cx="498010" cy="269146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0" name="Прямоугольник 89"/>
          <p:cNvSpPr/>
          <p:nvPr/>
        </p:nvSpPr>
        <p:spPr>
          <a:xfrm>
            <a:off x="9454978" y="2061743"/>
            <a:ext cx="222110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126,6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млрд</a:t>
            </a:r>
            <a:r>
              <a:rPr 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. сўмлик </a:t>
            </a:r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та</a:t>
            </a:r>
            <a:endParaRPr lang="ru-RU" sz="1400" b="1" noProof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119542" y="2472303"/>
            <a:ext cx="2651872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z-Cyrl-UZ" sz="1400" b="1" noProof="1" smtClean="0">
                <a:solidFill>
                  <a:schemeClr val="bg1"/>
                </a:solidFill>
                <a:latin typeface="Cambria" panose="02040503050406030204" pitchFamily="18" charset="0"/>
              </a:rPr>
              <a:t>Қурилиш материаллари ишлаб чиқариш</a:t>
            </a:r>
            <a:endParaRPr lang="uz-Cyrl-UZ" sz="1400" b="1" noProof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8854523" y="2612709"/>
            <a:ext cx="498011" cy="269146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3" name="Прямоугольник 92"/>
          <p:cNvSpPr/>
          <p:nvPr/>
        </p:nvSpPr>
        <p:spPr>
          <a:xfrm>
            <a:off x="9454976" y="2603636"/>
            <a:ext cx="222110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17,3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млрд</a:t>
            </a:r>
            <a:r>
              <a:rPr 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. сўмлик </a:t>
            </a:r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7 </a:t>
            </a:r>
            <a:r>
              <a:rPr 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та</a:t>
            </a:r>
            <a:endParaRPr lang="ru-RU" sz="1400" b="1" noProof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103777" y="3264619"/>
            <a:ext cx="2667638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z-Cyrl-UZ" sz="1400" b="1" noProof="1" smtClean="0">
                <a:solidFill>
                  <a:schemeClr val="bg1"/>
                </a:solidFill>
                <a:latin typeface="Cambria" panose="02040503050406030204" pitchFamily="18" charset="0"/>
              </a:rPr>
              <a:t>Гўшт ва сут маҳсулотларини </a:t>
            </a:r>
            <a:r>
              <a:rPr lang="uz-Cyrl-UZ" sz="1400" b="1" noProof="1">
                <a:solidFill>
                  <a:schemeClr val="bg1"/>
                </a:solidFill>
                <a:latin typeface="Cambria" panose="02040503050406030204" pitchFamily="18" charset="0"/>
              </a:rPr>
              <a:t>қайта ишлаш </a:t>
            </a:r>
            <a:endParaRPr lang="uz-Cyrl-UZ" sz="1400" b="1" u="sng" noProof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6" name="Стрелка вправо 95"/>
          <p:cNvSpPr/>
          <p:nvPr/>
        </p:nvSpPr>
        <p:spPr>
          <a:xfrm>
            <a:off x="8854525" y="3387715"/>
            <a:ext cx="498010" cy="269146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7" name="Прямоугольник 96"/>
          <p:cNvSpPr/>
          <p:nvPr/>
        </p:nvSpPr>
        <p:spPr>
          <a:xfrm>
            <a:off x="9435645" y="3322001"/>
            <a:ext cx="222110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sz="400" b="1" noProof="1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59,8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млрд</a:t>
            </a:r>
            <a:r>
              <a:rPr 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. сўмлик </a:t>
            </a:r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13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та</a:t>
            </a:r>
          </a:p>
          <a:p>
            <a:endParaRPr lang="ru-RU" sz="600" b="1" noProof="1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Monochrome значок швейной машины силуэта Иллюстрация штока - иллюстрации  насчитывающей швейной, машины: 8535681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79375" y1="30000" x2="79375" y2="30000"/>
                        <a14:foregroundMark x1="78750" y1="57500" x2="78750" y2="57500"/>
                        <a14:foregroundMark x1="77875" y1="50125" x2="77875" y2="50125"/>
                        <a14:foregroundMark x1="31375" y1="43375" x2="31375" y2="43375"/>
                        <a14:foregroundMark x1="61875" y1="41125" x2="61875" y2="4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17871" r="16325" b="17013"/>
          <a:stretch/>
        </p:blipFill>
        <p:spPr bwMode="auto">
          <a:xfrm>
            <a:off x="5449039" y="1905229"/>
            <a:ext cx="500367" cy="4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3913" y1="22609" x2="43913" y2="22609"/>
                        <a14:foregroundMark x1="36413" y1="33587" x2="36413" y2="33587"/>
                        <a14:foregroundMark x1="36196" y1="44022" x2="36196" y2="44022"/>
                        <a14:foregroundMark x1="36957" y1="57283" x2="36957" y2="57283"/>
                      </a14:backgroundRemoval>
                    </a14:imgEffect>
                  </a14:imgLayer>
                </a14:imgProps>
              </a:ext>
            </a:extLst>
          </a:blip>
          <a:srcRect l="14830" t="15201" r="15490" b="15264"/>
          <a:stretch/>
        </p:blipFill>
        <p:spPr>
          <a:xfrm>
            <a:off x="5403304" y="2428825"/>
            <a:ext cx="591835" cy="590607"/>
          </a:xfrm>
          <a:prstGeom prst="rect">
            <a:avLst/>
          </a:prstGeom>
        </p:spPr>
      </p:pic>
      <p:pic>
        <p:nvPicPr>
          <p:cNvPr id="1030" name="Picture 6" descr="Dostavka_DC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r="4321"/>
          <a:stretch/>
        </p:blipFill>
        <p:spPr bwMode="auto">
          <a:xfrm>
            <a:off x="5449038" y="3202918"/>
            <a:ext cx="538149" cy="5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Заголовок 1"/>
          <p:cNvSpPr txBox="1">
            <a:spLocks/>
          </p:cNvSpPr>
          <p:nvPr/>
        </p:nvSpPr>
        <p:spPr bwMode="auto">
          <a:xfrm>
            <a:off x="558980" y="4708963"/>
            <a:ext cx="11287031" cy="3161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7"/>
              </a:spcBef>
            </a:pPr>
            <a:r>
              <a:rPr lang="uz-Cyrl-UZ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ТУМАНДАГИ МАВЖУД ҚЎШИМЧА ИМКОНИЯТЛАР</a:t>
            </a:r>
            <a:endParaRPr lang="ru-RU" altLang="ru-RU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4286" l="0" r="99429">
                        <a14:foregroundMark x1="57000" y1="8857" x2="57000" y2="8857"/>
                        <a14:foregroundMark x1="50429" y1="31143" x2="50429" y2="31143"/>
                        <a14:foregroundMark x1="46857" y1="46286" x2="46857" y2="46286"/>
                        <a14:foregroundMark x1="51571" y1="54714" x2="51571" y2="54714"/>
                        <a14:foregroundMark x1="40429" y1="61857" x2="40429" y2="61857"/>
                        <a14:foregroundMark x1="73714" y1="46857" x2="73714" y2="46857"/>
                      </a14:backgroundRemoval>
                    </a14:imgEffect>
                  </a14:imgLayer>
                </a14:imgProps>
              </a:ext>
            </a:extLst>
          </a:blip>
          <a:srcRect l="8756" t="2481" r="9946" b="16220"/>
          <a:stretch/>
        </p:blipFill>
        <p:spPr>
          <a:xfrm>
            <a:off x="6421733" y="5366050"/>
            <a:ext cx="816635" cy="816635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6079741" y="4014730"/>
            <a:ext cx="2691673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z-Cyrl-UZ" sz="1400" b="1" noProof="1" smtClean="0">
                <a:solidFill>
                  <a:schemeClr val="bg1"/>
                </a:solidFill>
                <a:latin typeface="Cambria" panose="02040503050406030204" pitchFamily="18" charset="0"/>
              </a:rPr>
              <a:t>Қишлоқ хўжалик маҳсулот-ларини қайта ишлаш</a:t>
            </a:r>
            <a:endParaRPr lang="uz-Cyrl-UZ" sz="1400" b="1" noProof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8854523" y="4146336"/>
            <a:ext cx="498011" cy="269146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6" name="Прямоугольник 45"/>
          <p:cNvSpPr/>
          <p:nvPr/>
        </p:nvSpPr>
        <p:spPr>
          <a:xfrm>
            <a:off x="9454976" y="4137263"/>
            <a:ext cx="222110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44,2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>
                <a:solidFill>
                  <a:srgbClr val="0070C0"/>
                </a:solidFill>
                <a:latin typeface="Cambria" panose="02040503050406030204" pitchFamily="18" charset="0"/>
              </a:rPr>
              <a:t>млрд</a:t>
            </a:r>
            <a:r>
              <a:rPr lang="ru-RU" sz="1400" b="1" noProof="1">
                <a:solidFill>
                  <a:srgbClr val="002060"/>
                </a:solidFill>
                <a:latin typeface="Cambria" panose="02040503050406030204" pitchFamily="18" charset="0"/>
              </a:rPr>
              <a:t>. сўмлик </a:t>
            </a:r>
            <a:r>
              <a:rPr lang="ru-RU" sz="1400" b="1" noProof="1" smtClean="0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  <a:r>
              <a:rPr lang="ru-RU" sz="140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та</a:t>
            </a:r>
            <a:endParaRPr lang="ru-RU" sz="1400" b="1" noProof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76649" y="5123935"/>
            <a:ext cx="5815914" cy="14251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7"/>
              </a:spcBef>
            </a:pP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Мавжуд </a:t>
            </a:r>
            <a:r>
              <a:rPr lang="ru-RU" altLang="ru-RU" sz="135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ихтисослашув ва имкониятлар 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асосида </a:t>
            </a:r>
            <a:r>
              <a:rPr lang="ru-RU" altLang="ru-RU" sz="135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чорвачилик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altLang="ru-RU" sz="135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балиқчилик</a:t>
            </a:r>
            <a:r>
              <a:rPr lang="ru-RU" altLang="ru-RU" sz="135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,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35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паррандачилик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altLang="ru-RU" sz="1350" b="1" noProof="1" smtClean="0">
                <a:solidFill>
                  <a:srgbClr val="0070C0"/>
                </a:solidFill>
                <a:latin typeface="Cambria" panose="02040503050406030204" pitchFamily="18" charset="0"/>
              </a:rPr>
              <a:t>гидропоника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35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усулида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35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иссиқхоналар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фаолиятини ривожлантириш мумкин;</a:t>
            </a:r>
            <a:endParaRPr lang="ru-RU" altLang="ru-RU" sz="1350" noProof="1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127"/>
              </a:spcBef>
            </a:pP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Туманда йил бошида </a:t>
            </a:r>
            <a:r>
              <a:rPr lang="ru-RU" altLang="ru-RU" sz="135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чорвачилик хўжаликлари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350" b="1" noProof="1">
                <a:solidFill>
                  <a:srgbClr val="C00000"/>
                </a:solidFill>
                <a:latin typeface="Cambria" panose="02040503050406030204" pitchFamily="18" charset="0"/>
              </a:rPr>
              <a:t>43 </a:t>
            </a:r>
            <a:r>
              <a:rPr lang="ru-RU" altLang="ru-RU" sz="135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тани 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ташкил этган. Шу йилнинг ўтган даврида </a:t>
            </a:r>
            <a:r>
              <a:rPr lang="ru-RU" altLang="ru-RU" sz="1350" b="1" noProof="1">
                <a:solidFill>
                  <a:srgbClr val="C00000"/>
                </a:solidFill>
                <a:latin typeface="Cambria" panose="02040503050406030204" pitchFamily="18" charset="0"/>
              </a:rPr>
              <a:t>36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350" b="1" noProof="1">
                <a:solidFill>
                  <a:srgbClr val="002060"/>
                </a:solidFill>
                <a:latin typeface="Cambria" panose="02040503050406030204" pitchFamily="18" charset="0"/>
              </a:rPr>
              <a:t>та</a:t>
            </a:r>
            <a:r>
              <a:rPr lang="ru-RU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янги чорвачилик хўжаликлари ташкил этилган. </a:t>
            </a:r>
            <a:endParaRPr lang="ru-RU" altLang="ru-RU" sz="1350" noProof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281644" y="5115546"/>
            <a:ext cx="4580389" cy="14251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7"/>
              </a:spcBef>
            </a:pPr>
            <a:r>
              <a:rPr lang="uz-Cyrl-UZ" altLang="ru-RU" sz="135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Мисол: “</a:t>
            </a:r>
            <a:r>
              <a:rPr lang="en-US" altLang="ru-RU" sz="135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Nasaf ixtisoslashgan maxsus qurilish</a:t>
            </a:r>
            <a:r>
              <a:rPr lang="uz-Cyrl-UZ" altLang="ru-RU" sz="1350" b="1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” МЧЖ</a:t>
            </a:r>
            <a:r>
              <a:rPr lang="uz-Cyrl-UZ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қиймати </a:t>
            </a:r>
            <a:r>
              <a:rPr lang="uz-Cyrl-UZ" altLang="ru-RU" sz="1350" b="1" noProof="1">
                <a:solidFill>
                  <a:srgbClr val="C00000"/>
                </a:solidFill>
                <a:latin typeface="Cambria" panose="02040503050406030204" pitchFamily="18" charset="0"/>
              </a:rPr>
              <a:t>3,2</a:t>
            </a:r>
            <a:r>
              <a:rPr lang="uz-Cyrl-UZ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z-Cyrl-UZ" altLang="ru-RU" sz="1350" b="1" noProof="1">
                <a:solidFill>
                  <a:srgbClr val="002060"/>
                </a:solidFill>
                <a:latin typeface="Cambria" panose="02040503050406030204" pitchFamily="18" charset="0"/>
              </a:rPr>
              <a:t>млрд</a:t>
            </a:r>
            <a:r>
              <a:rPr lang="uz-Cyrl-UZ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. сўмлик (ўз маблағи </a:t>
            </a:r>
            <a:r>
              <a:rPr lang="uz-Cyrl-UZ" altLang="ru-RU" sz="1350" b="1" noProof="1">
                <a:solidFill>
                  <a:srgbClr val="C00000"/>
                </a:solidFill>
                <a:latin typeface="Cambria" panose="02040503050406030204" pitchFamily="18" charset="0"/>
              </a:rPr>
              <a:t>900</a:t>
            </a:r>
            <a:r>
              <a:rPr lang="uz-Cyrl-UZ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z-Cyrl-UZ" altLang="ru-RU" sz="1350" b="1" noProof="1">
                <a:solidFill>
                  <a:srgbClr val="002060"/>
                </a:solidFill>
                <a:latin typeface="Cambria" panose="02040503050406030204" pitchFamily="18" charset="0"/>
              </a:rPr>
              <a:t>млн</a:t>
            </a:r>
            <a:r>
              <a:rPr lang="uz-Cyrl-UZ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. сўм, хорижий кредит линияси– </a:t>
            </a:r>
            <a:r>
              <a:rPr lang="uz-Cyrl-UZ" altLang="ru-RU" sz="1350" b="1" noProof="1">
                <a:solidFill>
                  <a:srgbClr val="C00000"/>
                </a:solidFill>
                <a:latin typeface="Cambria" panose="02040503050406030204" pitchFamily="18" charset="0"/>
              </a:rPr>
              <a:t>233</a:t>
            </a:r>
            <a:r>
              <a:rPr lang="uz-Cyrl-UZ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z-Cyrl-UZ" altLang="ru-RU" sz="1350" b="1" noProof="1">
                <a:solidFill>
                  <a:srgbClr val="002060"/>
                </a:solidFill>
                <a:latin typeface="Cambria" panose="02040503050406030204" pitchFamily="18" charset="0"/>
              </a:rPr>
              <a:t>минг</a:t>
            </a:r>
            <a:r>
              <a:rPr lang="uz-Cyrl-UZ" altLang="ru-RU" sz="1350" noProof="1" smtClean="0">
                <a:solidFill>
                  <a:srgbClr val="002060"/>
                </a:solidFill>
                <a:latin typeface="Cambria" panose="02040503050406030204" pitchFamily="18" charset="0"/>
              </a:rPr>
              <a:t>) “Сут ва сут маҳсулотларини қайта ишлаш” лойиҳаси амалга оширилиши натижасида 15 та янги иш ўрни яратилади.</a:t>
            </a:r>
            <a:endParaRPr lang="ru-RU" altLang="ru-RU" sz="1350" noProof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59" y="3997336"/>
            <a:ext cx="549791" cy="5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518"/>
          <p:cNvSpPr>
            <a:spLocks noChangeArrowheads="1"/>
          </p:cNvSpPr>
          <p:nvPr/>
        </p:nvSpPr>
        <p:spPr bwMode="auto">
          <a:xfrm>
            <a:off x="1982334" y="147216"/>
            <a:ext cx="9630108" cy="742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СЕКТОРЛАР КЕСИМИДА ЛОЙИҲАЛАРНИ АМАЛГА ОШИШ</a:t>
            </a:r>
            <a:endParaRPr lang="uz-Cyrl-UZ" altLang="ru-RU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 cstate="print"/>
          <a:srcRect r="39494"/>
          <a:stretch/>
        </p:blipFill>
        <p:spPr>
          <a:xfrm>
            <a:off x="558981" y="147216"/>
            <a:ext cx="1527514" cy="696642"/>
          </a:xfrm>
          <a:prstGeom prst="rect">
            <a:avLst/>
          </a:prstGeom>
        </p:spPr>
      </p:pic>
      <p:sp>
        <p:nvSpPr>
          <p:cNvPr id="73" name="Прямоугольник 518"/>
          <p:cNvSpPr>
            <a:spLocks noChangeArrowheads="1"/>
          </p:cNvSpPr>
          <p:nvPr/>
        </p:nvSpPr>
        <p:spPr bwMode="auto">
          <a:xfrm>
            <a:off x="558980" y="989365"/>
            <a:ext cx="7003355" cy="36914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Ҳар бир секторда лойиҳалар амалга оширилади</a:t>
            </a:r>
            <a:endParaRPr lang="uz-Cyrl-UZ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4819983" y="1482811"/>
            <a:ext cx="2701163" cy="1698182"/>
            <a:chOff x="5042323" y="2479589"/>
            <a:chExt cx="2701163" cy="1698182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5584251" y="2710250"/>
              <a:ext cx="2159235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noProof="1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III </a:t>
              </a:r>
              <a:r>
                <a:rPr lang="uz-Cyrl-UZ" sz="1400" b="1" noProof="1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СЕКТОР</a:t>
              </a:r>
              <a:endParaRPr lang="uz-Cyrl-UZ" sz="1400" b="1" u="sng" noProof="1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5057029" y="3109826"/>
              <a:ext cx="2670063" cy="307777"/>
            </a:xfrm>
            <a:prstGeom prst="rect">
              <a:avLst/>
            </a:prstGeom>
            <a:solidFill>
              <a:srgbClr val="0070C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uz-Cyrl-UZ" sz="1400" b="1" noProof="1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Лойиҳа сони – </a:t>
              </a:r>
              <a:r>
                <a:rPr lang="uz-Cyrl-UZ" sz="1400" b="1" noProof="1" smtClean="0">
                  <a:solidFill>
                    <a:schemeClr val="bg1"/>
                  </a:solidFill>
                  <a:latin typeface="Cambria" panose="02040503050406030204" pitchFamily="18" charset="0"/>
                </a:rPr>
                <a:t>23</a:t>
              </a:r>
              <a:r>
                <a:rPr lang="uz-Cyrl-UZ" sz="1400" b="1" noProof="1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uz-Cyrl-UZ" sz="1400" b="1" noProof="1" smtClean="0">
                  <a:solidFill>
                    <a:schemeClr val="bg1"/>
                  </a:solidFill>
                  <a:latin typeface="Cambria" panose="02040503050406030204" pitchFamily="18" charset="0"/>
                </a:rPr>
                <a:t>та</a:t>
              </a:r>
              <a:endParaRPr lang="uz-Cyrl-UZ" sz="1400" b="1" u="sng" noProof="1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057029" y="3485791"/>
              <a:ext cx="2674671" cy="307777"/>
            </a:xfrm>
            <a:prstGeom prst="rect">
              <a:avLst/>
            </a:prstGeom>
            <a:solidFill>
              <a:srgbClr val="0070C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uz-Cyrl-UZ" sz="1400" b="1" noProof="1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Қиймати – </a:t>
              </a:r>
              <a:r>
                <a:rPr lang="uz-Cyrl-UZ" sz="1400" b="1" noProof="1" smtClean="0">
                  <a:solidFill>
                    <a:schemeClr val="bg1"/>
                  </a:solidFill>
                  <a:latin typeface="Cambria" panose="02040503050406030204" pitchFamily="18" charset="0"/>
                </a:rPr>
                <a:t>54,1</a:t>
              </a:r>
              <a:r>
                <a:rPr lang="uz-Cyrl-UZ" sz="1400" b="1" noProof="1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uz-Cyrl-UZ" sz="1400" b="1" noProof="1" smtClean="0">
                  <a:solidFill>
                    <a:schemeClr val="bg1"/>
                  </a:solidFill>
                  <a:latin typeface="Cambria" panose="02040503050406030204" pitchFamily="18" charset="0"/>
                </a:rPr>
                <a:t>млрд. сўм</a:t>
              </a:r>
              <a:endParaRPr lang="uz-Cyrl-UZ" sz="1400" b="1" u="sng" noProof="1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5057029" y="3869994"/>
              <a:ext cx="2670063" cy="307777"/>
            </a:xfrm>
            <a:prstGeom prst="rect">
              <a:avLst/>
            </a:prstGeom>
            <a:solidFill>
              <a:srgbClr val="0070C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uz-Cyrl-UZ" sz="1400" b="1" noProof="1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Иш ўрни – </a:t>
              </a:r>
              <a:r>
                <a:rPr lang="uz-Cyrl-UZ" sz="1400" b="1" noProof="1" smtClean="0">
                  <a:solidFill>
                    <a:schemeClr val="bg1"/>
                  </a:solidFill>
                  <a:latin typeface="Cambria" panose="02040503050406030204" pitchFamily="18" charset="0"/>
                </a:rPr>
                <a:t>151 та</a:t>
              </a:r>
              <a:endParaRPr lang="uz-Cyrl-UZ" sz="1400" b="1" u="sng" noProof="1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153" name="Рисунок 3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323" y="2479589"/>
              <a:ext cx="458182" cy="55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Группа 40"/>
          <p:cNvGrpSpPr>
            <a:grpSpLocks/>
          </p:cNvGrpSpPr>
          <p:nvPr/>
        </p:nvGrpSpPr>
        <p:grpSpPr bwMode="auto">
          <a:xfrm>
            <a:off x="3311609" y="1762898"/>
            <a:ext cx="1581666" cy="1005923"/>
            <a:chOff x="1163517" y="24007934"/>
            <a:chExt cx="2980260" cy="2598277"/>
          </a:xfrm>
        </p:grpSpPr>
        <p:sp>
          <p:nvSpPr>
            <p:cNvPr id="41" name="Прямоугольник 40"/>
            <p:cNvSpPr/>
            <p:nvPr/>
          </p:nvSpPr>
          <p:spPr bwMode="auto">
            <a:xfrm>
              <a:off x="1163517" y="26078932"/>
              <a:ext cx="2980260" cy="5272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Лойиҳа сони</a:t>
              </a:r>
              <a:endParaRPr 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Группа 109"/>
            <p:cNvGrpSpPr>
              <a:grpSpLocks/>
            </p:cNvGrpSpPr>
            <p:nvPr/>
          </p:nvGrpSpPr>
          <p:grpSpPr bwMode="auto">
            <a:xfrm>
              <a:off x="1553693" y="24007934"/>
              <a:ext cx="2060575" cy="2043999"/>
              <a:chOff x="10259685" y="5791200"/>
              <a:chExt cx="5669478" cy="5599806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10259685" y="5791200"/>
                <a:ext cx="5669478" cy="559980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0443135" y="5960890"/>
                <a:ext cx="5272002" cy="51472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10622216" y="6191497"/>
                <a:ext cx="4913840" cy="4686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10831873" y="6395995"/>
                <a:ext cx="4520733" cy="435105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cs typeface="Arial" panose="020B0604020202020204" pitchFamily="34" charset="0"/>
                  </a:rPr>
                  <a:t>186 </a:t>
                </a:r>
                <a:r>
                  <a:rPr lang="uz-Cyrl-UZ" sz="1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cs typeface="Arial" panose="020B0604020202020204" pitchFamily="34" charset="0"/>
                  </a:rPr>
                  <a:t>та</a:t>
                </a:r>
                <a:endParaRPr lang="uz-Cyrl-UZ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4859320" y="3421912"/>
            <a:ext cx="2678302" cy="1711451"/>
            <a:chOff x="2272640" y="2565175"/>
            <a:chExt cx="2678302" cy="1711451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2272640" y="2809105"/>
              <a:ext cx="2678302" cy="1467521"/>
              <a:chOff x="5057029" y="2710250"/>
              <a:chExt cx="2678302" cy="1467521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5584251" y="2710250"/>
                <a:ext cx="2151080" cy="3077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IV </a:t>
                </a:r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СЕКТОР</a:t>
                </a:r>
                <a:endParaRPr lang="uz-Cyrl-UZ" sz="1400" b="1" u="sng" noProof="1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5057029" y="3109826"/>
                <a:ext cx="2670063" cy="307777"/>
              </a:xfrm>
              <a:prstGeom prst="rect">
                <a:avLst/>
              </a:prstGeom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Лойиҳа сони –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43та</a:t>
                </a:r>
                <a:endParaRPr lang="uz-Cyrl-UZ" sz="1400" b="1" u="sng" noProof="1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5057029" y="3485791"/>
                <a:ext cx="2674671" cy="307777"/>
              </a:xfrm>
              <a:prstGeom prst="rect">
                <a:avLst/>
              </a:prstGeom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Қиймати –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77,4</a:t>
                </a:r>
                <a:r>
                  <a:rPr lang="en-US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млрд. сўм</a:t>
                </a:r>
                <a:endParaRPr lang="uz-Cyrl-UZ" sz="1400" b="1" u="sng" noProof="1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5057029" y="3869994"/>
                <a:ext cx="2670063" cy="307777"/>
              </a:xfrm>
              <a:prstGeom prst="rect">
                <a:avLst/>
              </a:prstGeom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Иш ўрни –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172</a:t>
                </a:r>
                <a:r>
                  <a:rPr lang="en-US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та</a:t>
                </a:r>
                <a:endParaRPr lang="uz-Cyrl-UZ" sz="1400" b="1" u="sng" noProof="1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58" name="Рисунок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3" t="25587" r="34337" b="24487"/>
            <a:stretch>
              <a:fillRect/>
            </a:stretch>
          </p:blipFill>
          <p:spPr bwMode="auto">
            <a:xfrm>
              <a:off x="2295005" y="2565175"/>
              <a:ext cx="465693" cy="558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582117" y="3413673"/>
            <a:ext cx="2701151" cy="1703213"/>
            <a:chOff x="8539867" y="4476354"/>
            <a:chExt cx="2701151" cy="170321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8566347" y="4712046"/>
              <a:ext cx="2674671" cy="1467521"/>
              <a:chOff x="5057029" y="2710250"/>
              <a:chExt cx="2674671" cy="1467521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5584251" y="2710250"/>
                <a:ext cx="2134603" cy="3077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II </a:t>
                </a:r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СЕКТОР</a:t>
                </a:r>
                <a:endParaRPr lang="uz-Cyrl-UZ" sz="1400" b="1" u="sng" noProof="1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5057029" y="3109826"/>
                <a:ext cx="2670063" cy="307777"/>
              </a:xfrm>
              <a:prstGeom prst="rect">
                <a:avLst/>
              </a:prstGeom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Лойиҳа сони –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56</a:t>
                </a:r>
                <a:r>
                  <a:rPr lang="en-US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та</a:t>
                </a:r>
                <a:endParaRPr lang="uz-Cyrl-UZ" sz="1400" b="1" u="sng" noProof="1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5057029" y="3485791"/>
                <a:ext cx="2674671" cy="307777"/>
              </a:xfrm>
              <a:prstGeom prst="rect">
                <a:avLst/>
              </a:prstGeom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Қиймати –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222,6</a:t>
                </a:r>
                <a:r>
                  <a:rPr lang="en-US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млрд. сўм</a:t>
                </a:r>
                <a:endParaRPr lang="uz-Cyrl-UZ" sz="1400" b="1" u="sng" noProof="1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5057029" y="3869994"/>
                <a:ext cx="2670063" cy="307777"/>
              </a:xfrm>
              <a:prstGeom prst="rect">
                <a:avLst/>
              </a:prstGeom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Иш ўрни – </a:t>
                </a:r>
                <a:r>
                  <a:rPr lang="ru-RU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410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та</a:t>
                </a:r>
                <a:endParaRPr lang="uz-Cyrl-UZ" sz="1400" b="1" u="sng" noProof="1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67" name="Рисунок 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79"/>
            <a:stretch>
              <a:fillRect/>
            </a:stretch>
          </p:blipFill>
          <p:spPr bwMode="auto">
            <a:xfrm>
              <a:off x="8539867" y="4476354"/>
              <a:ext cx="524849" cy="53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85957" y="1510360"/>
            <a:ext cx="2700939" cy="1678872"/>
            <a:chOff x="2217049" y="2432997"/>
            <a:chExt cx="2700939" cy="1678872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2231450" y="2644348"/>
              <a:ext cx="2686538" cy="1467521"/>
              <a:chOff x="5057029" y="2710250"/>
              <a:chExt cx="2686538" cy="1467521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5584250" y="2710250"/>
                <a:ext cx="2159317" cy="3077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I </a:t>
                </a:r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СЕКТОР</a:t>
                </a:r>
                <a:endParaRPr lang="uz-Cyrl-UZ" sz="1400" b="1" u="sng" noProof="1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5057029" y="3109826"/>
                <a:ext cx="2670063" cy="307777"/>
              </a:xfrm>
              <a:prstGeom prst="rect">
                <a:avLst/>
              </a:prstGeom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Лойиҳа сони – </a:t>
                </a:r>
                <a:r>
                  <a:rPr lang="ru-RU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64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та</a:t>
                </a:r>
                <a:endParaRPr lang="uz-Cyrl-UZ" sz="1400" b="1" u="sng" noProof="1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57029" y="3485791"/>
                <a:ext cx="2674671" cy="307777"/>
              </a:xfrm>
              <a:prstGeom prst="rect">
                <a:avLst/>
              </a:prstGeom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Қиймати – </a:t>
                </a:r>
                <a:r>
                  <a:rPr lang="ru-RU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230,7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млрд. сўм</a:t>
                </a:r>
                <a:endParaRPr lang="uz-Cyrl-UZ" sz="1400" b="1" u="sng" noProof="1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057029" y="3869994"/>
                <a:ext cx="2670063" cy="307777"/>
              </a:xfrm>
              <a:prstGeom prst="rect">
                <a:avLst/>
              </a:prstGeom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uz-Cyrl-UZ" sz="1400" b="1" noProof="1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Иш ўрни – </a:t>
                </a:r>
                <a:r>
                  <a:rPr lang="ru-RU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418 </a:t>
                </a:r>
                <a:r>
                  <a:rPr lang="uz-Cyrl-UZ" sz="1400" b="1" noProof="1" smtClean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та</a:t>
                </a:r>
                <a:endParaRPr lang="uz-Cyrl-UZ" sz="1400" b="1" u="sng" noProof="1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77" name="Рисунок 2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049" y="2432997"/>
              <a:ext cx="484216" cy="51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40"/>
          <p:cNvGrpSpPr>
            <a:grpSpLocks/>
          </p:cNvGrpSpPr>
          <p:nvPr/>
        </p:nvGrpSpPr>
        <p:grpSpPr bwMode="auto">
          <a:xfrm>
            <a:off x="3328085" y="2842054"/>
            <a:ext cx="1532238" cy="1005923"/>
            <a:chOff x="1163517" y="24007934"/>
            <a:chExt cx="2980260" cy="2598277"/>
          </a:xfrm>
        </p:grpSpPr>
        <p:sp>
          <p:nvSpPr>
            <p:cNvPr id="96" name="Прямоугольник 95"/>
            <p:cNvSpPr/>
            <p:nvPr/>
          </p:nvSpPr>
          <p:spPr bwMode="auto">
            <a:xfrm>
              <a:off x="1163517" y="26078932"/>
              <a:ext cx="2980260" cy="5272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Қиймати </a:t>
              </a:r>
              <a:endParaRPr 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7" name="Группа 109"/>
            <p:cNvGrpSpPr>
              <a:grpSpLocks/>
            </p:cNvGrpSpPr>
            <p:nvPr/>
          </p:nvGrpSpPr>
          <p:grpSpPr bwMode="auto">
            <a:xfrm>
              <a:off x="1553693" y="24007934"/>
              <a:ext cx="2060573" cy="2043999"/>
              <a:chOff x="10259685" y="5791200"/>
              <a:chExt cx="5669472" cy="5599806"/>
            </a:xfrm>
          </p:grpSpPr>
          <p:sp>
            <p:nvSpPr>
              <p:cNvPr id="98" name="Овал 97"/>
              <p:cNvSpPr/>
              <p:nvPr/>
            </p:nvSpPr>
            <p:spPr>
              <a:xfrm>
                <a:off x="10259685" y="5791200"/>
                <a:ext cx="5669472" cy="559980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10443135" y="5960890"/>
                <a:ext cx="5272002" cy="51472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10622216" y="6191497"/>
                <a:ext cx="4913840" cy="4686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10831873" y="6395995"/>
                <a:ext cx="4520733" cy="435105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cs typeface="Arial" panose="020B0604020202020204" pitchFamily="34" charset="0"/>
                  </a:rPr>
                  <a:t>584,8</a:t>
                </a:r>
                <a:r>
                  <a:rPr lang="ru-RU" sz="1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1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cs typeface="Arial" panose="020B0604020202020204" pitchFamily="34" charset="0"/>
                  </a:rPr>
                  <a:t>млрд</a:t>
                </a:r>
                <a:endParaRPr lang="uz-Cyrl-UZ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2" name="Группа 40"/>
          <p:cNvGrpSpPr>
            <a:grpSpLocks/>
          </p:cNvGrpSpPr>
          <p:nvPr/>
        </p:nvGrpSpPr>
        <p:grpSpPr bwMode="auto">
          <a:xfrm>
            <a:off x="3286894" y="3978875"/>
            <a:ext cx="1631093" cy="1005923"/>
            <a:chOff x="1163517" y="24007934"/>
            <a:chExt cx="2980260" cy="2598277"/>
          </a:xfrm>
        </p:grpSpPr>
        <p:sp>
          <p:nvSpPr>
            <p:cNvPr id="103" name="Прямоугольник 102"/>
            <p:cNvSpPr/>
            <p:nvPr/>
          </p:nvSpPr>
          <p:spPr bwMode="auto">
            <a:xfrm>
              <a:off x="1163517" y="26078932"/>
              <a:ext cx="2980260" cy="5272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1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Иш ўрни</a:t>
              </a:r>
              <a:endParaRPr lang="ru-RU" sz="14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04" name="Группа 109"/>
            <p:cNvGrpSpPr>
              <a:grpSpLocks/>
            </p:cNvGrpSpPr>
            <p:nvPr/>
          </p:nvGrpSpPr>
          <p:grpSpPr bwMode="auto">
            <a:xfrm>
              <a:off x="1553693" y="24007934"/>
              <a:ext cx="2060575" cy="2043999"/>
              <a:chOff x="10259685" y="5791200"/>
              <a:chExt cx="5669478" cy="5599806"/>
            </a:xfrm>
          </p:grpSpPr>
          <p:sp>
            <p:nvSpPr>
              <p:cNvPr id="105" name="Овал 104"/>
              <p:cNvSpPr/>
              <p:nvPr/>
            </p:nvSpPr>
            <p:spPr>
              <a:xfrm>
                <a:off x="10259685" y="5791200"/>
                <a:ext cx="5669478" cy="559980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10443135" y="5960890"/>
                <a:ext cx="5272002" cy="51472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10622216" y="6191497"/>
                <a:ext cx="4913840" cy="4686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10831871" y="6395993"/>
                <a:ext cx="4520732" cy="43510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812925" indent="-1355725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627438" indent="-2713038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441950" indent="-4070350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256463" indent="-5427663" algn="l" defTabSz="3627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6287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cs typeface="Arial" panose="020B0604020202020204" pitchFamily="34" charset="0"/>
                  </a:rPr>
                  <a:t>1,5 </a:t>
                </a:r>
                <a:r>
                  <a:rPr lang="uz-Cyrl-UZ" sz="1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cs typeface="Arial" panose="020B0604020202020204" pitchFamily="34" charset="0"/>
                  </a:rPr>
                  <a:t>минг</a:t>
                </a:r>
                <a:endParaRPr lang="uz-Cyrl-UZ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9" name="Прямоугольник 518"/>
          <p:cNvSpPr>
            <a:spLocks noChangeArrowheads="1"/>
          </p:cNvSpPr>
          <p:nvPr/>
        </p:nvSpPr>
        <p:spPr bwMode="auto">
          <a:xfrm>
            <a:off x="7661191" y="997603"/>
            <a:ext cx="4242486" cy="3534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Лойиҳадаги қўшимча параметрлар</a:t>
            </a:r>
            <a:endParaRPr lang="uz-Cyrl-UZ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7691959" y="1437340"/>
            <a:ext cx="4290549" cy="5215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Қишлоқ хўжалиги вазирлиги,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Савдо-саноат палатаси,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“Ўзбекозиқовқатсаноатхолдинг”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“Ўзчармсаноат”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уюшмаси, </a:t>
            </a:r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“Ўзбекистон асаларичилар”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уюшмаси, </a:t>
            </a:r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“Ўзбекбалиқсаноат” 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уюшмаси, </a:t>
            </a:r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«Ўзсаноатқурилишматериаллари» 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уюшмаси, </a:t>
            </a:r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Инвестициялар ва ташқи савдо вазирлиги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uz-Cyrl-UZ" sz="1300" u="sng" dirty="0" smtClean="0">
                <a:solidFill>
                  <a:srgbClr val="002060"/>
                </a:solidFill>
                <a:latin typeface="Cambria" pitchFamily="18" charset="0"/>
              </a:rPr>
              <a:t>Вилоят </a:t>
            </a:r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ҳокимлиги тижорат </a:t>
            </a:r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банклари биргаликда </a:t>
            </a:r>
            <a:r>
              <a:rPr lang="uz-Cyrl-UZ" sz="1300" b="1" dirty="0" smtClean="0">
                <a:solidFill>
                  <a:srgbClr val="002060"/>
                </a:solidFill>
                <a:latin typeface="Cambria" pitchFamily="18" charset="0"/>
              </a:rPr>
              <a:t>туманда иккитадан</a:t>
            </a:r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</a:p>
          <a:p>
            <a:pPr lvl="0" algn="just"/>
            <a:r>
              <a:rPr lang="uz-Cyrl-UZ" sz="1300" b="1" dirty="0" smtClean="0">
                <a:solidFill>
                  <a:srgbClr val="002060"/>
                </a:solidFill>
                <a:latin typeface="Cambria" pitchFamily="18" charset="0"/>
              </a:rPr>
              <a:t>- чорвачилик</a:t>
            </a:r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ни 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ривожлантириш, гўшт, тери ва жунни қайта ишлаш ҳамда чарм-пойабзал маҳсулотлари ишлаб чиқариш;</a:t>
            </a:r>
          </a:p>
          <a:p>
            <a:pPr lvl="0" algn="just"/>
            <a:r>
              <a:rPr lang="uz-Cyrl-UZ" sz="1300" b="1" dirty="0" smtClean="0">
                <a:solidFill>
                  <a:srgbClr val="002060"/>
                </a:solidFill>
                <a:latin typeface="Cambria" pitchFamily="18" charset="0"/>
              </a:rPr>
              <a:t>- балиқ</a:t>
            </a:r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маҳсулотлари ишлаб чиқариш ҳамда сақлашнинг замонавий ва инновацион услубларини жорий этган ҳолда ҳажмларини ошириш;</a:t>
            </a:r>
          </a:p>
          <a:p>
            <a:pPr lvl="0" algn="just"/>
            <a:r>
              <a:rPr lang="uz-Cyrl-UZ" sz="1300" b="1" dirty="0" smtClean="0">
                <a:solidFill>
                  <a:srgbClr val="002060"/>
                </a:solidFill>
                <a:latin typeface="Cambria" pitchFamily="18" charset="0"/>
              </a:rPr>
              <a:t>- қишлоқ </a:t>
            </a:r>
            <a:r>
              <a:rPr lang="uz-Cyrl-UZ" sz="1300" b="1" dirty="0">
                <a:solidFill>
                  <a:srgbClr val="002060"/>
                </a:solidFill>
                <a:latin typeface="Cambria" pitchFamily="18" charset="0"/>
              </a:rPr>
              <a:t>хўжалик маҳсулотлари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етиштириш ва қайта </a:t>
            </a:r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ишлаш 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ҳамда сақлаш;</a:t>
            </a:r>
          </a:p>
          <a:p>
            <a:pPr lvl="0" algn="just"/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- асал 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маҳсулотлари ишлаб </a:t>
            </a:r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чиқаришни ва 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турларини янада кўпайтириш, </a:t>
            </a:r>
            <a:r>
              <a:rPr lang="uz-Cyrl-UZ" sz="1300" b="1" dirty="0" smtClean="0">
                <a:solidFill>
                  <a:srgbClr val="002060"/>
                </a:solidFill>
                <a:latin typeface="Cambria" pitchFamily="18" charset="0"/>
              </a:rPr>
              <a:t>қайта </a:t>
            </a:r>
            <a:r>
              <a:rPr lang="uz-Cyrl-UZ" sz="1300" b="1" dirty="0">
                <a:solidFill>
                  <a:srgbClr val="002060"/>
                </a:solidFill>
                <a:latin typeface="Cambria" pitchFamily="18" charset="0"/>
              </a:rPr>
              <a:t>ишлаш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бўйича замонавий технологияларни жорий этиш;</a:t>
            </a:r>
          </a:p>
          <a:p>
            <a:pPr lvl="0" algn="just"/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- маҳаллий 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хом ашё ресурслари асосида </a:t>
            </a:r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sz="1300" b="1" dirty="0">
                <a:solidFill>
                  <a:srgbClr val="002060"/>
                </a:solidFill>
                <a:latin typeface="Cambria" pitchFamily="18" charset="0"/>
              </a:rPr>
              <a:t>қурилиш материалларини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ишлаб чиқаришга ихтисослашган лойиҳаларни амалга </a:t>
            </a:r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ошириш таклифи қўллаб-қувватланади. </a:t>
            </a:r>
            <a:endParaRPr lang="uz-Cyrl-UZ" sz="13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8980" y="5242757"/>
            <a:ext cx="7003355" cy="13952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Қашқадарё вилояти ҳокимлиги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Маданият вазирлиги,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z-Cyrl-UZ" sz="1300" u="sng" dirty="0">
                <a:solidFill>
                  <a:srgbClr val="002060"/>
                </a:solidFill>
                <a:latin typeface="Cambria" pitchFamily="18" charset="0"/>
              </a:rPr>
              <a:t>Туризмни ривожлантириш давлат қўмитаси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билан биргаликда Давлат-хусусий шериклик шартлари асосида туман ҳудудидаги ёдгорликларни Халқаро “Олтин мерос” туман хайрия жамғармасининг ёдгорлик сифатида қўриқланадиган </a:t>
            </a:r>
            <a:r>
              <a:rPr lang="uz-Cyrl-UZ" sz="1300" b="1" dirty="0">
                <a:solidFill>
                  <a:srgbClr val="002060"/>
                </a:solidFill>
                <a:latin typeface="Cambria" pitchFamily="18" charset="0"/>
              </a:rPr>
              <a:t>“Найман-ота” (Жунайд Боғдодий)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ва </a:t>
            </a:r>
            <a:r>
              <a:rPr lang="uz-Cyrl-UZ" sz="1300" b="1" dirty="0">
                <a:solidFill>
                  <a:srgbClr val="002060"/>
                </a:solidFill>
                <a:latin typeface="Cambria" pitchFamily="18" charset="0"/>
              </a:rPr>
              <a:t>“Шоҳид-ота” (Абу Туроб Нахшабий)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тарихий обидалар негизида </a:t>
            </a:r>
            <a:r>
              <a:rPr lang="uz-Cyrl-UZ" sz="1300" b="1" dirty="0">
                <a:solidFill>
                  <a:srgbClr val="002060"/>
                </a:solidFill>
                <a:latin typeface="Cambria" pitchFamily="18" charset="0"/>
              </a:rPr>
              <a:t>зиёрат туризми</a:t>
            </a:r>
            <a:r>
              <a:rPr lang="uz-Cyrl-UZ" sz="1300" dirty="0">
                <a:solidFill>
                  <a:srgbClr val="002060"/>
                </a:solidFill>
                <a:latin typeface="Cambria" pitchFamily="18" charset="0"/>
              </a:rPr>
              <a:t> объектларини ташкил этиш бўйича Вазирлар Маҳкамасига таклиф </a:t>
            </a:r>
            <a:r>
              <a:rPr lang="uz-Cyrl-UZ" sz="1300" dirty="0" smtClean="0">
                <a:solidFill>
                  <a:srgbClr val="002060"/>
                </a:solidFill>
                <a:latin typeface="Cambria" pitchFamily="18" charset="0"/>
              </a:rPr>
              <a:t>киритади.</a:t>
            </a:r>
          </a:p>
        </p:txBody>
      </p:sp>
    </p:spTree>
    <p:extLst>
      <p:ext uri="{BB962C8B-B14F-4D97-AF65-F5344CB8AC3E}">
        <p14:creationId xmlns:p14="http://schemas.microsoft.com/office/powerpoint/2010/main" val="8849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7211</TotalTime>
  <Words>1894</Words>
  <Application>Microsoft Office PowerPoint</Application>
  <PresentationFormat>Широкоэкранный</PresentationFormat>
  <Paragraphs>447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Jahongir Mamajanov</dc:creator>
  <cp:lastModifiedBy>Stajer Press</cp:lastModifiedBy>
  <cp:revision>1239</cp:revision>
  <cp:lastPrinted>2020-11-25T04:42:19Z</cp:lastPrinted>
  <dcterms:created xsi:type="dcterms:W3CDTF">2019-05-28T16:28:07Z</dcterms:created>
  <dcterms:modified xsi:type="dcterms:W3CDTF">2020-12-01T07:48:24Z</dcterms:modified>
</cp:coreProperties>
</file>