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365" r:id="rId3"/>
    <p:sldId id="366" r:id="rId4"/>
    <p:sldId id="367" r:id="rId5"/>
    <p:sldId id="357" r:id="rId6"/>
    <p:sldId id="368" r:id="rId7"/>
    <p:sldId id="369" r:id="rId8"/>
    <p:sldId id="362" r:id="rId9"/>
    <p:sldId id="370" r:id="rId10"/>
    <p:sldId id="371" r:id="rId11"/>
    <p:sldId id="372" r:id="rId12"/>
  </p:sldIdLst>
  <p:sldSz cx="12192000" cy="6858000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_10" initials="W" lastIdx="1" clrIdx="0">
    <p:extLst>
      <p:ext uri="{19B8F6BF-5375-455C-9EA6-DF929625EA0E}">
        <p15:presenceInfo xmlns:p15="http://schemas.microsoft.com/office/powerpoint/2012/main" userId="W_10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DB2"/>
    <a:srgbClr val="0000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84" autoAdjust="0"/>
    <p:restoredTop sz="94660"/>
  </p:normalViewPr>
  <p:slideViewPr>
    <p:cSldViewPr snapToGrid="0">
      <p:cViewPr varScale="1">
        <p:scale>
          <a:sx n="69" d="100"/>
          <a:sy n="69" d="100"/>
        </p:scale>
        <p:origin x="96" y="10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17" tIns="45710" rIns="91417" bIns="4571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8215"/>
          </a:xfrm>
          <a:prstGeom prst="rect">
            <a:avLst/>
          </a:prstGeom>
        </p:spPr>
        <p:txBody>
          <a:bodyPr vert="horz" lIns="91417" tIns="45710" rIns="91417" bIns="45710" rtlCol="0"/>
          <a:lstStyle>
            <a:lvl1pPr algn="r">
              <a:defRPr sz="1200"/>
            </a:lvl1pPr>
          </a:lstStyle>
          <a:p>
            <a:fld id="{30ED4069-CBBC-4A74-BEE4-E7DF4237FB4C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7" tIns="45710" rIns="91417" bIns="4571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8724"/>
            <a:ext cx="5438140" cy="3909864"/>
          </a:xfrm>
          <a:prstGeom prst="rect">
            <a:avLst/>
          </a:prstGeom>
        </p:spPr>
        <p:txBody>
          <a:bodyPr vert="horz" lIns="91417" tIns="45710" rIns="91417" bIns="4571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17" tIns="45710" rIns="91417" bIns="4571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31600"/>
            <a:ext cx="2945659" cy="498214"/>
          </a:xfrm>
          <a:prstGeom prst="rect">
            <a:avLst/>
          </a:prstGeom>
        </p:spPr>
        <p:txBody>
          <a:bodyPr vert="horz" lIns="91417" tIns="45710" rIns="91417" bIns="45710" rtlCol="0" anchor="b"/>
          <a:lstStyle>
            <a:lvl1pPr algn="r">
              <a:defRPr sz="1200"/>
            </a:lvl1pPr>
          </a:lstStyle>
          <a:p>
            <a:fld id="{003ADAB0-4CE2-4D13-8BC2-885D9050A8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267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ADAB0-4CE2-4D13-8BC2-885D9050A89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12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ADAB0-4CE2-4D13-8BC2-885D9050A896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365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F8C84-F8BA-4904-BA20-0EA94702D26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FC20F-D08D-40CC-80D5-415DEB80BD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189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F8C84-F8BA-4904-BA20-0EA94702D26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FC20F-D08D-40CC-80D5-415DEB80BD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773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F8C84-F8BA-4904-BA20-0EA94702D26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FC20F-D08D-40CC-80D5-415DEB80BD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011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F8C84-F8BA-4904-BA20-0EA94702D26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FC20F-D08D-40CC-80D5-415DEB80BD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70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F8C84-F8BA-4904-BA20-0EA94702D26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FC20F-D08D-40CC-80D5-415DEB80BD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170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F8C84-F8BA-4904-BA20-0EA94702D26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FC20F-D08D-40CC-80D5-415DEB80BD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239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F8C84-F8BA-4904-BA20-0EA94702D26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FC20F-D08D-40CC-80D5-415DEB80BD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738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F8C84-F8BA-4904-BA20-0EA94702D26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FC20F-D08D-40CC-80D5-415DEB80BD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501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F8C84-F8BA-4904-BA20-0EA94702D26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FC20F-D08D-40CC-80D5-415DEB80BD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359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F8C84-F8BA-4904-BA20-0EA94702D26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FC20F-D08D-40CC-80D5-415DEB80BD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710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F8C84-F8BA-4904-BA20-0EA94702D26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FC20F-D08D-40CC-80D5-415DEB80BD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949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F8C84-F8BA-4904-BA20-0EA94702D266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FC20F-D08D-40CC-80D5-415DEB80BD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147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jpeg"/><Relationship Id="rId7" Type="http://schemas.openxmlformats.org/officeDocument/2006/relationships/image" Target="../media/image3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Relationship Id="rId9" Type="http://schemas.openxmlformats.org/officeDocument/2006/relationships/image" Target="../media/image33.jp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jpeg"/><Relationship Id="rId3" Type="http://schemas.openxmlformats.org/officeDocument/2006/relationships/image" Target="../media/image34.png"/><Relationship Id="rId7" Type="http://schemas.openxmlformats.org/officeDocument/2006/relationships/image" Target="../media/image38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jpeg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695940" y="1662149"/>
            <a:ext cx="10871946" cy="2566764"/>
          </a:xfrm>
          <a:prstGeom prst="roundRect">
            <a:avLst/>
          </a:prstGeom>
          <a:solidFill>
            <a:schemeClr val="bg1"/>
          </a:solidFill>
          <a:ln w="127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4000" b="1" cap="all" dirty="0" smtClean="0">
                <a:solidFill>
                  <a:srgbClr val="0070C0"/>
                </a:solidFill>
                <a:latin typeface="Arial" panose="020B0604020202020204" pitchFamily="34" charset="0"/>
              </a:rPr>
              <a:t>РЕСПУБЛИКАМИЗДА КИЧИК БИЗНЕС ИШТИРОКИДА тармоқлараро САНОАТ  кооперациясини ривожлантириш имкониятлари </a:t>
            </a:r>
            <a:endParaRPr lang="en-US" cap="all" dirty="0">
              <a:solidFill>
                <a:srgbClr val="0070C0"/>
              </a:solidFill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695940" y="4599013"/>
            <a:ext cx="2237590" cy="2061211"/>
            <a:chOff x="-476279" y="5330736"/>
            <a:chExt cx="2075070" cy="2101592"/>
          </a:xfrm>
        </p:grpSpPr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453419" y="6512275"/>
              <a:ext cx="920053" cy="920053"/>
            </a:xfrm>
            <a:prstGeom prst="rect">
              <a:avLst/>
            </a:prstGeom>
          </p:spPr>
        </p:pic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-453236" y="5330736"/>
              <a:ext cx="906471" cy="903388"/>
            </a:xfrm>
            <a:prstGeom prst="rect">
              <a:avLst/>
            </a:prstGeom>
          </p:spPr>
        </p:pic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-476279" y="5888271"/>
              <a:ext cx="943062" cy="943062"/>
            </a:xfrm>
            <a:prstGeom prst="rect">
              <a:avLst/>
            </a:prstGeom>
          </p:spPr>
        </p:pic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95402" y="6519895"/>
              <a:ext cx="903389" cy="903389"/>
            </a:xfrm>
            <a:prstGeom prst="rect">
              <a:avLst/>
            </a:prstGeom>
          </p:spPr>
        </p:pic>
        <p:pic>
          <p:nvPicPr>
            <p:cNvPr id="16" name="Рисунок 15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9519" y="5943165"/>
              <a:ext cx="864434" cy="861494"/>
            </a:xfrm>
            <a:prstGeom prst="rect">
              <a:avLst/>
            </a:prstGeom>
          </p:spPr>
        </p:pic>
      </p:grpSp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8" cstate="print"/>
          <a:srcRect r="39494"/>
          <a:stretch/>
        </p:blipFill>
        <p:spPr>
          <a:xfrm>
            <a:off x="9140339" y="230587"/>
            <a:ext cx="2427547" cy="1061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32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flipV="1">
            <a:off x="338533" y="910564"/>
            <a:ext cx="11463251" cy="83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/>
          <a:srcRect r="39494"/>
          <a:stretch/>
        </p:blipFill>
        <p:spPr>
          <a:xfrm>
            <a:off x="457368" y="58880"/>
            <a:ext cx="1788918" cy="782217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2452255" y="157668"/>
            <a:ext cx="9348647" cy="683429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b="1" dirty="0" smtClean="0"/>
              <a:t>2019 ЙИЛНИНГ 18-22 НОЯБРЬ КУНЛАРИ “ЎЗЭКСПОМАРКАЗ”ДА ЎТКАЗИЛГАН САНОАТ ЯРМАРКАСИДА ЭРИШИЛГАН НАТИЖАЛАР</a:t>
            </a:r>
            <a:endParaRPr lang="ru-RU" b="1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726219"/>
              </p:ext>
            </p:extLst>
          </p:nvPr>
        </p:nvGraphicFramePr>
        <p:xfrm>
          <a:off x="338533" y="1230480"/>
          <a:ext cx="8043467" cy="54516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81463">
                  <a:extLst>
                    <a:ext uri="{9D8B030D-6E8A-4147-A177-3AD203B41FA5}">
                      <a16:colId xmlns:a16="http://schemas.microsoft.com/office/drawing/2014/main" val="631545989"/>
                    </a:ext>
                  </a:extLst>
                </a:gridCol>
                <a:gridCol w="1773401">
                  <a:extLst>
                    <a:ext uri="{9D8B030D-6E8A-4147-A177-3AD203B41FA5}">
                      <a16:colId xmlns:a16="http://schemas.microsoft.com/office/drawing/2014/main" val="2400916261"/>
                    </a:ext>
                  </a:extLst>
                </a:gridCol>
                <a:gridCol w="1362432">
                  <a:extLst>
                    <a:ext uri="{9D8B030D-6E8A-4147-A177-3AD203B41FA5}">
                      <a16:colId xmlns:a16="http://schemas.microsoft.com/office/drawing/2014/main" val="3971213307"/>
                    </a:ext>
                  </a:extLst>
                </a:gridCol>
                <a:gridCol w="1826171">
                  <a:extLst>
                    <a:ext uri="{9D8B030D-6E8A-4147-A177-3AD203B41FA5}">
                      <a16:colId xmlns:a16="http://schemas.microsoft.com/office/drawing/2014/main" val="2215934787"/>
                    </a:ext>
                  </a:extLst>
                </a:gridCol>
              </a:tblGrid>
              <a:tr h="883445"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700" b="1" spc="0" dirty="0" err="1">
                          <a:effectLst/>
                        </a:rPr>
                        <a:t>Вилоятлар</a:t>
                      </a:r>
                      <a:r>
                        <a:rPr lang="ru-RU" sz="1700" b="1" spc="0" dirty="0">
                          <a:effectLst/>
                        </a:rPr>
                        <a:t> </a:t>
                      </a:r>
                      <a:r>
                        <a:rPr lang="ru-RU" sz="1700" b="1" spc="0" dirty="0" err="1">
                          <a:effectLst/>
                        </a:rPr>
                        <a:t>номи</a:t>
                      </a:r>
                      <a:endParaRPr lang="ru-RU" sz="1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marL="88900" indent="215900" algn="ctr">
                        <a:lnSpc>
                          <a:spcPts val="139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700" b="1" spc="0" dirty="0">
                          <a:effectLst/>
                        </a:rPr>
                        <a:t>Стенд </a:t>
                      </a:r>
                      <a:r>
                        <a:rPr lang="ru-RU" sz="1700" b="1" spc="0" dirty="0" err="1">
                          <a:effectLst/>
                        </a:rPr>
                        <a:t>билан</a:t>
                      </a:r>
                      <a:r>
                        <a:rPr lang="ru-RU" sz="1700" b="1" spc="0" dirty="0">
                          <a:effectLst/>
                        </a:rPr>
                        <a:t> </a:t>
                      </a:r>
                      <a:r>
                        <a:rPr lang="ru-RU" sz="1700" b="1" spc="0" dirty="0" err="1">
                          <a:effectLst/>
                        </a:rPr>
                        <a:t>иштирок</a:t>
                      </a:r>
                      <a:r>
                        <a:rPr lang="ru-RU" sz="1700" b="1" spc="0" dirty="0">
                          <a:effectLst/>
                        </a:rPr>
                        <a:t> </a:t>
                      </a:r>
                      <a:r>
                        <a:rPr lang="ru-RU" sz="1700" b="1" spc="0" dirty="0" err="1" smtClean="0">
                          <a:effectLst/>
                        </a:rPr>
                        <a:t>этган</a:t>
                      </a:r>
                      <a:r>
                        <a:rPr lang="ru-RU" sz="1700" b="1" spc="0" dirty="0" smtClean="0">
                          <a:effectLst/>
                        </a:rPr>
                        <a:t> </a:t>
                      </a:r>
                      <a:r>
                        <a:rPr lang="ru-RU" sz="1700" b="1" spc="0" dirty="0" err="1">
                          <a:effectLst/>
                        </a:rPr>
                        <a:t>тадбиркорлар</a:t>
                      </a:r>
                      <a:r>
                        <a:rPr lang="ru-RU" sz="1700" b="1" spc="0" dirty="0">
                          <a:effectLst/>
                        </a:rPr>
                        <a:t> </a:t>
                      </a:r>
                      <a:endParaRPr lang="ru-RU" sz="1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9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700" b="1" spc="0" dirty="0" err="1">
                          <a:effectLst/>
                        </a:rPr>
                        <a:t>Умумий</a:t>
                      </a:r>
                      <a:r>
                        <a:rPr lang="ru-RU" sz="1700" b="1" spc="0" dirty="0">
                          <a:effectLst/>
                        </a:rPr>
                        <a:t> </a:t>
                      </a:r>
                      <a:r>
                        <a:rPr lang="ru-RU" sz="1700" b="1" spc="0" dirty="0" smtClean="0">
                          <a:effectLst/>
                        </a:rPr>
                        <a:t/>
                      </a:r>
                      <a:br>
                        <a:rPr lang="ru-RU" sz="1700" b="1" spc="0" dirty="0" smtClean="0">
                          <a:effectLst/>
                        </a:rPr>
                      </a:br>
                      <a:r>
                        <a:rPr lang="ru-RU" sz="1700" b="1" spc="0" dirty="0" smtClean="0">
                          <a:effectLst/>
                        </a:rPr>
                        <a:t>стенд </a:t>
                      </a:r>
                      <a:r>
                        <a:rPr lang="ru-RU" sz="1700" b="1" spc="0" dirty="0" err="1" smtClean="0">
                          <a:effectLst/>
                        </a:rPr>
                        <a:t>ҳажми</a:t>
                      </a:r>
                      <a:r>
                        <a:rPr lang="ru-RU" sz="1700" b="1" spc="0" dirty="0" smtClean="0">
                          <a:effectLst/>
                        </a:rPr>
                        <a:t> </a:t>
                      </a:r>
                      <a:r>
                        <a:rPr lang="ru-RU" sz="1700" b="1" spc="0" dirty="0">
                          <a:effectLst/>
                        </a:rPr>
                        <a:t>(</a:t>
                      </a:r>
                      <a:r>
                        <a:rPr lang="ru-RU" sz="1700" b="1" spc="0" dirty="0" err="1">
                          <a:effectLst/>
                        </a:rPr>
                        <a:t>кв.м</a:t>
                      </a:r>
                      <a:r>
                        <a:rPr lang="ru-RU" sz="1700" b="1" spc="0" dirty="0">
                          <a:effectLst/>
                        </a:rPr>
                        <a:t>)</a:t>
                      </a:r>
                      <a:endParaRPr lang="ru-RU" sz="1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z-Cyrl-UZ" sz="1700" b="1" dirty="0">
                          <a:effectLst/>
                        </a:rPr>
                        <a:t>Иштирок этган тадбиркорлик субъектлари сони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5668" marR="5668" marT="0" marB="0"/>
                </a:tc>
                <a:extLst>
                  <a:ext uri="{0D108BD9-81ED-4DB2-BD59-A6C34878D82A}">
                    <a16:rowId xmlns:a16="http://schemas.microsoft.com/office/drawing/2014/main" val="3044903690"/>
                  </a:ext>
                </a:extLst>
              </a:tr>
              <a:tr h="366039">
                <a:tc>
                  <a:txBody>
                    <a:bodyPr/>
                    <a:lstStyle/>
                    <a:p>
                      <a:pPr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 err="1" smtClean="0">
                          <a:effectLst/>
                        </a:rPr>
                        <a:t>Kоракалпоғистон</a:t>
                      </a:r>
                      <a:r>
                        <a:rPr lang="ru-RU" sz="1500" b="1" spc="0" dirty="0" smtClean="0">
                          <a:effectLst/>
                        </a:rPr>
                        <a:t> </a:t>
                      </a:r>
                      <a:r>
                        <a:rPr lang="ru-RU" sz="1500" b="1" spc="0" dirty="0" err="1">
                          <a:effectLst/>
                        </a:rPr>
                        <a:t>Республикаси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kern="1200" spc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5668" marR="566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 smtClean="0">
                          <a:effectLst/>
                        </a:rPr>
                        <a:t>36,0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>
                          <a:effectLst/>
                        </a:rPr>
                        <a:t>30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extLst>
                  <a:ext uri="{0D108BD9-81ED-4DB2-BD59-A6C34878D82A}">
                    <a16:rowId xmlns:a16="http://schemas.microsoft.com/office/drawing/2014/main" val="1591615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 err="1">
                          <a:effectLst/>
                        </a:rPr>
                        <a:t>Андижон</a:t>
                      </a:r>
                      <a:r>
                        <a:rPr lang="ru-RU" sz="1500" b="1" spc="0" dirty="0">
                          <a:effectLst/>
                        </a:rPr>
                        <a:t> </a:t>
                      </a:r>
                      <a:r>
                        <a:rPr lang="ru-RU" sz="1500" b="1" spc="0" dirty="0" err="1">
                          <a:effectLst/>
                        </a:rPr>
                        <a:t>вилояти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>
                          <a:effectLst/>
                        </a:rPr>
                        <a:t>50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>
                          <a:effectLst/>
                        </a:rPr>
                        <a:t>160,0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>
                          <a:effectLst/>
                        </a:rPr>
                        <a:t>42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extLst>
                  <a:ext uri="{0D108BD9-81ED-4DB2-BD59-A6C34878D82A}">
                    <a16:rowId xmlns:a16="http://schemas.microsoft.com/office/drawing/2014/main" val="3508268209"/>
                  </a:ext>
                </a:extLst>
              </a:tr>
              <a:tr h="265935">
                <a:tc>
                  <a:txBody>
                    <a:bodyPr/>
                    <a:lstStyle/>
                    <a:p>
                      <a:pPr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 err="1">
                          <a:effectLst/>
                        </a:rPr>
                        <a:t>Бухоро</a:t>
                      </a:r>
                      <a:r>
                        <a:rPr lang="ru-RU" sz="1500" b="1" spc="0" dirty="0">
                          <a:effectLst/>
                        </a:rPr>
                        <a:t> </a:t>
                      </a:r>
                      <a:r>
                        <a:rPr lang="ru-RU" sz="1500" b="1" spc="0" dirty="0" err="1">
                          <a:effectLst/>
                        </a:rPr>
                        <a:t>вилояти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>
                          <a:effectLst/>
                        </a:rPr>
                        <a:t>12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 smtClean="0">
                          <a:effectLst/>
                        </a:rPr>
                        <a:t>50,0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>
                          <a:effectLst/>
                        </a:rPr>
                        <a:t>63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extLst>
                  <a:ext uri="{0D108BD9-81ED-4DB2-BD59-A6C34878D82A}">
                    <a16:rowId xmlns:a16="http://schemas.microsoft.com/office/drawing/2014/main" val="913836259"/>
                  </a:ext>
                </a:extLst>
              </a:tr>
              <a:tr h="260961">
                <a:tc>
                  <a:txBody>
                    <a:bodyPr/>
                    <a:lstStyle/>
                    <a:p>
                      <a:pPr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 err="1">
                          <a:effectLst/>
                        </a:rPr>
                        <a:t>Жиззах</a:t>
                      </a:r>
                      <a:r>
                        <a:rPr lang="ru-RU" sz="1500" b="1" spc="0" dirty="0">
                          <a:effectLst/>
                        </a:rPr>
                        <a:t> </a:t>
                      </a:r>
                      <a:r>
                        <a:rPr lang="ru-RU" sz="1500" b="1" spc="0" dirty="0" err="1">
                          <a:effectLst/>
                        </a:rPr>
                        <a:t>вилояти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>
                          <a:effectLst/>
                        </a:rPr>
                        <a:t>26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>
                          <a:effectLst/>
                        </a:rPr>
                        <a:t>110,0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>
                          <a:effectLst/>
                        </a:rPr>
                        <a:t>30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extLst>
                  <a:ext uri="{0D108BD9-81ED-4DB2-BD59-A6C34878D82A}">
                    <a16:rowId xmlns:a16="http://schemas.microsoft.com/office/drawing/2014/main" val="1716770946"/>
                  </a:ext>
                </a:extLst>
              </a:tr>
              <a:tr h="265935">
                <a:tc>
                  <a:txBody>
                    <a:bodyPr/>
                    <a:lstStyle/>
                    <a:p>
                      <a:pPr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 err="1" smtClean="0">
                          <a:effectLst/>
                        </a:rPr>
                        <a:t>Қашқадарё</a:t>
                      </a:r>
                      <a:r>
                        <a:rPr lang="ru-RU" sz="1500" b="1" spc="0" dirty="0" smtClean="0">
                          <a:effectLst/>
                        </a:rPr>
                        <a:t> </a:t>
                      </a:r>
                      <a:r>
                        <a:rPr lang="ru-RU" sz="1500" b="1" spc="0" dirty="0" err="1">
                          <a:effectLst/>
                        </a:rPr>
                        <a:t>вилояти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>
                          <a:effectLst/>
                        </a:rPr>
                        <a:t>27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>
                          <a:effectLst/>
                        </a:rPr>
                        <a:t>234,0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>
                          <a:effectLst/>
                        </a:rPr>
                        <a:t>30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extLst>
                  <a:ext uri="{0D108BD9-81ED-4DB2-BD59-A6C34878D82A}">
                    <a16:rowId xmlns:a16="http://schemas.microsoft.com/office/drawing/2014/main" val="2849256654"/>
                  </a:ext>
                </a:extLst>
              </a:tr>
              <a:tr h="265935">
                <a:tc>
                  <a:txBody>
                    <a:bodyPr/>
                    <a:lstStyle/>
                    <a:p>
                      <a:pPr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>
                          <a:effectLst/>
                        </a:rPr>
                        <a:t>Навоий вилояти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>
                          <a:effectLst/>
                        </a:rPr>
                        <a:t>38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>
                          <a:effectLst/>
                        </a:rPr>
                        <a:t>125,0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>
                          <a:effectLst/>
                        </a:rPr>
                        <a:t>27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extLst>
                  <a:ext uri="{0D108BD9-81ED-4DB2-BD59-A6C34878D82A}">
                    <a16:rowId xmlns:a16="http://schemas.microsoft.com/office/drawing/2014/main" val="4234473126"/>
                  </a:ext>
                </a:extLst>
              </a:tr>
              <a:tr h="312834">
                <a:tc>
                  <a:txBody>
                    <a:bodyPr/>
                    <a:lstStyle/>
                    <a:p>
                      <a:pPr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>
                          <a:effectLst/>
                        </a:rPr>
                        <a:t>Наманган вилояти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>
                          <a:effectLst/>
                        </a:rPr>
                        <a:t>29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>
                          <a:effectLst/>
                        </a:rPr>
                        <a:t>179,0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>
                          <a:effectLst/>
                        </a:rPr>
                        <a:t>31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extLst>
                  <a:ext uri="{0D108BD9-81ED-4DB2-BD59-A6C34878D82A}">
                    <a16:rowId xmlns:a16="http://schemas.microsoft.com/office/drawing/2014/main" val="45702158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>
                          <a:effectLst/>
                        </a:rPr>
                        <a:t>Самарканд вилояти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>
                          <a:effectLst/>
                        </a:rPr>
                        <a:t>30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>
                          <a:effectLst/>
                        </a:rPr>
                        <a:t>147,0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>
                          <a:effectLst/>
                        </a:rPr>
                        <a:t>28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extLst>
                  <a:ext uri="{0D108BD9-81ED-4DB2-BD59-A6C34878D82A}">
                    <a16:rowId xmlns:a16="http://schemas.microsoft.com/office/drawing/2014/main" val="145144441"/>
                  </a:ext>
                </a:extLst>
              </a:tr>
              <a:tr h="318654">
                <a:tc>
                  <a:txBody>
                    <a:bodyPr/>
                    <a:lstStyle/>
                    <a:p>
                      <a:pPr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>
                          <a:effectLst/>
                        </a:rPr>
                        <a:t>Сирдарё вилояти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>
                          <a:effectLst/>
                        </a:rPr>
                        <a:t>12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>
                          <a:effectLst/>
                        </a:rPr>
                        <a:t>108,0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>
                          <a:effectLst/>
                        </a:rPr>
                        <a:t>55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extLst>
                  <a:ext uri="{0D108BD9-81ED-4DB2-BD59-A6C34878D82A}">
                    <a16:rowId xmlns:a16="http://schemas.microsoft.com/office/drawing/2014/main" val="2119057369"/>
                  </a:ext>
                </a:extLst>
              </a:tr>
              <a:tr h="290946">
                <a:tc>
                  <a:txBody>
                    <a:bodyPr/>
                    <a:lstStyle/>
                    <a:p>
                      <a:pPr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>
                          <a:effectLst/>
                        </a:rPr>
                        <a:t>Сурхандарё вилояти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>
                          <a:effectLst/>
                        </a:rPr>
                        <a:t>8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>
                          <a:effectLst/>
                        </a:rPr>
                        <a:t>32,0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>
                          <a:effectLst/>
                        </a:rPr>
                        <a:t>19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extLst>
                  <a:ext uri="{0D108BD9-81ED-4DB2-BD59-A6C34878D82A}">
                    <a16:rowId xmlns:a16="http://schemas.microsoft.com/office/drawing/2014/main" val="2351064933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pPr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>
                          <a:effectLst/>
                        </a:rPr>
                        <a:t>Тошкент вилояти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>
                          <a:effectLst/>
                        </a:rPr>
                        <a:t>39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>
                          <a:effectLst/>
                        </a:rPr>
                        <a:t>295,0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>
                          <a:effectLst/>
                        </a:rPr>
                        <a:t>55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extLst>
                  <a:ext uri="{0D108BD9-81ED-4DB2-BD59-A6C34878D82A}">
                    <a16:rowId xmlns:a16="http://schemas.microsoft.com/office/drawing/2014/main" val="3178396862"/>
                  </a:ext>
                </a:extLst>
              </a:tr>
              <a:tr h="318654">
                <a:tc>
                  <a:txBody>
                    <a:bodyPr/>
                    <a:lstStyle/>
                    <a:p>
                      <a:pPr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 err="1" smtClean="0">
                          <a:effectLst/>
                        </a:rPr>
                        <a:t>Фарғона</a:t>
                      </a:r>
                      <a:r>
                        <a:rPr lang="ru-RU" sz="1500" b="1" spc="0" dirty="0" smtClean="0">
                          <a:effectLst/>
                        </a:rPr>
                        <a:t> </a:t>
                      </a:r>
                      <a:r>
                        <a:rPr lang="ru-RU" sz="1500" b="1" spc="0" dirty="0" err="1">
                          <a:effectLst/>
                        </a:rPr>
                        <a:t>вилояти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>
                          <a:effectLst/>
                        </a:rPr>
                        <a:t>26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>
                          <a:effectLst/>
                        </a:rPr>
                        <a:t>133,0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>
                          <a:effectLst/>
                        </a:rPr>
                        <a:t>48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extLst>
                  <a:ext uri="{0D108BD9-81ED-4DB2-BD59-A6C34878D82A}">
                    <a16:rowId xmlns:a16="http://schemas.microsoft.com/office/drawing/2014/main" val="3428634630"/>
                  </a:ext>
                </a:extLst>
              </a:tr>
              <a:tr h="318655">
                <a:tc>
                  <a:txBody>
                    <a:bodyPr/>
                    <a:lstStyle/>
                    <a:p>
                      <a:pPr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>
                          <a:effectLst/>
                        </a:rPr>
                        <a:t>Хоразм вилояти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>
                          <a:effectLst/>
                        </a:rPr>
                        <a:t>21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>
                          <a:effectLst/>
                        </a:rPr>
                        <a:t>103,0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>
                          <a:effectLst/>
                        </a:rPr>
                        <a:t>30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extLst>
                  <a:ext uri="{0D108BD9-81ED-4DB2-BD59-A6C34878D82A}">
                    <a16:rowId xmlns:a16="http://schemas.microsoft.com/office/drawing/2014/main" val="332157417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 err="1">
                          <a:effectLst/>
                        </a:rPr>
                        <a:t>Тошкент</a:t>
                      </a:r>
                      <a:r>
                        <a:rPr lang="ru-RU" sz="1500" b="1" spc="0" dirty="0">
                          <a:effectLst/>
                        </a:rPr>
                        <a:t> </a:t>
                      </a:r>
                      <a:r>
                        <a:rPr lang="ru-RU" sz="1500" b="1" spc="0" dirty="0" err="1" smtClean="0">
                          <a:effectLst/>
                        </a:rPr>
                        <a:t>шаҳри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>
                          <a:effectLst/>
                        </a:rPr>
                        <a:t>112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>
                          <a:effectLst/>
                        </a:rPr>
                        <a:t>1047,0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>
                          <a:effectLst/>
                        </a:rPr>
                        <a:t>60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b"/>
                </a:tc>
                <a:extLst>
                  <a:ext uri="{0D108BD9-81ED-4DB2-BD59-A6C34878D82A}">
                    <a16:rowId xmlns:a16="http://schemas.microsoft.com/office/drawing/2014/main" val="1453712777"/>
                  </a:ext>
                </a:extLst>
              </a:tr>
              <a:tr h="336764"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>
                          <a:effectLst/>
                        </a:rPr>
                        <a:t>ЖАМИ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>
                          <a:effectLst/>
                        </a:rPr>
                        <a:t>450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>
                          <a:effectLst/>
                        </a:rPr>
                        <a:t>2759,0</a:t>
                      </a:r>
                      <a:endParaRPr lang="ru-RU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  <a:spcBef>
                          <a:spcPts val="1900"/>
                        </a:spcBef>
                        <a:spcAft>
                          <a:spcPts val="0"/>
                        </a:spcAft>
                      </a:pPr>
                      <a:r>
                        <a:rPr lang="ru-RU" sz="1500" b="1" spc="0" dirty="0">
                          <a:effectLst/>
                        </a:rPr>
                        <a:t>548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68" marR="5668" marT="0" marB="0" anchor="ctr"/>
                </a:tc>
                <a:extLst>
                  <a:ext uri="{0D108BD9-81ED-4DB2-BD59-A6C34878D82A}">
                    <a16:rowId xmlns:a16="http://schemas.microsoft.com/office/drawing/2014/main" val="3405499013"/>
                  </a:ext>
                </a:extLst>
              </a:tr>
            </a:tbl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8617525" y="1299452"/>
            <a:ext cx="3183375" cy="117579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2400" b="1">
                <a:solidFill>
                  <a:srgbClr val="C00000"/>
                </a:solidFill>
              </a:rPr>
              <a:t>13 238 </a:t>
            </a:r>
            <a:r>
              <a:rPr lang="uz-Cyrl-UZ" b="1">
                <a:solidFill>
                  <a:schemeClr val="tx1"/>
                </a:solidFill>
              </a:rPr>
              <a:t>та тадбиркорлик субъектлари рўйхатдан ўтган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617524" y="3218194"/>
            <a:ext cx="3183376" cy="117579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2400" b="1">
                <a:solidFill>
                  <a:srgbClr val="C00000"/>
                </a:solidFill>
              </a:rPr>
              <a:t>18 714 </a:t>
            </a:r>
            <a:r>
              <a:rPr lang="uz-Cyrl-UZ" b="1">
                <a:solidFill>
                  <a:schemeClr val="tx1"/>
                </a:solidFill>
              </a:rPr>
              <a:t>хил турдаги маҳсулот рўйхатдан ўтган.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617525" y="5136937"/>
            <a:ext cx="3183375" cy="117579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b="1">
                <a:solidFill>
                  <a:schemeClr val="tx1"/>
                </a:solidFill>
              </a:rPr>
              <a:t>Умумуий қиймати </a:t>
            </a:r>
            <a:br>
              <a:rPr lang="uz-Cyrl-UZ" b="1">
                <a:solidFill>
                  <a:schemeClr val="tx1"/>
                </a:solidFill>
              </a:rPr>
            </a:br>
            <a:r>
              <a:rPr lang="uz-Cyrl-UZ" sz="2400" b="1">
                <a:solidFill>
                  <a:srgbClr val="C00000"/>
                </a:solidFill>
              </a:rPr>
              <a:t>1,0</a:t>
            </a:r>
            <a:r>
              <a:rPr lang="uz-Cyrl-UZ" b="1">
                <a:solidFill>
                  <a:schemeClr val="tx1"/>
                </a:solidFill>
              </a:rPr>
              <a:t> трлн. сўм бўлган </a:t>
            </a:r>
            <a:r>
              <a:rPr lang="uz-Cyrl-UZ" sz="2400" b="1">
                <a:solidFill>
                  <a:srgbClr val="C00000"/>
                </a:solidFill>
              </a:rPr>
              <a:t>5 480 </a:t>
            </a:r>
            <a:r>
              <a:rPr lang="uz-Cyrl-UZ" b="1">
                <a:solidFill>
                  <a:schemeClr val="tx1"/>
                </a:solidFill>
              </a:rPr>
              <a:t>та шартнома имзоланган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68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695940" y="4599013"/>
            <a:ext cx="2237590" cy="2061211"/>
            <a:chOff x="-476279" y="5330736"/>
            <a:chExt cx="2075070" cy="2101592"/>
          </a:xfrm>
        </p:grpSpPr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453419" y="6512275"/>
              <a:ext cx="920053" cy="920053"/>
            </a:xfrm>
            <a:prstGeom prst="rect">
              <a:avLst/>
            </a:prstGeom>
          </p:spPr>
        </p:pic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-453236" y="5330736"/>
              <a:ext cx="906471" cy="903388"/>
            </a:xfrm>
            <a:prstGeom prst="rect">
              <a:avLst/>
            </a:prstGeom>
          </p:spPr>
        </p:pic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-476279" y="5888271"/>
              <a:ext cx="943062" cy="943062"/>
            </a:xfrm>
            <a:prstGeom prst="rect">
              <a:avLst/>
            </a:prstGeom>
          </p:spPr>
        </p:pic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95402" y="6519895"/>
              <a:ext cx="903389" cy="903389"/>
            </a:xfrm>
            <a:prstGeom prst="rect">
              <a:avLst/>
            </a:prstGeom>
          </p:spPr>
        </p:pic>
        <p:pic>
          <p:nvPicPr>
            <p:cNvPr id="16" name="Рисунок 15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9519" y="5943165"/>
              <a:ext cx="864434" cy="861494"/>
            </a:xfrm>
            <a:prstGeom prst="rect">
              <a:avLst/>
            </a:prstGeom>
          </p:spPr>
        </p:pic>
      </p:grpSp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8" cstate="print"/>
          <a:srcRect r="39494"/>
          <a:stretch/>
        </p:blipFill>
        <p:spPr>
          <a:xfrm>
            <a:off x="9140339" y="230587"/>
            <a:ext cx="2427547" cy="106146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76984" y="2800988"/>
            <a:ext cx="10493450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z-Cyrl-UZ" sz="5000" b="1" i="1" cap="all" dirty="0">
                <a:solidFill>
                  <a:srgbClr val="0070C0"/>
                </a:solidFill>
                <a:latin typeface="Arial" panose="020B0604020202020204" pitchFamily="34" charset="0"/>
              </a:rPr>
              <a:t>ЭЪТИБОРИНГИЗ УЧУН РАҲМАТ!</a:t>
            </a:r>
            <a:endParaRPr lang="en-US" sz="5000" i="1" cap="al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98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flipV="1">
            <a:off x="338533" y="910564"/>
            <a:ext cx="11463251" cy="83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/>
          <a:srcRect r="39494"/>
          <a:stretch/>
        </p:blipFill>
        <p:spPr>
          <a:xfrm>
            <a:off x="457368" y="58880"/>
            <a:ext cx="1788918" cy="782217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660" y="1533419"/>
            <a:ext cx="1141510" cy="1222686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2243256" y="1569700"/>
            <a:ext cx="34710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Тадбиркорлик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субъектларининг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ҳуқуқларини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ҳимоя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қилиш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660" y="2927317"/>
            <a:ext cx="1141510" cy="1170861"/>
          </a:xfrm>
          <a:prstGeom prst="rect">
            <a:avLst/>
          </a:prstGeom>
        </p:spPr>
      </p:pic>
      <p:sp>
        <p:nvSpPr>
          <p:cNvPr id="23" name="Прямоугольник 22"/>
          <p:cNvSpPr/>
          <p:nvPr/>
        </p:nvSpPr>
        <p:spPr>
          <a:xfrm>
            <a:off x="2323086" y="2999357"/>
            <a:ext cx="32642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Ишбилармонлик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инвестиция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муҳитини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яхшилаш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5688" y="4485333"/>
            <a:ext cx="1141510" cy="1037866"/>
          </a:xfrm>
          <a:prstGeom prst="rect">
            <a:avLst/>
          </a:prstGeom>
        </p:spPr>
      </p:pic>
      <p:sp>
        <p:nvSpPr>
          <p:cNvPr id="25" name="Прямоугольник 24"/>
          <p:cNvSpPr/>
          <p:nvPr/>
        </p:nvSpPr>
        <p:spPr>
          <a:xfrm>
            <a:off x="2361181" y="4600915"/>
            <a:ext cx="32642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Тадбиркорлик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фаолиятига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кўмаклашиш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73160" y="1518905"/>
            <a:ext cx="1322058" cy="1222686"/>
          </a:xfrm>
          <a:prstGeom prst="rect">
            <a:avLst/>
          </a:prstGeom>
        </p:spPr>
      </p:pic>
      <p:sp>
        <p:nvSpPr>
          <p:cNvPr id="27" name="Прямоугольник 26"/>
          <p:cNvSpPr/>
          <p:nvPr/>
        </p:nvSpPr>
        <p:spPr>
          <a:xfrm>
            <a:off x="7780462" y="1533419"/>
            <a:ext cx="34710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Давлат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органлари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бошқа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органлар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ташкилотлар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билан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ҳамкорлик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қилиш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81108" y="2912802"/>
            <a:ext cx="1205473" cy="1170861"/>
          </a:xfrm>
          <a:prstGeom prst="rect">
            <a:avLst/>
          </a:prstGeom>
        </p:spPr>
      </p:pic>
      <p:sp>
        <p:nvSpPr>
          <p:cNvPr id="29" name="Прямоугольник 28"/>
          <p:cNvSpPr/>
          <p:nvPr/>
        </p:nvSpPr>
        <p:spPr>
          <a:xfrm>
            <a:off x="7802236" y="2890503"/>
            <a:ext cx="34710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Тадбиркорлик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субъектларини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ўқитиш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кадрларни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тайёрлаш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10137" y="4279679"/>
            <a:ext cx="1205471" cy="1194210"/>
          </a:xfrm>
          <a:prstGeom prst="rect">
            <a:avLst/>
          </a:prstGeom>
        </p:spPr>
      </p:pic>
      <p:sp>
        <p:nvSpPr>
          <p:cNvPr id="31" name="Прямоугольник 30"/>
          <p:cNvSpPr/>
          <p:nvPr/>
        </p:nvSpPr>
        <p:spPr>
          <a:xfrm>
            <a:off x="7802236" y="4373492"/>
            <a:ext cx="383027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Ташқи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иқтисодий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фаолият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ва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чет эл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инвестицияларини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жалб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этиш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382982" y="148904"/>
            <a:ext cx="9437338" cy="605159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САВДО-САНОТ ПАЛАТАСИНИНГ УСТУВОР ВАЗИФАЛАРИ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flipV="1">
            <a:off x="338533" y="910564"/>
            <a:ext cx="11463251" cy="83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/>
          <a:srcRect r="39494"/>
          <a:stretch/>
        </p:blipFill>
        <p:spPr>
          <a:xfrm>
            <a:off x="457368" y="58880"/>
            <a:ext cx="1788918" cy="782217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2369126" y="161019"/>
            <a:ext cx="9432657" cy="621649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altLang="ru-RU" b="1" dirty="0">
                <a:solidFill>
                  <a:schemeClr val="bg1"/>
                </a:solidFill>
                <a:latin typeface="Cambria" panose="02040503050406030204" pitchFamily="18" charset="0"/>
              </a:rPr>
              <a:t>САВДО-САНОАТ </a:t>
            </a:r>
            <a:r>
              <a:rPr lang="uz-Cyrl-UZ" altLang="ru-RU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ПАЛАТАСИ ТОМОНИДАН </a:t>
            </a:r>
            <a:r>
              <a:rPr lang="uz-Cyrl-UZ" altLang="ru-RU" b="1" dirty="0">
                <a:solidFill>
                  <a:schemeClr val="bg1"/>
                </a:solidFill>
                <a:latin typeface="Cambria" panose="02040503050406030204" pitchFamily="18" charset="0"/>
              </a:rPr>
              <a:t>ТАДБИРКОРЛИК СУБЪЕКТЛАРИНИ </a:t>
            </a:r>
            <a:br>
              <a:rPr lang="uz-Cyrl-UZ" altLang="ru-RU" b="1" dirty="0">
                <a:solidFill>
                  <a:schemeClr val="bg1"/>
                </a:solidFill>
                <a:latin typeface="Cambria" panose="02040503050406030204" pitchFamily="18" charset="0"/>
              </a:rPr>
            </a:br>
            <a:r>
              <a:rPr lang="uz-Cyrl-UZ" altLang="ru-RU" b="1" dirty="0">
                <a:solidFill>
                  <a:schemeClr val="bg1"/>
                </a:solidFill>
                <a:latin typeface="Cambria" panose="02040503050406030204" pitchFamily="18" charset="0"/>
              </a:rPr>
              <a:t>ҲУҚУҚИЙ ҲИМОЯ </a:t>
            </a:r>
            <a:r>
              <a:rPr lang="uz-Cyrl-UZ" altLang="ru-RU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ҚИЛИНИШИ</a:t>
            </a:r>
            <a:endParaRPr lang="uz-Cyrl-UZ" altLang="ru-RU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3595807" y="1810649"/>
            <a:ext cx="4812210" cy="4019550"/>
          </a:xfrm>
          <a:prstGeom prst="ellipse">
            <a:avLst/>
          </a:prstGeom>
          <a:ln w="2063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5247" y="2492884"/>
            <a:ext cx="2514600" cy="2581275"/>
          </a:xfrm>
          <a:prstGeom prst="rect">
            <a:avLst/>
          </a:prstGeom>
        </p:spPr>
      </p:pic>
      <p:sp>
        <p:nvSpPr>
          <p:cNvPr id="20" name="Скругленный прямоугольник 19"/>
          <p:cNvSpPr/>
          <p:nvPr/>
        </p:nvSpPr>
        <p:spPr>
          <a:xfrm>
            <a:off x="7377056" y="2107232"/>
            <a:ext cx="3903679" cy="8864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Судда Палата аъзолари манфаатларини ҳимоя қилиш</a:t>
            </a:r>
            <a:endParaRPr lang="uz-Cyrl-UZ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357011" y="3197902"/>
            <a:ext cx="3923723" cy="92625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Давлат органларига нисбатан шикоятларда суднинг исталган босқичида иштирок этиш</a:t>
            </a:r>
            <a:endParaRPr lang="uz-Cyrl-UZ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362367" y="4328338"/>
            <a:ext cx="3967744" cy="88368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Назорат тартибида протест келтириш ҳақида илтимосномалар бериш</a:t>
            </a:r>
            <a:endParaRPr lang="uz-Cyrl-UZ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4269655" y="5415400"/>
            <a:ext cx="3550022" cy="9041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Жиноят ишларида жамоатчилик ҳимоячилари сифатида иштирок этиш</a:t>
            </a:r>
            <a:endParaRPr lang="uz-Cyrl-UZ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4282355" y="1176811"/>
            <a:ext cx="3268957" cy="82422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Давлат божисиз даъво, аппеляция, кассация тақдим этиш</a:t>
            </a:r>
            <a:endParaRPr lang="uz-Cyrl-UZ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841829" y="2119867"/>
            <a:ext cx="3760114" cy="9041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Тарафлар ўртасидаги низоларни судгача ҳал этишни амалга ошириш</a:t>
            </a:r>
            <a:endParaRPr lang="uz-Cyrl-UZ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841829" y="3242536"/>
            <a:ext cx="3766208" cy="9041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Текширишларда иштирок этиш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841829" y="4328338"/>
            <a:ext cx="3760114" cy="9041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Ҳуқуқий масалалар бўйича эксперт кенгашлари ўтказиш</a:t>
            </a:r>
            <a:endParaRPr lang="uz-Cyrl-UZ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70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518"/>
          <p:cNvSpPr>
            <a:spLocks noChangeArrowheads="1"/>
          </p:cNvSpPr>
          <p:nvPr/>
        </p:nvSpPr>
        <p:spPr bwMode="auto">
          <a:xfrm>
            <a:off x="1774539" y="29488"/>
            <a:ext cx="9767454" cy="86786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Cyrl-UZ" altLang="ru-RU" sz="20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338533" y="910564"/>
            <a:ext cx="11463251" cy="83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/>
          <a:srcRect r="39494"/>
          <a:stretch/>
        </p:blipFill>
        <p:spPr>
          <a:xfrm>
            <a:off x="457368" y="58880"/>
            <a:ext cx="1788918" cy="782217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2350360" y="133668"/>
            <a:ext cx="9451423" cy="632639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ТАДБИРКОРЛИК СУБЪЕКТЛАРИГА КЎРСАТИЛАЁТГАН БИЗНЕС ХИЗМАТЛАР ТУРЛАРИ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Рисунок 1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68" y="1340226"/>
            <a:ext cx="5681935" cy="4617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Рисунок 1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344" y="1340224"/>
            <a:ext cx="5425184" cy="4617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803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flipV="1">
            <a:off x="338533" y="910564"/>
            <a:ext cx="11463251" cy="83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/>
          <a:srcRect r="39494"/>
          <a:stretch/>
        </p:blipFill>
        <p:spPr>
          <a:xfrm>
            <a:off x="457368" y="58880"/>
            <a:ext cx="1788918" cy="782217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2356472" y="190366"/>
            <a:ext cx="9418802" cy="58492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РЕСПУБЛИКАМИЗДА САНОАТ КООПЕРАЦИЯСИДАГИ ЯРАТИЛГАН ЯНГИ ТИЗИМ ТЎҒРИСИДА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501" y="1161079"/>
            <a:ext cx="1110175" cy="1066543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772" y="2765107"/>
            <a:ext cx="908110" cy="90811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772" y="4168799"/>
            <a:ext cx="909696" cy="909696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274" y="5593229"/>
            <a:ext cx="902608" cy="998537"/>
          </a:xfrm>
          <a:prstGeom prst="rect">
            <a:avLst/>
          </a:prstGeom>
        </p:spPr>
      </p:pic>
      <p:sp>
        <p:nvSpPr>
          <p:cNvPr id="14" name="Скругленный прямоугольник 13"/>
          <p:cNvSpPr/>
          <p:nvPr/>
        </p:nvSpPr>
        <p:spPr>
          <a:xfrm>
            <a:off x="1567768" y="1259177"/>
            <a:ext cx="10234016" cy="9377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z-Cyrl-UZ" b="1">
                <a:solidFill>
                  <a:schemeClr val="tx1"/>
                </a:solidFill>
              </a:rPr>
              <a:t>ҳудудларда саноат тармоқларини барпо этиш ва ривожлантиришга эътибор қаратилди </a:t>
            </a:r>
            <a:endParaRPr lang="en-US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567768" y="2713988"/>
            <a:ext cx="10234016" cy="9377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z-Cyrl-UZ" b="1">
                <a:solidFill>
                  <a:schemeClr val="tx1"/>
                </a:solidFill>
              </a:rPr>
              <a:t>кичик бизнес субъектларини саноат кооперациясига кенг жалб этиш чоралари кўрилмоқда</a:t>
            </a: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541258" y="4168799"/>
            <a:ext cx="10234016" cy="9377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z-Cyrl-UZ" b="1">
                <a:solidFill>
                  <a:schemeClr val="tx1"/>
                </a:solidFill>
              </a:rPr>
              <a:t> мавжуд бўш турган бино ва иншоотлар негизида кичик саноат зоналари ва Технопарклар ташкил этиш орқали ҳудудларда саноатнинг негизи янгидан барпо этилмоқда</a:t>
            </a:r>
            <a:endParaRPr lang="ru-RU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567768" y="5623610"/>
            <a:ext cx="10234016" cy="9377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z-Cyrl-UZ" b="1">
                <a:solidFill>
                  <a:schemeClr val="tx1"/>
                </a:solidFill>
              </a:rPr>
              <a:t>ҳудудларда саноатни кластер усулида ривожлантиришни йўлга қўйиш орқали йирик ва кичик ишлаб чиқариш корхоналарини бирлаштиришга эришилди</a:t>
            </a:r>
            <a:endParaRPr lang="en-US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0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518"/>
          <p:cNvSpPr>
            <a:spLocks noChangeArrowheads="1"/>
          </p:cNvSpPr>
          <p:nvPr/>
        </p:nvSpPr>
        <p:spPr bwMode="auto">
          <a:xfrm>
            <a:off x="1774539" y="29488"/>
            <a:ext cx="9767454" cy="86786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Cyrl-UZ" altLang="ru-RU" sz="20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338533" y="910564"/>
            <a:ext cx="11463251" cy="83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/>
          <a:srcRect r="39494"/>
          <a:stretch/>
        </p:blipFill>
        <p:spPr>
          <a:xfrm>
            <a:off x="457368" y="58880"/>
            <a:ext cx="1788918" cy="782217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2410691" y="118362"/>
            <a:ext cx="9391093" cy="69011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b="1" dirty="0" smtClean="0"/>
              <a:t>КИЧИК БИЗНЕС ВА ХУСУСИЙ ТАДБИРКОРЛИК СУБЪЕКТЛАРИ УЧУН САНОАТ ВА ТАРМОҚЛАРАРО КООПЕРАЦИЯ ФАОЛИЯТИДАГИ ИМКОНИЯТЛАР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287569" y="1161282"/>
            <a:ext cx="2584774" cy="34335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b="1">
                <a:solidFill>
                  <a:schemeClr val="tx1"/>
                </a:solidFill>
              </a:rPr>
              <a:t>Биринчидан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378085" y="1161283"/>
            <a:ext cx="2584774" cy="34335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b="1">
                <a:solidFill>
                  <a:schemeClr val="tx1"/>
                </a:solidFill>
              </a:rPr>
              <a:t>Иккинчидан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38532" y="1702639"/>
            <a:ext cx="4864596" cy="189506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z-Cyrl-UZ" b="1" dirty="0">
                <a:solidFill>
                  <a:schemeClr val="tx1"/>
                </a:solidFill>
              </a:rPr>
              <a:t>Саноат ярмаркалари ва электрон кооперация биржаси портали йўлга </a:t>
            </a:r>
            <a:r>
              <a:rPr lang="uz-Cyrl-UZ" b="1" dirty="0" smtClean="0">
                <a:solidFill>
                  <a:schemeClr val="tx1"/>
                </a:solidFill>
              </a:rPr>
              <a:t>қўйилди ҳамда тадбиркорлик субъектлари учун бир қанча қулайликлар яратилди;</a:t>
            </a:r>
            <a:endParaRPr lang="en-US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907649" y="1702639"/>
            <a:ext cx="4894136" cy="213507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z-Cyrl-UZ" b="1" dirty="0">
                <a:solidFill>
                  <a:schemeClr val="tx1"/>
                </a:solidFill>
              </a:rPr>
              <a:t>Маҳаллий корхоналар томонидан ишлаб чиқариладиган тайёр маҳсулотлар, бутловчи буюмлар, хом ашё ва материаллар республиканинг барча истеъмолчилари учун тендерларсиз тўғридан-тўғри электрон кооперация биржаси портали орқали харид қилиниши белгилаб қўйилди;</a:t>
            </a:r>
            <a:endParaRPr lang="en-US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287569" y="3947076"/>
            <a:ext cx="2584774" cy="34335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b="1">
                <a:solidFill>
                  <a:schemeClr val="tx1"/>
                </a:solidFill>
              </a:rPr>
              <a:t>Учинчидан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8195840" y="4035708"/>
            <a:ext cx="2584774" cy="34335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b="1" dirty="0">
                <a:solidFill>
                  <a:schemeClr val="tx1"/>
                </a:solidFill>
              </a:rPr>
              <a:t>Тўртинчидан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38532" y="4639804"/>
            <a:ext cx="4864596" cy="189506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z-Cyrl-UZ" b="1" dirty="0">
                <a:solidFill>
                  <a:schemeClr val="tx1"/>
                </a:solidFill>
              </a:rPr>
              <a:t>Маҳаллий ишлаб чиқарувчиларнинг иштирокини таъминлаш учун давлат буюртмачилари томонидан импорт товарларни харид қилиш тўғрисидаги талаблари давлат харидлари махсус ахборот порталида жойлаштирилиши жорий этилди;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907649" y="4639804"/>
            <a:ext cx="4894135" cy="189506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z-Cyrl-UZ" b="1" dirty="0">
                <a:solidFill>
                  <a:schemeClr val="tx1"/>
                </a:solidFill>
              </a:rPr>
              <a:t>Уч ёки ундан ортиқ иштирокчилар  маҳаллий ишлаб чиқарувчилар бўлган тақдирда давлат харидлари буюртмачининг танловига кўра маҳаллий ишлаб чиқарувчилар ўртасида амалга оширилиши мумкинлиги жорий этилди.</a:t>
            </a:r>
            <a:endParaRPr lang="en-US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230" y="1006480"/>
            <a:ext cx="1690419" cy="970848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3138" y="3407800"/>
            <a:ext cx="1421907" cy="1421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58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flipV="1">
            <a:off x="338533" y="910564"/>
            <a:ext cx="11463251" cy="83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/>
          <a:srcRect r="39494"/>
          <a:stretch/>
        </p:blipFill>
        <p:spPr>
          <a:xfrm>
            <a:off x="457368" y="58880"/>
            <a:ext cx="1788918" cy="782217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2414835" y="141213"/>
            <a:ext cx="9386949" cy="62790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b="1" dirty="0" smtClean="0"/>
              <a:t>МАҲАЛЛИЙ ТАДБИРКОРЛИК СУБЪЕКТЛАРИНИ ЭЛЕКТРОН КООПЕРАЦИЯ ПОРТАЛИДА </a:t>
            </a:r>
            <a:br>
              <a:rPr lang="uz-Cyrl-UZ" b="1" dirty="0" smtClean="0"/>
            </a:br>
            <a:r>
              <a:rPr lang="uz-Cyrl-UZ" b="1" dirty="0" smtClean="0"/>
              <a:t>ЎЗ МАҲСУЛОТЛАРИНИ ЖОЙЛАШТИРИШ НАТИЖАЛАРИ</a:t>
            </a:r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68" y="3501034"/>
            <a:ext cx="2075804" cy="2075804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7245" y="1653590"/>
            <a:ext cx="1165827" cy="116582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607" y="3775102"/>
            <a:ext cx="1760264" cy="1760264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869" y="3379503"/>
            <a:ext cx="3701593" cy="3264805"/>
          </a:xfrm>
          <a:prstGeom prst="rect">
            <a:avLst/>
          </a:prstGeom>
        </p:spPr>
      </p:pic>
      <p:sp>
        <p:nvSpPr>
          <p:cNvPr id="14" name="Скругленный прямоугольник 13"/>
          <p:cNvSpPr/>
          <p:nvPr/>
        </p:nvSpPr>
        <p:spPr>
          <a:xfrm>
            <a:off x="338533" y="1253856"/>
            <a:ext cx="4864596" cy="189506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z-Cyrl-UZ" b="1" dirty="0">
                <a:solidFill>
                  <a:schemeClr val="tx1"/>
                </a:solidFill>
              </a:rPr>
              <a:t>Ҳозирги кунгача электрон кооперация порталида (cooperation.uz) жами 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uz-Cyrl-UZ" sz="2400" b="1" dirty="0">
                <a:solidFill>
                  <a:srgbClr val="C00000"/>
                </a:solidFill>
              </a:rPr>
              <a:t>94 </a:t>
            </a:r>
            <a:r>
              <a:rPr lang="uz-Cyrl-UZ" b="1" dirty="0">
                <a:solidFill>
                  <a:schemeClr val="tx1"/>
                </a:solidFill>
              </a:rPr>
              <a:t>минг иштирокчи рўйхатдан ўтган.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937188" y="1253856"/>
            <a:ext cx="4864596" cy="189506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z-Cyrl-UZ" b="1" dirty="0">
                <a:solidFill>
                  <a:schemeClr val="tx1"/>
                </a:solidFill>
              </a:rPr>
              <a:t>Электрон кооперация порталига жойлаштирилган товарлар сони қарийиб </a:t>
            </a:r>
            <a:r>
              <a:rPr lang="uz-Cyrl-UZ" sz="2400" b="1" dirty="0">
                <a:solidFill>
                  <a:srgbClr val="C00000"/>
                </a:solidFill>
              </a:rPr>
              <a:t>184 </a:t>
            </a:r>
            <a:r>
              <a:rPr lang="uz-Cyrl-UZ" b="1" dirty="0">
                <a:solidFill>
                  <a:schemeClr val="tx1"/>
                </a:solidFill>
              </a:rPr>
              <a:t>минг тадан ортиб кетди.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658" y="3775102"/>
            <a:ext cx="3337408" cy="2220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53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flipV="1">
            <a:off x="457368" y="911777"/>
            <a:ext cx="11463251" cy="83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/>
          <a:srcRect r="39494"/>
          <a:stretch/>
        </p:blipFill>
        <p:spPr>
          <a:xfrm>
            <a:off x="457368" y="58880"/>
            <a:ext cx="1788918" cy="782217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2484954" y="214454"/>
            <a:ext cx="9435666" cy="577327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b="1" dirty="0" smtClean="0"/>
              <a:t>ЭЛЕКТРОН КООПЕРАЦИЯ ПОРТАЛИДА САНОАТ ТАРМОҚЛАРИ БЎЙИЧА</a:t>
            </a:r>
            <a:br>
              <a:rPr lang="uz-Cyrl-UZ" b="1" dirty="0" smtClean="0"/>
            </a:br>
            <a:r>
              <a:rPr lang="uz-Cyrl-UZ" b="1" dirty="0" smtClean="0"/>
              <a:t> ТОВАРЛАРНИНГ ЖОЙЛАШУВИ</a:t>
            </a:r>
            <a:endParaRPr lang="ru-RU" dirty="0"/>
          </a:p>
        </p:txBody>
      </p:sp>
      <p:grpSp>
        <p:nvGrpSpPr>
          <p:cNvPr id="19" name="Группа 333"/>
          <p:cNvGrpSpPr>
            <a:grpSpLocks/>
          </p:cNvGrpSpPr>
          <p:nvPr/>
        </p:nvGrpSpPr>
        <p:grpSpPr bwMode="auto">
          <a:xfrm>
            <a:off x="134522" y="1478224"/>
            <a:ext cx="7465382" cy="4516536"/>
            <a:chOff x="10553702" y="17643318"/>
            <a:chExt cx="10353675" cy="5056941"/>
          </a:xfrm>
        </p:grpSpPr>
        <p:sp>
          <p:nvSpPr>
            <p:cNvPr id="20" name="Прямоугольник 19"/>
            <p:cNvSpPr/>
            <p:nvPr/>
          </p:nvSpPr>
          <p:spPr bwMode="auto">
            <a:xfrm>
              <a:off x="10934700" y="18947799"/>
              <a:ext cx="3070225" cy="8318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uz-Cyrl-UZ" sz="1300" b="1" dirty="0" smtClean="0">
                  <a:solidFill>
                    <a:srgbClr val="00206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Arial" panose="020B0604020202020204" pitchFamily="34" charset="0"/>
                </a:rPr>
                <a:t>Электротехника товарлари</a:t>
              </a:r>
              <a:r>
                <a:rPr lang="uz-Cyrl-UZ" sz="1300" b="1" dirty="0" smtClean="0">
                  <a:solidFill>
                    <a:srgbClr val="C0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Arial" panose="020B0604020202020204" pitchFamily="34" charset="0"/>
                </a:rPr>
                <a:t> </a:t>
              </a:r>
              <a:r>
                <a:rPr lang="uz-Cyrl-UZ" sz="1300" b="1" dirty="0">
                  <a:solidFill>
                    <a:srgbClr val="00206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Arial" panose="020B0604020202020204" pitchFamily="34" charset="0"/>
                </a:rPr>
                <a:t>–</a:t>
              </a:r>
              <a:r>
                <a:rPr lang="uz-Cyrl-UZ" sz="1300" b="1" dirty="0" smtClean="0">
                  <a:solidFill>
                    <a:srgbClr val="C0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Arial" panose="020B0604020202020204" pitchFamily="34" charset="0"/>
                </a:rPr>
                <a:t> </a:t>
              </a:r>
              <a:r>
                <a:rPr lang="uz-Cyrl-UZ" sz="1500" b="1" dirty="0" smtClean="0">
                  <a:solidFill>
                    <a:srgbClr val="C0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Arial" panose="020B0604020202020204" pitchFamily="34" charset="0"/>
                </a:rPr>
                <a:t>12 199 </a:t>
              </a:r>
              <a:r>
                <a:rPr lang="uz-Cyrl-UZ" sz="1300" b="1" dirty="0" smtClean="0">
                  <a:solidFill>
                    <a:srgbClr val="00206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Arial" panose="020B0604020202020204" pitchFamily="34" charset="0"/>
                </a:rPr>
                <a:t>та </a:t>
              </a:r>
              <a:endParaRPr lang="ru-RU" sz="13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 bwMode="auto">
            <a:xfrm>
              <a:off x="14168187" y="19029964"/>
              <a:ext cx="3043238" cy="83346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uz-Cyrl-UZ" sz="1300" b="1" dirty="0" smtClean="0">
                  <a:solidFill>
                    <a:srgbClr val="00206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Arial" panose="020B0604020202020204" pitchFamily="34" charset="0"/>
                </a:rPr>
                <a:t>Кимёвий маҳсулотлар – </a:t>
              </a:r>
              <a:r>
                <a:rPr lang="uz-Cyrl-UZ" sz="1500" b="1" dirty="0" smtClean="0">
                  <a:solidFill>
                    <a:srgbClr val="C0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Arial" panose="020B0604020202020204" pitchFamily="34" charset="0"/>
                </a:rPr>
                <a:t>5 946</a:t>
              </a:r>
              <a:r>
                <a:rPr lang="uz-Cyrl-UZ" sz="1300" b="1" dirty="0" smtClean="0">
                  <a:solidFill>
                    <a:srgbClr val="C0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Arial" panose="020B0604020202020204" pitchFamily="34" charset="0"/>
                </a:rPr>
                <a:t> </a:t>
              </a:r>
              <a:r>
                <a:rPr lang="uz-Cyrl-UZ" sz="1300" b="1" dirty="0" smtClean="0">
                  <a:solidFill>
                    <a:srgbClr val="00206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Arial" panose="020B0604020202020204" pitchFamily="34" charset="0"/>
                </a:rPr>
                <a:t>та</a:t>
              </a:r>
              <a:endParaRPr lang="ru-RU" sz="13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 bwMode="auto">
            <a:xfrm>
              <a:off x="17295156" y="19089751"/>
              <a:ext cx="3540125" cy="71051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uz-Cyrl-UZ" sz="1300" b="1" dirty="0" smtClean="0">
                  <a:solidFill>
                    <a:srgbClr val="00206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Arial" panose="020B0604020202020204" pitchFamily="34" charset="0"/>
                </a:rPr>
                <a:t>Текстиль маҳсулоталри – </a:t>
              </a:r>
              <a:br>
                <a:rPr lang="uz-Cyrl-UZ" sz="1300" b="1" dirty="0" smtClean="0">
                  <a:solidFill>
                    <a:srgbClr val="00206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Arial" panose="020B0604020202020204" pitchFamily="34" charset="0"/>
                </a:rPr>
              </a:br>
              <a:r>
                <a:rPr lang="uz-Cyrl-UZ" sz="1500" b="1" dirty="0" smtClean="0">
                  <a:solidFill>
                    <a:srgbClr val="C0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Arial" panose="020B0604020202020204" pitchFamily="34" charset="0"/>
                </a:rPr>
                <a:t>1 810</a:t>
              </a:r>
              <a:r>
                <a:rPr lang="uz-Cyrl-UZ" sz="1300" b="1" dirty="0" smtClean="0">
                  <a:solidFill>
                    <a:srgbClr val="00206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Arial" panose="020B0604020202020204" pitchFamily="34" charset="0"/>
                </a:rPr>
                <a:t> та</a:t>
              </a:r>
              <a:r>
                <a:rPr lang="uz-Cyrl-UZ" sz="1300" b="1" dirty="0" smtClean="0">
                  <a:solidFill>
                    <a:srgbClr val="C0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Arial" panose="020B0604020202020204" pitchFamily="34" charset="0"/>
                </a:rPr>
                <a:t>   </a:t>
              </a:r>
              <a:endParaRPr lang="ru-RU" sz="13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 bwMode="auto">
            <a:xfrm>
              <a:off x="10553702" y="21748780"/>
              <a:ext cx="3462336" cy="8829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uz-Cyrl-UZ" sz="1300" b="1" dirty="0" smtClean="0">
                  <a:solidFill>
                    <a:srgbClr val="00206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Arial" panose="020B0604020202020204" pitchFamily="34" charset="0"/>
                </a:rPr>
                <a:t>Қурилиш материаллари – </a:t>
              </a:r>
              <a:r>
                <a:rPr lang="uz-Cyrl-UZ" sz="1500" b="1" dirty="0" smtClean="0">
                  <a:solidFill>
                    <a:srgbClr val="C0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Arial" panose="020B0604020202020204" pitchFamily="34" charset="0"/>
                </a:rPr>
                <a:t>1 715 </a:t>
              </a:r>
              <a:r>
                <a:rPr lang="uz-Cyrl-UZ" sz="1300" b="1" dirty="0" smtClean="0">
                  <a:solidFill>
                    <a:srgbClr val="00206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Arial" panose="020B0604020202020204" pitchFamily="34" charset="0"/>
                </a:rPr>
                <a:t>та </a:t>
              </a:r>
              <a:endParaRPr lang="ru-RU" sz="13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 bwMode="auto">
            <a:xfrm>
              <a:off x="13895390" y="21785364"/>
              <a:ext cx="3482976" cy="88455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uz-Cyrl-UZ" sz="1300" b="1" dirty="0" smtClean="0">
                  <a:solidFill>
                    <a:srgbClr val="00206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Arial" panose="020B0604020202020204" pitchFamily="34" charset="0"/>
                </a:rPr>
                <a:t>Озиқ-овқат маҳсулотлари – </a:t>
              </a:r>
              <a:r>
                <a:rPr lang="uz-Cyrl-UZ" sz="1500" b="1" dirty="0" smtClean="0">
                  <a:solidFill>
                    <a:srgbClr val="C0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Arial" panose="020B0604020202020204" pitchFamily="34" charset="0"/>
                </a:rPr>
                <a:t>344</a:t>
              </a:r>
              <a:r>
                <a:rPr lang="uz-Cyrl-UZ" sz="1300" b="1" dirty="0" smtClean="0">
                  <a:solidFill>
                    <a:srgbClr val="00206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Arial" panose="020B0604020202020204" pitchFamily="34" charset="0"/>
                </a:rPr>
                <a:t> та </a:t>
              </a:r>
              <a:endParaRPr lang="ru-RU" sz="13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3" name="Прямоугольник 32"/>
            <p:cNvSpPr/>
            <p:nvPr/>
          </p:nvSpPr>
          <p:spPr bwMode="auto">
            <a:xfrm>
              <a:off x="16917989" y="21815703"/>
              <a:ext cx="3989388" cy="88455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uz-Cyrl-UZ" sz="1300" b="1" dirty="0" smtClean="0">
                  <a:solidFill>
                    <a:srgbClr val="00206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Arial" panose="020B0604020202020204" pitchFamily="34" charset="0"/>
                </a:rPr>
                <a:t>Бошқа маҳсулотлар</a:t>
              </a:r>
              <a:endParaRPr lang="ru-RU" sz="13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endParaRPr>
            </a:p>
          </p:txBody>
        </p:sp>
        <p:cxnSp>
          <p:nvCxnSpPr>
            <p:cNvPr id="40" name="Прямая соединительная линия 39"/>
            <p:cNvCxnSpPr/>
            <p:nvPr/>
          </p:nvCxnSpPr>
          <p:spPr bwMode="auto">
            <a:xfrm>
              <a:off x="10856121" y="19803743"/>
              <a:ext cx="9561513" cy="1596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 bwMode="auto">
            <a:xfrm flipV="1">
              <a:off x="14004925" y="17643318"/>
              <a:ext cx="11113" cy="479799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 bwMode="auto">
            <a:xfrm flipH="1" flipV="1">
              <a:off x="17397413" y="17681638"/>
              <a:ext cx="11112" cy="4759677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23" y="1563125"/>
            <a:ext cx="2368899" cy="119361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0728" y="1584836"/>
            <a:ext cx="1892470" cy="11719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733" y="1530297"/>
            <a:ext cx="1875814" cy="122644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43" y="3459937"/>
            <a:ext cx="1870904" cy="156359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289" y="3703331"/>
            <a:ext cx="2377506" cy="1347134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6345" y="3744330"/>
            <a:ext cx="1804864" cy="1387423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1669" y="3768501"/>
            <a:ext cx="3914887" cy="1994987"/>
          </a:xfrm>
          <a:prstGeom prst="rect">
            <a:avLst/>
          </a:prstGeom>
        </p:spPr>
      </p:pic>
      <p:sp>
        <p:nvSpPr>
          <p:cNvPr id="24" name="Скругленный прямоугольник 23"/>
          <p:cNvSpPr/>
          <p:nvPr/>
        </p:nvSpPr>
        <p:spPr>
          <a:xfrm>
            <a:off x="7652320" y="1418428"/>
            <a:ext cx="4053586" cy="213507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2500" b="1" dirty="0">
                <a:solidFill>
                  <a:schemeClr val="tx1"/>
                </a:solidFill>
              </a:rPr>
              <a:t>Мазкур маҳсулотларнинг деярли </a:t>
            </a:r>
            <a:r>
              <a:rPr lang="uz-Cyrl-UZ" sz="2500" b="1" dirty="0">
                <a:solidFill>
                  <a:srgbClr val="C00000"/>
                </a:solidFill>
              </a:rPr>
              <a:t>95</a:t>
            </a:r>
            <a:r>
              <a:rPr lang="en-US" sz="2500" b="1" dirty="0">
                <a:solidFill>
                  <a:srgbClr val="C00000"/>
                </a:solidFill>
              </a:rPr>
              <a:t> </a:t>
            </a:r>
            <a:r>
              <a:rPr lang="uz-Cyrl-UZ" sz="2500" b="1" dirty="0">
                <a:solidFill>
                  <a:srgbClr val="C00000"/>
                </a:solidFill>
              </a:rPr>
              <a:t>фоизи </a:t>
            </a:r>
            <a:r>
              <a:rPr lang="uz-Cyrl-UZ" sz="2500" b="1" dirty="0">
                <a:solidFill>
                  <a:schemeClr val="tx1"/>
                </a:solidFill>
              </a:rPr>
              <a:t>кичик бизнес субъектлари томонидан </a:t>
            </a:r>
            <a:r>
              <a:rPr lang="uz-Cyrl-UZ" sz="2500" b="1" dirty="0" smtClean="0">
                <a:solidFill>
                  <a:schemeClr val="tx1"/>
                </a:solidFill>
              </a:rPr>
              <a:t>ишлаб чиқарилган.</a:t>
            </a:r>
            <a:endParaRPr lang="ru-RU" sz="25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56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flipV="1">
            <a:off x="338533" y="910564"/>
            <a:ext cx="11463251" cy="83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/>
          <a:srcRect r="39494"/>
          <a:stretch/>
        </p:blipFill>
        <p:spPr>
          <a:xfrm>
            <a:off x="457368" y="58880"/>
            <a:ext cx="1788918" cy="782217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2382981" y="106350"/>
            <a:ext cx="9418801" cy="656661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altLang="ru-RU" b="1" dirty="0">
                <a:solidFill>
                  <a:schemeClr val="bg1"/>
                </a:solidFill>
                <a:latin typeface="Cambria" panose="02040503050406030204" pitchFamily="18" charset="0"/>
              </a:rPr>
              <a:t>ҲУДУДЛАРДА ЎТКАЗИЛГАН САНОАТ ВА ТАРМОҚЛАРАРО КООПЕРАЦИОН </a:t>
            </a:r>
            <a:r>
              <a:rPr lang="uz-Cyrl-UZ" altLang="ru-RU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/>
            </a:r>
            <a:br>
              <a:rPr lang="uz-Cyrl-UZ" altLang="ru-RU" b="1" dirty="0" smtClean="0">
                <a:solidFill>
                  <a:schemeClr val="bg1"/>
                </a:solidFill>
                <a:latin typeface="Cambria" panose="02040503050406030204" pitchFamily="18" charset="0"/>
              </a:rPr>
            </a:br>
            <a:r>
              <a:rPr lang="uz-Cyrl-UZ" altLang="ru-RU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БИРЖАЛАРИ </a:t>
            </a:r>
            <a:r>
              <a:rPr lang="uz-Cyrl-UZ" altLang="ru-RU" b="1" dirty="0">
                <a:solidFill>
                  <a:schemeClr val="bg1"/>
                </a:solidFill>
                <a:latin typeface="Cambria" panose="02040503050406030204" pitchFamily="18" charset="0"/>
              </a:rPr>
              <a:t>ТЎҒРИСИДА</a:t>
            </a:r>
          </a:p>
        </p:txBody>
      </p:sp>
      <p:pic>
        <p:nvPicPr>
          <p:cNvPr id="24" name="Рисунок 2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421" y="1451192"/>
            <a:ext cx="6300451" cy="444160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745" y="1589559"/>
            <a:ext cx="1957685" cy="130275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3396" y="1199267"/>
            <a:ext cx="1499575" cy="997898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03" y="4130771"/>
            <a:ext cx="1710228" cy="1133956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758" y="4728769"/>
            <a:ext cx="1431064" cy="1071916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4371" y="5440768"/>
            <a:ext cx="1647949" cy="1096635"/>
          </a:xfrm>
          <a:prstGeom prst="rect">
            <a:avLst/>
          </a:prstGeom>
        </p:spPr>
      </p:pic>
      <p:sp>
        <p:nvSpPr>
          <p:cNvPr id="14" name="Скругленный прямоугольник 13"/>
          <p:cNvSpPr/>
          <p:nvPr/>
        </p:nvSpPr>
        <p:spPr>
          <a:xfrm>
            <a:off x="7006817" y="1235740"/>
            <a:ext cx="4864596" cy="137028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z-Cyrl-UZ" b="1" dirty="0">
                <a:solidFill>
                  <a:schemeClr val="tx1"/>
                </a:solidFill>
              </a:rPr>
              <a:t>Навоий, Хоразм вилоятларида – 2021 йил </a:t>
            </a:r>
            <a:r>
              <a:rPr lang="uz-Cyrl-UZ" sz="2400" b="1" dirty="0">
                <a:solidFill>
                  <a:srgbClr val="C00000"/>
                </a:solidFill>
              </a:rPr>
              <a:t>апрель</a:t>
            </a:r>
            <a:r>
              <a:rPr lang="uz-Cyrl-UZ" b="1" dirty="0">
                <a:solidFill>
                  <a:srgbClr val="C00000"/>
                </a:solidFill>
              </a:rPr>
              <a:t> </a:t>
            </a:r>
            <a:r>
              <a:rPr lang="uz-Cyrl-UZ" b="1" dirty="0">
                <a:solidFill>
                  <a:schemeClr val="tx1"/>
                </a:solidFill>
              </a:rPr>
              <a:t>ойида;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004510" y="2892309"/>
            <a:ext cx="4864596" cy="146374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z-Cyrl-UZ" b="1">
                <a:solidFill>
                  <a:schemeClr val="tx1"/>
                </a:solidFill>
              </a:rPr>
              <a:t>Бухоро, Андижон, Жиззах вилоятлари ва Қорақалпоғистон Республикасида – 2021 йил </a:t>
            </a:r>
            <a:r>
              <a:rPr lang="uz-Cyrl-UZ" sz="2400" b="1">
                <a:solidFill>
                  <a:srgbClr val="C00000"/>
                </a:solidFill>
              </a:rPr>
              <a:t>май</a:t>
            </a:r>
            <a:r>
              <a:rPr lang="uz-Cyrl-UZ" b="1">
                <a:solidFill>
                  <a:schemeClr val="tx1"/>
                </a:solidFill>
              </a:rPr>
              <a:t>-</a:t>
            </a:r>
            <a:r>
              <a:rPr lang="uz-Cyrl-UZ" sz="2400" b="1">
                <a:solidFill>
                  <a:srgbClr val="C00000"/>
                </a:solidFill>
              </a:rPr>
              <a:t>июнь</a:t>
            </a:r>
            <a:r>
              <a:rPr lang="uz-Cyrl-UZ" b="1">
                <a:solidFill>
                  <a:schemeClr val="tx1"/>
                </a:solidFill>
              </a:rPr>
              <a:t>-</a:t>
            </a:r>
            <a:r>
              <a:rPr lang="uz-Cyrl-UZ" sz="2400" b="1">
                <a:solidFill>
                  <a:srgbClr val="C00000"/>
                </a:solidFill>
              </a:rPr>
              <a:t>июль </a:t>
            </a:r>
            <a:r>
              <a:rPr lang="uz-Cyrl-UZ" b="1">
                <a:solidFill>
                  <a:schemeClr val="tx1"/>
                </a:solidFill>
              </a:rPr>
              <a:t>ойида;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006817" y="4642337"/>
            <a:ext cx="4864596" cy="189506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z-Cyrl-UZ" b="1" dirty="0">
                <a:solidFill>
                  <a:schemeClr val="tx1"/>
                </a:solidFill>
              </a:rPr>
              <a:t>Қашқадарё ва Тошкент вилоятларида – </a:t>
            </a:r>
            <a:r>
              <a:rPr lang="uz-Cyrl-UZ" b="1" dirty="0" smtClean="0">
                <a:solidFill>
                  <a:schemeClr val="tx1"/>
                </a:solidFill>
              </a:rPr>
              <a:t/>
            </a:r>
            <a:br>
              <a:rPr lang="uz-Cyrl-UZ" b="1" dirty="0" smtClean="0">
                <a:solidFill>
                  <a:schemeClr val="tx1"/>
                </a:solidFill>
              </a:rPr>
            </a:br>
            <a:r>
              <a:rPr lang="uz-Cyrl-UZ" b="1" dirty="0" smtClean="0">
                <a:solidFill>
                  <a:schemeClr val="tx1"/>
                </a:solidFill>
              </a:rPr>
              <a:t>2021 </a:t>
            </a:r>
            <a:r>
              <a:rPr lang="uz-Cyrl-UZ" b="1" dirty="0">
                <a:solidFill>
                  <a:schemeClr val="tx1"/>
                </a:solidFill>
              </a:rPr>
              <a:t>йил </a:t>
            </a:r>
            <a:r>
              <a:rPr lang="uz-Cyrl-UZ" sz="2400" b="1" dirty="0">
                <a:solidFill>
                  <a:srgbClr val="C00000"/>
                </a:solidFill>
              </a:rPr>
              <a:t>ноябрь</a:t>
            </a:r>
            <a:r>
              <a:rPr lang="uz-Cyrl-UZ" b="1" dirty="0">
                <a:solidFill>
                  <a:schemeClr val="tx1"/>
                </a:solidFill>
              </a:rPr>
              <a:t> ойиларида ўтказилди.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74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7976</TotalTime>
  <Words>528</Words>
  <Application>Microsoft Office PowerPoint</Application>
  <PresentationFormat>Широкоэкранный</PresentationFormat>
  <Paragraphs>118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Cambria</vt:lpstr>
      <vt:lpstr>Courier New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Jahongir Mamajanov</dc:creator>
  <cp:lastModifiedBy>Shohjahon Ikhtiyorov</cp:lastModifiedBy>
  <cp:revision>1424</cp:revision>
  <cp:lastPrinted>2021-06-11T06:50:40Z</cp:lastPrinted>
  <dcterms:created xsi:type="dcterms:W3CDTF">2019-05-28T16:28:07Z</dcterms:created>
  <dcterms:modified xsi:type="dcterms:W3CDTF">2021-12-14T14:17:20Z</dcterms:modified>
</cp:coreProperties>
</file>