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1"/>
  </p:notesMasterIdLst>
  <p:sldIdLst>
    <p:sldId id="256" r:id="rId3"/>
    <p:sldId id="270" r:id="rId4"/>
    <p:sldId id="277" r:id="rId5"/>
    <p:sldId id="274" r:id="rId6"/>
    <p:sldId id="257" r:id="rId7"/>
    <p:sldId id="273" r:id="rId8"/>
    <p:sldId id="276" r:id="rId9"/>
    <p:sldId id="271" r:id="rId10"/>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A5"/>
    <a:srgbClr val="9AD14B"/>
    <a:srgbClr val="0070C0"/>
    <a:srgbClr val="FF4F47"/>
    <a:srgbClr val="1F4E79"/>
    <a:srgbClr val="2683C6"/>
    <a:srgbClr val="4A85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ibodullaev\Desktop\&#1051;&#1080;&#1089;&#1090;%20Microsoft%20Exce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uz-Cyrl-UZ"/>
              <a:t>Қайси соҳада тадбиркор кўпроқ коррупцион муносабатларга киришга мажбур бўлади?”</a:t>
            </a:r>
            <a:endParaRPr lang="ru-RU"/>
          </a:p>
        </c:rich>
      </c:tx>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ru-RU"/>
        </a:p>
      </c:txPr>
    </c:title>
    <c:autoTitleDeleted val="0"/>
    <c:plotArea>
      <c:layout/>
      <c:barChart>
        <c:barDir val="bar"/>
        <c:grouping val="stack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ru-RU"/>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Лист4!$A$3:$A$12</c:f>
              <c:strCache>
                <c:ptCount val="10"/>
                <c:pt idx="0">
                  <c:v>ер майдонини олишда </c:v>
                </c:pt>
                <c:pt idx="1">
                  <c:v>кредит мабалағларини олишда </c:v>
                </c:pt>
                <c:pt idx="2">
                  <c:v>тадбиркорлик фаолиятини текширилишида </c:v>
                </c:pt>
                <c:pt idx="3">
                  <c:v>лицензия олишда</c:v>
                </c:pt>
                <c:pt idx="4">
                  <c:v>давлат имтиёзлари ёки давлат грантларини олишда</c:v>
                </c:pt>
                <c:pt idx="5">
                  <c:v>кўчмас мулкни ижарага олиш ёки кучмас мулкни сотиб олишда</c:v>
                </c:pt>
                <c:pt idx="6">
                  <c:v>электр ёки исиқлик тизимларига уланишда</c:v>
                </c:pt>
                <c:pt idx="7">
                  <c:v>божхона кўригидан ўтишда</c:v>
                </c:pt>
                <c:pt idx="8">
                  <c:v>бузилган ҳуқуқлар бўйича мурожаат судда кўрилиши жараёнида </c:v>
                </c:pt>
                <c:pt idx="9">
                  <c:v>суд ҳужжатларини ижро қилиш жараёнида </c:v>
                </c:pt>
              </c:strCache>
            </c:strRef>
          </c:cat>
          <c:val>
            <c:numRef>
              <c:f>Лист4!$B$3:$B$12</c:f>
              <c:numCache>
                <c:formatCode>General</c:formatCode>
                <c:ptCount val="10"/>
                <c:pt idx="0">
                  <c:v>31</c:v>
                </c:pt>
                <c:pt idx="1">
                  <c:v>22</c:v>
                </c:pt>
                <c:pt idx="2">
                  <c:v>17</c:v>
                </c:pt>
                <c:pt idx="3">
                  <c:v>9</c:v>
                </c:pt>
                <c:pt idx="4">
                  <c:v>6</c:v>
                </c:pt>
                <c:pt idx="5">
                  <c:v>5</c:v>
                </c:pt>
                <c:pt idx="6">
                  <c:v>4</c:v>
                </c:pt>
                <c:pt idx="7">
                  <c:v>3</c:v>
                </c:pt>
                <c:pt idx="8">
                  <c:v>2</c:v>
                </c:pt>
                <c:pt idx="9">
                  <c:v>1</c:v>
                </c:pt>
              </c:numCache>
            </c:numRef>
          </c:val>
          <c:extLst>
            <c:ext xmlns:c16="http://schemas.microsoft.com/office/drawing/2014/chart" uri="{C3380CC4-5D6E-409C-BE32-E72D297353CC}">
              <c16:uniqueId val="{00000000-FA62-42D4-8F5D-D86DC4894E57}"/>
            </c:ext>
          </c:extLst>
        </c:ser>
        <c:dLbls>
          <c:dLblPos val="ctr"/>
          <c:showLegendKey val="0"/>
          <c:showVal val="1"/>
          <c:showCatName val="0"/>
          <c:showSerName val="0"/>
          <c:showPercent val="0"/>
          <c:showBubbleSize val="0"/>
        </c:dLbls>
        <c:gapWidth val="79"/>
        <c:overlap val="100"/>
        <c:axId val="1921380831"/>
        <c:axId val="1921381663"/>
      </c:barChart>
      <c:catAx>
        <c:axId val="19213808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ru-RU"/>
          </a:p>
        </c:txPr>
        <c:crossAx val="1921381663"/>
        <c:crosses val="autoZero"/>
        <c:auto val="1"/>
        <c:lblAlgn val="ctr"/>
        <c:lblOffset val="100"/>
        <c:noMultiLvlLbl val="0"/>
      </c:catAx>
      <c:valAx>
        <c:axId val="1921381663"/>
        <c:scaling>
          <c:orientation val="minMax"/>
        </c:scaling>
        <c:delete val="1"/>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ru-RU" dirty="0" err="1"/>
                  <a:t>овоз</a:t>
                </a:r>
                <a:r>
                  <a:rPr lang="ru-RU" dirty="0"/>
                  <a:t> </a:t>
                </a:r>
                <a:r>
                  <a:rPr lang="ru-RU" dirty="0" err="1"/>
                  <a:t>берганлар</a:t>
                </a:r>
                <a:r>
                  <a:rPr lang="ru-RU" dirty="0"/>
                  <a:t> сони 648</a:t>
                </a:r>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crossAx val="192138083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cap="all"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0"/>
          <c:order val="0"/>
          <c:tx>
            <c:strRef>
              <c:f>Лист1!$B$1</c:f>
              <c:strCache>
                <c:ptCount val="1"/>
                <c:pt idx="0">
                  <c:v>Ташкилий шакли</c:v>
                </c:pt>
              </c:strCache>
            </c:strRef>
          </c:tx>
          <c:spPr>
            <a:solidFill>
              <a:schemeClr val="accent1"/>
            </a:solidFill>
            <a:ln>
              <a:noFill/>
            </a:ln>
            <a:effectLst>
              <a:outerShdw blurRad="63500" sx="102000" sy="102000" algn="ctr"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Лист1!$A$2:$A$6</c:f>
              <c:strCache>
                <c:ptCount val="5"/>
                <c:pt idx="0">
                  <c:v>МЧЖ</c:v>
                </c:pt>
                <c:pt idx="1">
                  <c:v>Хусусий корхона</c:v>
                </c:pt>
                <c:pt idx="2">
                  <c:v>ЯТТ</c:v>
                </c:pt>
                <c:pt idx="3">
                  <c:v>Фермер хўжалиги</c:v>
                </c:pt>
                <c:pt idx="4">
                  <c:v>Бошқа</c:v>
                </c:pt>
              </c:strCache>
            </c:strRef>
          </c:cat>
          <c:val>
            <c:numRef>
              <c:f>Лист1!$B$2:$B$6</c:f>
              <c:numCache>
                <c:formatCode>General</c:formatCode>
                <c:ptCount val="5"/>
                <c:pt idx="0">
                  <c:v>190</c:v>
                </c:pt>
                <c:pt idx="1">
                  <c:v>23</c:v>
                </c:pt>
                <c:pt idx="2">
                  <c:v>20</c:v>
                </c:pt>
                <c:pt idx="3">
                  <c:v>13</c:v>
                </c:pt>
                <c:pt idx="4">
                  <c:v>21</c:v>
                </c:pt>
              </c:numCache>
            </c:numRef>
          </c:val>
          <c:extLst>
            <c:ext xmlns:c16="http://schemas.microsoft.com/office/drawing/2014/chart" uri="{C3380CC4-5D6E-409C-BE32-E72D297353CC}">
              <c16:uniqueId val="{00000000-3BD9-4ACF-B50C-381654B433F1}"/>
            </c:ext>
          </c:extLst>
        </c:ser>
        <c:dLbls>
          <c:dLblPos val="outEnd"/>
          <c:showLegendKey val="0"/>
          <c:showVal val="1"/>
          <c:showCatName val="0"/>
          <c:showSerName val="0"/>
          <c:showPercent val="0"/>
          <c:showBubbleSize val="0"/>
        </c:dLbls>
        <c:gapWidth val="150"/>
        <c:axId val="1346797535"/>
        <c:axId val="1346796287"/>
      </c:barChart>
      <c:catAx>
        <c:axId val="1346797535"/>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346796287"/>
        <c:crosses val="autoZero"/>
        <c:auto val="1"/>
        <c:lblAlgn val="ctr"/>
        <c:lblOffset val="100"/>
        <c:noMultiLvlLbl val="0"/>
      </c:catAx>
      <c:valAx>
        <c:axId val="13467962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3467975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BB320-0899-4284-869E-2E4CF663F4E9}" type="doc">
      <dgm:prSet loTypeId="urn:microsoft.com/office/officeart/2008/layout/VerticalCurvedList" loCatId="list" qsTypeId="urn:microsoft.com/office/officeart/2005/8/quickstyle/simple2" qsCatId="simple" csTypeId="urn:microsoft.com/office/officeart/2005/8/colors/colorful5" csCatId="colorful" phldr="1"/>
      <dgm:spPr/>
      <dgm:t>
        <a:bodyPr/>
        <a:lstStyle/>
        <a:p>
          <a:endParaRPr lang="ru-RU"/>
        </a:p>
      </dgm:t>
    </dgm:pt>
    <dgm:pt modelId="{388D5FBF-0606-46C0-9E76-95D04C7AAF00}">
      <dgm:prSet custT="1"/>
      <dgm:spPr/>
      <dgm:t>
        <a:bodyPr/>
        <a:lstStyle/>
        <a:p>
          <a:pPr rtl="0"/>
          <a:r>
            <a:rPr lang="uz-Cyrl-UZ" sz="1400" dirty="0" smtClean="0"/>
            <a:t>2021-2022 йилларда жойларда тадбиркорлик субъектлари фаолиятида коррупцион муносабатларга киришиш аҳволини ўрганиш мақсадида, сўровнома ўтказилди, натижалари умумлаштирилиб, Коррупцияга қарши курашиш агентлиги ва Бош прокуратурага юборилди.</a:t>
          </a:r>
          <a:endParaRPr lang="ru-RU" sz="1400" b="0" dirty="0">
            <a:latin typeface="Times New Roman" panose="02020603050405020304" pitchFamily="18" charset="0"/>
            <a:cs typeface="Times New Roman" panose="02020603050405020304" pitchFamily="18" charset="0"/>
          </a:endParaRPr>
        </a:p>
      </dgm:t>
    </dgm:pt>
    <dgm:pt modelId="{193BDB9B-0F77-4265-8003-486FF74292A3}" type="parTrans" cxnId="{93D61336-837D-4EC0-928A-EF1926077D82}">
      <dgm:prSet/>
      <dgm:spPr/>
      <dgm:t>
        <a:bodyPr/>
        <a:lstStyle/>
        <a:p>
          <a:endParaRPr lang="ru-RU" sz="1600" b="0">
            <a:latin typeface="Times New Roman" panose="02020603050405020304" pitchFamily="18" charset="0"/>
            <a:cs typeface="Times New Roman" panose="02020603050405020304" pitchFamily="18" charset="0"/>
          </a:endParaRPr>
        </a:p>
      </dgm:t>
    </dgm:pt>
    <dgm:pt modelId="{D064D5CF-4A15-4998-89CB-3AADA7437EEE}" type="sibTrans" cxnId="{93D61336-837D-4EC0-928A-EF1926077D82}">
      <dgm:prSet/>
      <dgm:spPr/>
      <dgm:t>
        <a:bodyPr/>
        <a:lstStyle/>
        <a:p>
          <a:endParaRPr lang="ru-RU" sz="1600" b="0">
            <a:latin typeface="Times New Roman" panose="02020603050405020304" pitchFamily="18" charset="0"/>
            <a:cs typeface="Times New Roman" panose="02020603050405020304" pitchFamily="18" charset="0"/>
          </a:endParaRPr>
        </a:p>
      </dgm:t>
    </dgm:pt>
    <dgm:pt modelId="{97E2B472-536C-4FCB-8140-441989C2B1D6}">
      <dgm:prSet custT="1"/>
      <dgm:spPr/>
      <dgm:t>
        <a:bodyPr/>
        <a:lstStyle/>
        <a:p>
          <a:pPr rtl="0"/>
          <a:r>
            <a:rPr lang="uz-Cyrl-UZ" sz="1400" dirty="0" smtClean="0"/>
            <a:t>Палата ҳузурида ташкил этилган Экспертлар кенгаши йиғилишида онлайн шаклда тадбиркорлар иштирокида 7 та норматив-ҳуқуқий ҳужжат лойиҳаси кўриб чиқилди.</a:t>
          </a:r>
          <a:endParaRPr lang="ru-RU" sz="1400" b="0" dirty="0">
            <a:latin typeface="Times New Roman" panose="02020603050405020304" pitchFamily="18" charset="0"/>
            <a:cs typeface="Times New Roman" panose="02020603050405020304" pitchFamily="18" charset="0"/>
          </a:endParaRPr>
        </a:p>
      </dgm:t>
    </dgm:pt>
    <dgm:pt modelId="{B17ACAA4-B96D-49C4-A940-75059FE9F474}" type="parTrans" cxnId="{E6400390-2C79-4F24-A1A1-F34FEAEC069A}">
      <dgm:prSet/>
      <dgm:spPr/>
      <dgm:t>
        <a:bodyPr/>
        <a:lstStyle/>
        <a:p>
          <a:endParaRPr lang="ru-RU" sz="1600" b="0">
            <a:latin typeface="Times New Roman" panose="02020603050405020304" pitchFamily="18" charset="0"/>
            <a:cs typeface="Times New Roman" panose="02020603050405020304" pitchFamily="18" charset="0"/>
          </a:endParaRPr>
        </a:p>
      </dgm:t>
    </dgm:pt>
    <dgm:pt modelId="{2EB0E80A-18D1-4374-A96C-10FBA3497158}" type="sibTrans" cxnId="{E6400390-2C79-4F24-A1A1-F34FEAEC069A}">
      <dgm:prSet/>
      <dgm:spPr/>
      <dgm:t>
        <a:bodyPr/>
        <a:lstStyle/>
        <a:p>
          <a:endParaRPr lang="ru-RU" sz="1600" b="0">
            <a:latin typeface="Times New Roman" panose="02020603050405020304" pitchFamily="18" charset="0"/>
            <a:cs typeface="Times New Roman" panose="02020603050405020304" pitchFamily="18" charset="0"/>
          </a:endParaRPr>
        </a:p>
      </dgm:t>
    </dgm:pt>
    <dgm:pt modelId="{D4E6A74D-B8B5-4B93-BB22-0DF5DA272FF7}">
      <dgm:prSet custT="1"/>
      <dgm:spPr/>
      <dgm:t>
        <a:bodyPr/>
        <a:lstStyle/>
        <a:p>
          <a:pPr rtl="0"/>
          <a:r>
            <a:rPr lang="uz-Cyrl-UZ" sz="1400" dirty="0" smtClean="0"/>
            <a:t>Ўзбекистон Республикаси Мудофаа вазирлиги ҳамда Бандлик ва меҳнат муносабатлари вазирлиги ҳузурида фаолият юритаётган жамоатчилик кенгашлари йиғилишларида иштирок этилди.</a:t>
          </a:r>
          <a:endParaRPr lang="ru-RU" sz="1400" b="0" dirty="0">
            <a:latin typeface="Times New Roman" panose="02020603050405020304" pitchFamily="18" charset="0"/>
            <a:cs typeface="Times New Roman" panose="02020603050405020304" pitchFamily="18" charset="0"/>
          </a:endParaRPr>
        </a:p>
      </dgm:t>
    </dgm:pt>
    <dgm:pt modelId="{410FE542-1D42-48D4-BE71-2D275F090759}" type="parTrans" cxnId="{CE72EBAB-4F80-4F7F-A903-D606EE715142}">
      <dgm:prSet/>
      <dgm:spPr/>
      <dgm:t>
        <a:bodyPr/>
        <a:lstStyle/>
        <a:p>
          <a:endParaRPr lang="ru-RU" sz="1600" b="0">
            <a:latin typeface="Times New Roman" panose="02020603050405020304" pitchFamily="18" charset="0"/>
            <a:cs typeface="Times New Roman" panose="02020603050405020304" pitchFamily="18" charset="0"/>
          </a:endParaRPr>
        </a:p>
      </dgm:t>
    </dgm:pt>
    <dgm:pt modelId="{AF70BB62-918A-4016-B843-F36C5E0012C7}" type="sibTrans" cxnId="{CE72EBAB-4F80-4F7F-A903-D606EE715142}">
      <dgm:prSet/>
      <dgm:spPr/>
      <dgm:t>
        <a:bodyPr/>
        <a:lstStyle/>
        <a:p>
          <a:endParaRPr lang="ru-RU" sz="1600" b="0">
            <a:latin typeface="Times New Roman" panose="02020603050405020304" pitchFamily="18" charset="0"/>
            <a:cs typeface="Times New Roman" panose="02020603050405020304" pitchFamily="18" charset="0"/>
          </a:endParaRPr>
        </a:p>
      </dgm:t>
    </dgm:pt>
    <dgm:pt modelId="{998F4E30-A658-4937-95A4-490730065DE7}">
      <dgm:prSet custT="1"/>
      <dgm:spPr>
        <a:ln cap="rnd">
          <a:solidFill>
            <a:schemeClr val="lt1">
              <a:hueOff val="0"/>
              <a:satOff val="0"/>
              <a:lumOff val="0"/>
            </a:schemeClr>
          </a:solidFill>
          <a:round/>
        </a:ln>
      </dgm:spPr>
      <dgm:t>
        <a:bodyPr/>
        <a:lstStyle/>
        <a:p>
          <a:pPr rtl="0"/>
          <a:r>
            <a:rPr lang="uz-Cyrl-UZ" sz="1400" dirty="0" smtClean="0"/>
            <a:t>Тадбиркорлик субъектлари фаолиятида текширув ўтказишга махсус гувохнома олиш учун 20 та назорат қилувчи органнинг 817 нафар ходими аттестациядан ўтказилди. Шундан 665 нафарига махсус гувоҳнома берилган, 152 нафарига махсус гувоҳнома бериш рад этилган.</a:t>
          </a:r>
          <a:endParaRPr lang="ru-RU" sz="1400" b="0" dirty="0">
            <a:latin typeface="Times New Roman" panose="02020603050405020304" pitchFamily="18" charset="0"/>
            <a:cs typeface="Times New Roman" panose="02020603050405020304" pitchFamily="18" charset="0"/>
          </a:endParaRPr>
        </a:p>
      </dgm:t>
    </dgm:pt>
    <dgm:pt modelId="{0FB93C79-DF65-4BEE-A89D-5498349F84E7}" type="parTrans" cxnId="{A2B6618C-3227-4508-916D-D74237C23E97}">
      <dgm:prSet/>
      <dgm:spPr/>
      <dgm:t>
        <a:bodyPr/>
        <a:lstStyle/>
        <a:p>
          <a:endParaRPr lang="ru-RU" sz="1600" b="0">
            <a:latin typeface="Times New Roman" panose="02020603050405020304" pitchFamily="18" charset="0"/>
            <a:cs typeface="Times New Roman" panose="02020603050405020304" pitchFamily="18" charset="0"/>
          </a:endParaRPr>
        </a:p>
      </dgm:t>
    </dgm:pt>
    <dgm:pt modelId="{3A98194A-FC78-49CE-962E-749522A239B5}" type="sibTrans" cxnId="{A2B6618C-3227-4508-916D-D74237C23E97}">
      <dgm:prSet/>
      <dgm:spPr/>
      <dgm:t>
        <a:bodyPr/>
        <a:lstStyle/>
        <a:p>
          <a:endParaRPr lang="ru-RU" sz="1600" b="0">
            <a:latin typeface="Times New Roman" panose="02020603050405020304" pitchFamily="18" charset="0"/>
            <a:cs typeface="Times New Roman" panose="02020603050405020304" pitchFamily="18" charset="0"/>
          </a:endParaRPr>
        </a:p>
      </dgm:t>
    </dgm:pt>
    <dgm:pt modelId="{42220DF0-EAE0-4991-B3C2-2B91212F1F80}" type="pres">
      <dgm:prSet presAssocID="{3A2BB320-0899-4284-869E-2E4CF663F4E9}" presName="Name0" presStyleCnt="0">
        <dgm:presLayoutVars>
          <dgm:chMax val="7"/>
          <dgm:chPref val="7"/>
          <dgm:dir/>
        </dgm:presLayoutVars>
      </dgm:prSet>
      <dgm:spPr/>
      <dgm:t>
        <a:bodyPr/>
        <a:lstStyle/>
        <a:p>
          <a:endParaRPr lang="ru-RU"/>
        </a:p>
      </dgm:t>
    </dgm:pt>
    <dgm:pt modelId="{D180662E-250B-4D76-ACD5-1387D75CF361}" type="pres">
      <dgm:prSet presAssocID="{3A2BB320-0899-4284-869E-2E4CF663F4E9}" presName="Name1" presStyleCnt="0"/>
      <dgm:spPr/>
    </dgm:pt>
    <dgm:pt modelId="{F033692E-24FC-44B4-92EF-A40654981EA8}" type="pres">
      <dgm:prSet presAssocID="{3A2BB320-0899-4284-869E-2E4CF663F4E9}" presName="cycle" presStyleCnt="0"/>
      <dgm:spPr/>
    </dgm:pt>
    <dgm:pt modelId="{AE25DC40-FDA6-4EEC-BD9F-E651854F3A58}" type="pres">
      <dgm:prSet presAssocID="{3A2BB320-0899-4284-869E-2E4CF663F4E9}" presName="srcNode" presStyleLbl="node1" presStyleIdx="0" presStyleCnt="4"/>
      <dgm:spPr/>
    </dgm:pt>
    <dgm:pt modelId="{E27CB333-F8D1-4EE5-92EA-CE36034456B7}" type="pres">
      <dgm:prSet presAssocID="{3A2BB320-0899-4284-869E-2E4CF663F4E9}" presName="conn" presStyleLbl="parChTrans1D2" presStyleIdx="0" presStyleCnt="1"/>
      <dgm:spPr/>
      <dgm:t>
        <a:bodyPr/>
        <a:lstStyle/>
        <a:p>
          <a:endParaRPr lang="ru-RU"/>
        </a:p>
      </dgm:t>
    </dgm:pt>
    <dgm:pt modelId="{6D6962FF-D5D9-43C2-A877-C55476B39CA0}" type="pres">
      <dgm:prSet presAssocID="{3A2BB320-0899-4284-869E-2E4CF663F4E9}" presName="extraNode" presStyleLbl="node1" presStyleIdx="0" presStyleCnt="4"/>
      <dgm:spPr/>
    </dgm:pt>
    <dgm:pt modelId="{C47AA736-0BFD-4C3C-B7A1-5F03563FFD71}" type="pres">
      <dgm:prSet presAssocID="{3A2BB320-0899-4284-869E-2E4CF663F4E9}" presName="dstNode" presStyleLbl="node1" presStyleIdx="0" presStyleCnt="4"/>
      <dgm:spPr/>
    </dgm:pt>
    <dgm:pt modelId="{53E31B7B-1FB5-4628-8997-E1526A8D623E}" type="pres">
      <dgm:prSet presAssocID="{388D5FBF-0606-46C0-9E76-95D04C7AAF00}" presName="text_1" presStyleLbl="node1" presStyleIdx="0" presStyleCnt="4">
        <dgm:presLayoutVars>
          <dgm:bulletEnabled val="1"/>
        </dgm:presLayoutVars>
      </dgm:prSet>
      <dgm:spPr/>
      <dgm:t>
        <a:bodyPr/>
        <a:lstStyle/>
        <a:p>
          <a:endParaRPr lang="ru-RU"/>
        </a:p>
      </dgm:t>
    </dgm:pt>
    <dgm:pt modelId="{F6378C98-8403-45B2-BBE4-DF3F380D97D9}" type="pres">
      <dgm:prSet presAssocID="{388D5FBF-0606-46C0-9E76-95D04C7AAF00}" presName="accent_1" presStyleCnt="0"/>
      <dgm:spPr/>
    </dgm:pt>
    <dgm:pt modelId="{27ED9C15-44F2-42AE-A7EA-71930E0C512C}" type="pres">
      <dgm:prSet presAssocID="{388D5FBF-0606-46C0-9E76-95D04C7AAF00}" presName="accentRepeatNode" presStyleLbl="solidFgAcc1" presStyleIdx="0" presStyleCnt="4"/>
      <dgm:spPr/>
    </dgm:pt>
    <dgm:pt modelId="{08AF63E5-3D7A-47BA-A4BE-6DB20E1EB9A8}" type="pres">
      <dgm:prSet presAssocID="{97E2B472-536C-4FCB-8140-441989C2B1D6}" presName="text_2" presStyleLbl="node1" presStyleIdx="1" presStyleCnt="4">
        <dgm:presLayoutVars>
          <dgm:bulletEnabled val="1"/>
        </dgm:presLayoutVars>
      </dgm:prSet>
      <dgm:spPr/>
      <dgm:t>
        <a:bodyPr/>
        <a:lstStyle/>
        <a:p>
          <a:endParaRPr lang="ru-RU"/>
        </a:p>
      </dgm:t>
    </dgm:pt>
    <dgm:pt modelId="{499BC679-F7E1-4AFD-8D9A-52974FD0D79A}" type="pres">
      <dgm:prSet presAssocID="{97E2B472-536C-4FCB-8140-441989C2B1D6}" presName="accent_2" presStyleCnt="0"/>
      <dgm:spPr/>
    </dgm:pt>
    <dgm:pt modelId="{268A9564-04A3-4CCD-B7F6-B6029038000E}" type="pres">
      <dgm:prSet presAssocID="{97E2B472-536C-4FCB-8140-441989C2B1D6}" presName="accentRepeatNode" presStyleLbl="solidFgAcc1" presStyleIdx="1" presStyleCnt="4"/>
      <dgm:spPr/>
    </dgm:pt>
    <dgm:pt modelId="{A2014A55-408D-4E99-AB80-F4CF4A7A046C}" type="pres">
      <dgm:prSet presAssocID="{D4E6A74D-B8B5-4B93-BB22-0DF5DA272FF7}" presName="text_3" presStyleLbl="node1" presStyleIdx="2" presStyleCnt="4">
        <dgm:presLayoutVars>
          <dgm:bulletEnabled val="1"/>
        </dgm:presLayoutVars>
      </dgm:prSet>
      <dgm:spPr/>
      <dgm:t>
        <a:bodyPr/>
        <a:lstStyle/>
        <a:p>
          <a:endParaRPr lang="ru-RU"/>
        </a:p>
      </dgm:t>
    </dgm:pt>
    <dgm:pt modelId="{E0282166-C5F6-4058-AE53-6C3C9A5584CB}" type="pres">
      <dgm:prSet presAssocID="{D4E6A74D-B8B5-4B93-BB22-0DF5DA272FF7}" presName="accent_3" presStyleCnt="0"/>
      <dgm:spPr/>
    </dgm:pt>
    <dgm:pt modelId="{0A4B9077-79A7-443A-96C5-857C6CB90DA7}" type="pres">
      <dgm:prSet presAssocID="{D4E6A74D-B8B5-4B93-BB22-0DF5DA272FF7}" presName="accentRepeatNode" presStyleLbl="solidFgAcc1" presStyleIdx="2" presStyleCnt="4"/>
      <dgm:spPr/>
    </dgm:pt>
    <dgm:pt modelId="{6365DC7A-BF37-45EA-A7BA-28BCDBE26E28}" type="pres">
      <dgm:prSet presAssocID="{998F4E30-A658-4937-95A4-490730065DE7}" presName="text_4" presStyleLbl="node1" presStyleIdx="3" presStyleCnt="4">
        <dgm:presLayoutVars>
          <dgm:bulletEnabled val="1"/>
        </dgm:presLayoutVars>
      </dgm:prSet>
      <dgm:spPr/>
      <dgm:t>
        <a:bodyPr/>
        <a:lstStyle/>
        <a:p>
          <a:endParaRPr lang="ru-RU"/>
        </a:p>
      </dgm:t>
    </dgm:pt>
    <dgm:pt modelId="{7D41D970-E9C2-4E0E-B4D7-69B68DEE1CED}" type="pres">
      <dgm:prSet presAssocID="{998F4E30-A658-4937-95A4-490730065DE7}" presName="accent_4" presStyleCnt="0"/>
      <dgm:spPr/>
    </dgm:pt>
    <dgm:pt modelId="{707A998C-6C17-4D4D-AA07-40A04EA60255}" type="pres">
      <dgm:prSet presAssocID="{998F4E30-A658-4937-95A4-490730065DE7}" presName="accentRepeatNode" presStyleLbl="solidFgAcc1" presStyleIdx="3" presStyleCnt="4"/>
      <dgm:spPr/>
    </dgm:pt>
  </dgm:ptLst>
  <dgm:cxnLst>
    <dgm:cxn modelId="{470E0DEB-7895-4D3C-9542-5EB1779EC1C5}" type="presOf" srcId="{D4E6A74D-B8B5-4B93-BB22-0DF5DA272FF7}" destId="{A2014A55-408D-4E99-AB80-F4CF4A7A046C}" srcOrd="0" destOrd="0" presId="urn:microsoft.com/office/officeart/2008/layout/VerticalCurvedList"/>
    <dgm:cxn modelId="{A2B6618C-3227-4508-916D-D74237C23E97}" srcId="{3A2BB320-0899-4284-869E-2E4CF663F4E9}" destId="{998F4E30-A658-4937-95A4-490730065DE7}" srcOrd="3" destOrd="0" parTransId="{0FB93C79-DF65-4BEE-A89D-5498349F84E7}" sibTransId="{3A98194A-FC78-49CE-962E-749522A239B5}"/>
    <dgm:cxn modelId="{CE72EBAB-4F80-4F7F-A903-D606EE715142}" srcId="{3A2BB320-0899-4284-869E-2E4CF663F4E9}" destId="{D4E6A74D-B8B5-4B93-BB22-0DF5DA272FF7}" srcOrd="2" destOrd="0" parTransId="{410FE542-1D42-48D4-BE71-2D275F090759}" sibTransId="{AF70BB62-918A-4016-B843-F36C5E0012C7}"/>
    <dgm:cxn modelId="{648C96D8-D4B5-45AF-AEC0-CFF856FA1871}" type="presOf" srcId="{D064D5CF-4A15-4998-89CB-3AADA7437EEE}" destId="{E27CB333-F8D1-4EE5-92EA-CE36034456B7}" srcOrd="0" destOrd="0" presId="urn:microsoft.com/office/officeart/2008/layout/VerticalCurvedList"/>
    <dgm:cxn modelId="{3F573988-84C0-4A95-9B11-E83281F9F842}" type="presOf" srcId="{97E2B472-536C-4FCB-8140-441989C2B1D6}" destId="{08AF63E5-3D7A-47BA-A4BE-6DB20E1EB9A8}" srcOrd="0" destOrd="0" presId="urn:microsoft.com/office/officeart/2008/layout/VerticalCurvedList"/>
    <dgm:cxn modelId="{DD1BE9B4-7A02-4BC6-A456-80BF3B5231A7}" type="presOf" srcId="{388D5FBF-0606-46C0-9E76-95D04C7AAF00}" destId="{53E31B7B-1FB5-4628-8997-E1526A8D623E}" srcOrd="0" destOrd="0" presId="urn:microsoft.com/office/officeart/2008/layout/VerticalCurvedList"/>
    <dgm:cxn modelId="{E6400390-2C79-4F24-A1A1-F34FEAEC069A}" srcId="{3A2BB320-0899-4284-869E-2E4CF663F4E9}" destId="{97E2B472-536C-4FCB-8140-441989C2B1D6}" srcOrd="1" destOrd="0" parTransId="{B17ACAA4-B96D-49C4-A940-75059FE9F474}" sibTransId="{2EB0E80A-18D1-4374-A96C-10FBA3497158}"/>
    <dgm:cxn modelId="{7483452C-A36F-4829-9A19-5CB2C4E713BA}" type="presOf" srcId="{998F4E30-A658-4937-95A4-490730065DE7}" destId="{6365DC7A-BF37-45EA-A7BA-28BCDBE26E28}" srcOrd="0" destOrd="0" presId="urn:microsoft.com/office/officeart/2008/layout/VerticalCurvedList"/>
    <dgm:cxn modelId="{8539B2E8-4496-49B0-B75A-FCE77ADD4644}" type="presOf" srcId="{3A2BB320-0899-4284-869E-2E4CF663F4E9}" destId="{42220DF0-EAE0-4991-B3C2-2B91212F1F80}" srcOrd="0" destOrd="0" presId="urn:microsoft.com/office/officeart/2008/layout/VerticalCurvedList"/>
    <dgm:cxn modelId="{93D61336-837D-4EC0-928A-EF1926077D82}" srcId="{3A2BB320-0899-4284-869E-2E4CF663F4E9}" destId="{388D5FBF-0606-46C0-9E76-95D04C7AAF00}" srcOrd="0" destOrd="0" parTransId="{193BDB9B-0F77-4265-8003-486FF74292A3}" sibTransId="{D064D5CF-4A15-4998-89CB-3AADA7437EEE}"/>
    <dgm:cxn modelId="{A0F1295B-D30A-4F85-966B-B3B0E0A24660}" type="presParOf" srcId="{42220DF0-EAE0-4991-B3C2-2B91212F1F80}" destId="{D180662E-250B-4D76-ACD5-1387D75CF361}" srcOrd="0" destOrd="0" presId="urn:microsoft.com/office/officeart/2008/layout/VerticalCurvedList"/>
    <dgm:cxn modelId="{B73E7B5D-3446-40E9-92D3-76DD636900EC}" type="presParOf" srcId="{D180662E-250B-4D76-ACD5-1387D75CF361}" destId="{F033692E-24FC-44B4-92EF-A40654981EA8}" srcOrd="0" destOrd="0" presId="urn:microsoft.com/office/officeart/2008/layout/VerticalCurvedList"/>
    <dgm:cxn modelId="{4673B37B-627B-4163-B21B-32AD40FAC4F9}" type="presParOf" srcId="{F033692E-24FC-44B4-92EF-A40654981EA8}" destId="{AE25DC40-FDA6-4EEC-BD9F-E651854F3A58}" srcOrd="0" destOrd="0" presId="urn:microsoft.com/office/officeart/2008/layout/VerticalCurvedList"/>
    <dgm:cxn modelId="{0AC9793F-1590-4C78-BFDB-C2482AFD7402}" type="presParOf" srcId="{F033692E-24FC-44B4-92EF-A40654981EA8}" destId="{E27CB333-F8D1-4EE5-92EA-CE36034456B7}" srcOrd="1" destOrd="0" presId="urn:microsoft.com/office/officeart/2008/layout/VerticalCurvedList"/>
    <dgm:cxn modelId="{31EACA6A-E663-48CA-A3C1-DC90CCC2E648}" type="presParOf" srcId="{F033692E-24FC-44B4-92EF-A40654981EA8}" destId="{6D6962FF-D5D9-43C2-A877-C55476B39CA0}" srcOrd="2" destOrd="0" presId="urn:microsoft.com/office/officeart/2008/layout/VerticalCurvedList"/>
    <dgm:cxn modelId="{7CCF0C64-AF4F-475C-A3EC-17D00A6CD9DB}" type="presParOf" srcId="{F033692E-24FC-44B4-92EF-A40654981EA8}" destId="{C47AA736-0BFD-4C3C-B7A1-5F03563FFD71}" srcOrd="3" destOrd="0" presId="urn:microsoft.com/office/officeart/2008/layout/VerticalCurvedList"/>
    <dgm:cxn modelId="{1920A8B3-7A6E-416A-9F13-7C07F4DE6610}" type="presParOf" srcId="{D180662E-250B-4D76-ACD5-1387D75CF361}" destId="{53E31B7B-1FB5-4628-8997-E1526A8D623E}" srcOrd="1" destOrd="0" presId="urn:microsoft.com/office/officeart/2008/layout/VerticalCurvedList"/>
    <dgm:cxn modelId="{81FF5AE2-D0E5-466E-B9BC-5068E5650492}" type="presParOf" srcId="{D180662E-250B-4D76-ACD5-1387D75CF361}" destId="{F6378C98-8403-45B2-BBE4-DF3F380D97D9}" srcOrd="2" destOrd="0" presId="urn:microsoft.com/office/officeart/2008/layout/VerticalCurvedList"/>
    <dgm:cxn modelId="{DD33BCB9-0944-4D34-80D7-2FA897BC06BB}" type="presParOf" srcId="{F6378C98-8403-45B2-BBE4-DF3F380D97D9}" destId="{27ED9C15-44F2-42AE-A7EA-71930E0C512C}" srcOrd="0" destOrd="0" presId="urn:microsoft.com/office/officeart/2008/layout/VerticalCurvedList"/>
    <dgm:cxn modelId="{3AAF42CC-17C3-4468-9E82-601F9C976530}" type="presParOf" srcId="{D180662E-250B-4D76-ACD5-1387D75CF361}" destId="{08AF63E5-3D7A-47BA-A4BE-6DB20E1EB9A8}" srcOrd="3" destOrd="0" presId="urn:microsoft.com/office/officeart/2008/layout/VerticalCurvedList"/>
    <dgm:cxn modelId="{23C23294-2BBE-4306-9DEC-B88607093E6C}" type="presParOf" srcId="{D180662E-250B-4D76-ACD5-1387D75CF361}" destId="{499BC679-F7E1-4AFD-8D9A-52974FD0D79A}" srcOrd="4" destOrd="0" presId="urn:microsoft.com/office/officeart/2008/layout/VerticalCurvedList"/>
    <dgm:cxn modelId="{938B5F45-5868-4427-9BB9-8B8837EF48C7}" type="presParOf" srcId="{499BC679-F7E1-4AFD-8D9A-52974FD0D79A}" destId="{268A9564-04A3-4CCD-B7F6-B6029038000E}" srcOrd="0" destOrd="0" presId="urn:microsoft.com/office/officeart/2008/layout/VerticalCurvedList"/>
    <dgm:cxn modelId="{A12EFA53-088C-4DC6-A105-06FDF1442EAD}" type="presParOf" srcId="{D180662E-250B-4D76-ACD5-1387D75CF361}" destId="{A2014A55-408D-4E99-AB80-F4CF4A7A046C}" srcOrd="5" destOrd="0" presId="urn:microsoft.com/office/officeart/2008/layout/VerticalCurvedList"/>
    <dgm:cxn modelId="{1D66E92E-0660-41FD-910E-4E8C3D45EAB9}" type="presParOf" srcId="{D180662E-250B-4D76-ACD5-1387D75CF361}" destId="{E0282166-C5F6-4058-AE53-6C3C9A5584CB}" srcOrd="6" destOrd="0" presId="urn:microsoft.com/office/officeart/2008/layout/VerticalCurvedList"/>
    <dgm:cxn modelId="{E50D6795-B6FD-4987-A073-D8BCB5B2FAC5}" type="presParOf" srcId="{E0282166-C5F6-4058-AE53-6C3C9A5584CB}" destId="{0A4B9077-79A7-443A-96C5-857C6CB90DA7}" srcOrd="0" destOrd="0" presId="urn:microsoft.com/office/officeart/2008/layout/VerticalCurvedList"/>
    <dgm:cxn modelId="{60F7019F-B011-4198-8287-0523B342EEB6}" type="presParOf" srcId="{D180662E-250B-4D76-ACD5-1387D75CF361}" destId="{6365DC7A-BF37-45EA-A7BA-28BCDBE26E28}" srcOrd="7" destOrd="0" presId="urn:microsoft.com/office/officeart/2008/layout/VerticalCurvedList"/>
    <dgm:cxn modelId="{0B363026-9FF9-448A-928A-3D314370E863}" type="presParOf" srcId="{D180662E-250B-4D76-ACD5-1387D75CF361}" destId="{7D41D970-E9C2-4E0E-B4D7-69B68DEE1CED}" srcOrd="8" destOrd="0" presId="urn:microsoft.com/office/officeart/2008/layout/VerticalCurvedList"/>
    <dgm:cxn modelId="{C54F7A69-114A-4431-BF2D-8376D9E59077}" type="presParOf" srcId="{7D41D970-E9C2-4E0E-B4D7-69B68DEE1CED}" destId="{707A998C-6C17-4D4D-AA07-40A04EA6025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CB333-F8D1-4EE5-92EA-CE36034456B7}">
      <dsp:nvSpPr>
        <dsp:cNvPr id="0" name=""/>
        <dsp:cNvSpPr/>
      </dsp:nvSpPr>
      <dsp:spPr>
        <a:xfrm>
          <a:off x="-4738726" y="-726359"/>
          <a:ext cx="5644341" cy="5644341"/>
        </a:xfrm>
        <a:prstGeom prst="blockArc">
          <a:avLst>
            <a:gd name="adj1" fmla="val 18900000"/>
            <a:gd name="adj2" fmla="val 2700000"/>
            <a:gd name="adj3" fmla="val 383"/>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E31B7B-1FB5-4628-8997-E1526A8D623E}">
      <dsp:nvSpPr>
        <dsp:cNvPr id="0" name=""/>
        <dsp:cNvSpPr/>
      </dsp:nvSpPr>
      <dsp:spPr>
        <a:xfrm>
          <a:off x="474295" y="322251"/>
          <a:ext cx="8695960" cy="6448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lvl="0" algn="l" defTabSz="622300" rtl="0">
            <a:lnSpc>
              <a:spcPct val="90000"/>
            </a:lnSpc>
            <a:spcBef>
              <a:spcPct val="0"/>
            </a:spcBef>
            <a:spcAft>
              <a:spcPct val="35000"/>
            </a:spcAft>
          </a:pPr>
          <a:r>
            <a:rPr lang="uz-Cyrl-UZ" sz="1400" kern="1200" dirty="0" smtClean="0"/>
            <a:t>2021-2022 йилларда жойларда тадбиркорлик субъектлари фаолиятида коррупцион муносабатларга киришиш аҳволини ўрганиш мақсадида, сўровнома ўтказилди, натижалари умумлаштирилиб, Коррупцияга қарши курашиш агентлиги ва Бош прокуратурага юборилди.</a:t>
          </a:r>
          <a:endParaRPr lang="ru-RU" sz="1400" b="0" kern="1200" dirty="0">
            <a:latin typeface="Times New Roman" panose="02020603050405020304" pitchFamily="18" charset="0"/>
            <a:cs typeface="Times New Roman" panose="02020603050405020304" pitchFamily="18" charset="0"/>
          </a:endParaRPr>
        </a:p>
      </dsp:txBody>
      <dsp:txXfrm>
        <a:off x="474295" y="322251"/>
        <a:ext cx="8695960" cy="644839"/>
      </dsp:txXfrm>
    </dsp:sp>
    <dsp:sp modelId="{27ED9C15-44F2-42AE-A7EA-71930E0C512C}">
      <dsp:nvSpPr>
        <dsp:cNvPr id="0" name=""/>
        <dsp:cNvSpPr/>
      </dsp:nvSpPr>
      <dsp:spPr>
        <a:xfrm>
          <a:off x="71271" y="241647"/>
          <a:ext cx="806049" cy="806049"/>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AF63E5-3D7A-47BA-A4BE-6DB20E1EB9A8}">
      <dsp:nvSpPr>
        <dsp:cNvPr id="0" name=""/>
        <dsp:cNvSpPr/>
      </dsp:nvSpPr>
      <dsp:spPr>
        <a:xfrm>
          <a:off x="843996" y="1289678"/>
          <a:ext cx="8326259" cy="644839"/>
        </a:xfrm>
        <a:prstGeom prst="rect">
          <a:avLst/>
        </a:prstGeom>
        <a:solidFill>
          <a:schemeClr val="accent5">
            <a:hueOff val="-2451115"/>
            <a:satOff val="-3409"/>
            <a:lumOff val="-130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lvl="0" algn="l" defTabSz="622300" rtl="0">
            <a:lnSpc>
              <a:spcPct val="90000"/>
            </a:lnSpc>
            <a:spcBef>
              <a:spcPct val="0"/>
            </a:spcBef>
            <a:spcAft>
              <a:spcPct val="35000"/>
            </a:spcAft>
          </a:pPr>
          <a:r>
            <a:rPr lang="uz-Cyrl-UZ" sz="1400" kern="1200" dirty="0" smtClean="0"/>
            <a:t>Палата ҳузурида ташкил этилган Экспертлар кенгаши йиғилишида онлайн шаклда тадбиркорлар иштирокида 7 та норматив-ҳуқуқий ҳужжат лойиҳаси кўриб чиқилди.</a:t>
          </a:r>
          <a:endParaRPr lang="ru-RU" sz="1400" b="0" kern="1200" dirty="0">
            <a:latin typeface="Times New Roman" panose="02020603050405020304" pitchFamily="18" charset="0"/>
            <a:cs typeface="Times New Roman" panose="02020603050405020304" pitchFamily="18" charset="0"/>
          </a:endParaRPr>
        </a:p>
      </dsp:txBody>
      <dsp:txXfrm>
        <a:off x="843996" y="1289678"/>
        <a:ext cx="8326259" cy="644839"/>
      </dsp:txXfrm>
    </dsp:sp>
    <dsp:sp modelId="{268A9564-04A3-4CCD-B7F6-B6029038000E}">
      <dsp:nvSpPr>
        <dsp:cNvPr id="0" name=""/>
        <dsp:cNvSpPr/>
      </dsp:nvSpPr>
      <dsp:spPr>
        <a:xfrm>
          <a:off x="440972" y="1209073"/>
          <a:ext cx="806049" cy="806049"/>
        </a:xfrm>
        <a:prstGeom prst="ellipse">
          <a:avLst/>
        </a:prstGeom>
        <a:solidFill>
          <a:schemeClr val="lt1">
            <a:hueOff val="0"/>
            <a:satOff val="0"/>
            <a:lumOff val="0"/>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014A55-408D-4E99-AB80-F4CF4A7A046C}">
      <dsp:nvSpPr>
        <dsp:cNvPr id="0" name=""/>
        <dsp:cNvSpPr/>
      </dsp:nvSpPr>
      <dsp:spPr>
        <a:xfrm>
          <a:off x="843996" y="2257105"/>
          <a:ext cx="8326259" cy="644839"/>
        </a:xfrm>
        <a:prstGeom prst="rect">
          <a:avLst/>
        </a:prstGeom>
        <a:solidFill>
          <a:schemeClr val="accent5">
            <a:hueOff val="-4902230"/>
            <a:satOff val="-6819"/>
            <a:lumOff val="-261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lvl="0" algn="l" defTabSz="622300" rtl="0">
            <a:lnSpc>
              <a:spcPct val="90000"/>
            </a:lnSpc>
            <a:spcBef>
              <a:spcPct val="0"/>
            </a:spcBef>
            <a:spcAft>
              <a:spcPct val="35000"/>
            </a:spcAft>
          </a:pPr>
          <a:r>
            <a:rPr lang="uz-Cyrl-UZ" sz="1400" kern="1200" dirty="0" smtClean="0"/>
            <a:t>Ўзбекистон Республикаси Мудофаа вазирлиги ҳамда Бандлик ва меҳнат муносабатлари вазирлиги ҳузурида фаолият юритаётган жамоатчилик кенгашлари йиғилишларида иштирок этилди.</a:t>
          </a:r>
          <a:endParaRPr lang="ru-RU" sz="1400" b="0" kern="1200" dirty="0">
            <a:latin typeface="Times New Roman" panose="02020603050405020304" pitchFamily="18" charset="0"/>
            <a:cs typeface="Times New Roman" panose="02020603050405020304" pitchFamily="18" charset="0"/>
          </a:endParaRPr>
        </a:p>
      </dsp:txBody>
      <dsp:txXfrm>
        <a:off x="843996" y="2257105"/>
        <a:ext cx="8326259" cy="644839"/>
      </dsp:txXfrm>
    </dsp:sp>
    <dsp:sp modelId="{0A4B9077-79A7-443A-96C5-857C6CB90DA7}">
      <dsp:nvSpPr>
        <dsp:cNvPr id="0" name=""/>
        <dsp:cNvSpPr/>
      </dsp:nvSpPr>
      <dsp:spPr>
        <a:xfrm>
          <a:off x="440972" y="2176500"/>
          <a:ext cx="806049" cy="806049"/>
        </a:xfrm>
        <a:prstGeom prst="ellipse">
          <a:avLst/>
        </a:prstGeom>
        <a:solidFill>
          <a:schemeClr val="lt1">
            <a:hueOff val="0"/>
            <a:satOff val="0"/>
            <a:lumOff val="0"/>
            <a:alphaOff val="0"/>
          </a:schemeClr>
        </a:solidFill>
        <a:ln w="12700" cap="flat" cmpd="sng" algn="ctr">
          <a:solidFill>
            <a:schemeClr val="accent5">
              <a:hueOff val="-4902230"/>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65DC7A-BF37-45EA-A7BA-28BCDBE26E28}">
      <dsp:nvSpPr>
        <dsp:cNvPr id="0" name=""/>
        <dsp:cNvSpPr/>
      </dsp:nvSpPr>
      <dsp:spPr>
        <a:xfrm>
          <a:off x="474295" y="3224531"/>
          <a:ext cx="8695960" cy="644839"/>
        </a:xfrm>
        <a:prstGeom prst="rect">
          <a:avLst/>
        </a:prstGeom>
        <a:solidFill>
          <a:schemeClr val="accent5">
            <a:hueOff val="-7353344"/>
            <a:satOff val="-10228"/>
            <a:lumOff val="-3922"/>
            <a:alphaOff val="0"/>
          </a:schemeClr>
        </a:solidFill>
        <a:ln w="19050" cap="rnd" cmpd="sng" algn="ctr">
          <a:solidFill>
            <a:schemeClr val="lt1">
              <a:hueOff val="0"/>
              <a:satOff val="0"/>
              <a:lumOff val="0"/>
            </a:schemeClr>
          </a:solidFill>
          <a:prstDash val="solid"/>
          <a:round/>
        </a:ln>
        <a:effectLst/>
      </dsp:spPr>
      <dsp:style>
        <a:lnRef idx="3">
          <a:scrgbClr r="0" g="0" b="0"/>
        </a:lnRef>
        <a:fillRef idx="1">
          <a:scrgbClr r="0" g="0" b="0"/>
        </a:fillRef>
        <a:effectRef idx="1">
          <a:scrgbClr r="0" g="0" b="0"/>
        </a:effectRef>
        <a:fontRef idx="minor">
          <a:schemeClr val="lt1"/>
        </a:fontRef>
      </dsp:style>
      <dsp:txBody>
        <a:bodyPr spcFirstLastPara="0" vert="horz" wrap="square" lIns="511841" tIns="35560" rIns="35560" bIns="35560" numCol="1" spcCol="1270" anchor="ctr" anchorCtr="0">
          <a:noAutofit/>
        </a:bodyPr>
        <a:lstStyle/>
        <a:p>
          <a:pPr lvl="0" algn="l" defTabSz="622300" rtl="0">
            <a:lnSpc>
              <a:spcPct val="90000"/>
            </a:lnSpc>
            <a:spcBef>
              <a:spcPct val="0"/>
            </a:spcBef>
            <a:spcAft>
              <a:spcPct val="35000"/>
            </a:spcAft>
          </a:pPr>
          <a:r>
            <a:rPr lang="uz-Cyrl-UZ" sz="1400" kern="1200" dirty="0" smtClean="0"/>
            <a:t>Тадбиркорлик субъектлари фаолиятида текширув ўтказишга махсус гувохнома олиш учун 20 та назорат қилувчи органнинг 817 нафар ходими аттестациядан ўтказилди. Шундан 665 нафарига махсус гувоҳнома берилган, 152 нафарига махсус гувоҳнома бериш рад этилган.</a:t>
          </a:r>
          <a:endParaRPr lang="ru-RU" sz="1400" b="0" kern="1200" dirty="0">
            <a:latin typeface="Times New Roman" panose="02020603050405020304" pitchFamily="18" charset="0"/>
            <a:cs typeface="Times New Roman" panose="02020603050405020304" pitchFamily="18" charset="0"/>
          </a:endParaRPr>
        </a:p>
      </dsp:txBody>
      <dsp:txXfrm>
        <a:off x="474295" y="3224531"/>
        <a:ext cx="8695960" cy="644839"/>
      </dsp:txXfrm>
    </dsp:sp>
    <dsp:sp modelId="{707A998C-6C17-4D4D-AA07-40A04EA60255}">
      <dsp:nvSpPr>
        <dsp:cNvPr id="0" name=""/>
        <dsp:cNvSpPr/>
      </dsp:nvSpPr>
      <dsp:spPr>
        <a:xfrm>
          <a:off x="71271" y="3143926"/>
          <a:ext cx="806049" cy="806049"/>
        </a:xfrm>
        <a:prstGeom prst="ellipse">
          <a:avLst/>
        </a:prstGeom>
        <a:solidFill>
          <a:schemeClr val="lt1">
            <a:hueOff val="0"/>
            <a:satOff val="0"/>
            <a:lumOff val="0"/>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E57F15C-4C61-41BE-A2BF-8AAC00ADAFA2}" type="datetimeFigureOut">
              <a:rPr lang="ru-RU" smtClean="0"/>
              <a:t>28.11.2022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421C69B-D495-4094-BF4A-A860CE78409B}" type="slidenum">
              <a:rPr lang="ru-RU" smtClean="0"/>
              <a:t>‹#›</a:t>
            </a:fld>
            <a:endParaRPr lang="ru-RU"/>
          </a:p>
        </p:txBody>
      </p:sp>
    </p:spTree>
    <p:extLst>
      <p:ext uri="{BB962C8B-B14F-4D97-AF65-F5344CB8AC3E}">
        <p14:creationId xmlns:p14="http://schemas.microsoft.com/office/powerpoint/2010/main" val="1215037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22936127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636099045"/>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655313347"/>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4239203"/>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567298652"/>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578852"/>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BD9E067-60E7-46BF-ACA9-BF961655E48E}" type="datetimeFigureOut">
              <a:rPr lang="ru-RU" smtClean="0"/>
              <a:t>28.11.2022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312540625"/>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5"/>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2867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BD9E067-60E7-46BF-ACA9-BF961655E48E}" type="datetimeFigureOut">
              <a:rPr lang="ru-RU" smtClean="0"/>
              <a:t>28.11.2022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397285275"/>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BD9E067-60E7-46BF-ACA9-BF961655E48E}" type="datetimeFigureOut">
              <a:rPr lang="ru-RU" smtClean="0"/>
              <a:t>28.11.2022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111072869"/>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BD9E067-60E7-46BF-ACA9-BF961655E48E}" type="datetimeFigureOut">
              <a:rPr lang="ru-RU" smtClean="0"/>
              <a:t>28.11.2022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829250467"/>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BD9E067-60E7-46BF-ACA9-BF961655E48E}" type="datetimeFigureOut">
              <a:rPr lang="ru-RU" smtClean="0"/>
              <a:t>28.11.2022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9472BF7-177A-4C14-85BD-1033B6C82B79}" type="slidenum">
              <a:rPr lang="ru-RU" smtClean="0"/>
              <a:t>‹#›</a:t>
            </a:fld>
            <a:endParaRPr lang="ru-RU"/>
          </a:p>
        </p:txBody>
      </p:sp>
    </p:spTree>
    <p:extLst>
      <p:ext uri="{BB962C8B-B14F-4D97-AF65-F5344CB8AC3E}">
        <p14:creationId xmlns:p14="http://schemas.microsoft.com/office/powerpoint/2010/main" val="197047721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375006303"/>
      </p:ext>
    </p:extLst>
  </p:cSld>
  <p:clrMapOvr>
    <a:masterClrMapping/>
  </p:clrMapOvr>
  <p:transition spd="slow">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BD9E067-60E7-46BF-ACA9-BF961655E48E}" type="datetimeFigureOut">
              <a:rPr lang="ru-RU" smtClean="0"/>
              <a:t>28.11.2022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758949089"/>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290816724"/>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071236648"/>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BD9E067-60E7-46BF-ACA9-BF961655E48E}" type="datetimeFigureOut">
              <a:rPr lang="ru-RU" smtClean="0"/>
              <a:t>28.11.2022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0142146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BD9E067-60E7-46BF-ACA9-BF961655E48E}" type="datetimeFigureOut">
              <a:rPr lang="ru-RU" smtClean="0"/>
              <a:t>28.11.2022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31016007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BD9E067-60E7-46BF-ACA9-BF961655E48E}" type="datetimeFigureOut">
              <a:rPr lang="ru-RU" smtClean="0"/>
              <a:t>28.11.2022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20721899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BD9E067-60E7-46BF-ACA9-BF961655E48E}" type="datetimeFigureOut">
              <a:rPr lang="ru-RU" smtClean="0"/>
              <a:t>28.11.2022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186465856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BD9E067-60E7-46BF-ACA9-BF961655E48E}" type="datetimeFigureOut">
              <a:rPr lang="ru-RU" smtClean="0"/>
              <a:t>28.11.2022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733771410"/>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BD9E067-60E7-46BF-ACA9-BF961655E48E}" type="datetimeFigureOut">
              <a:rPr lang="ru-RU" smtClean="0"/>
              <a:t>28.11.2022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74039760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BD9E067-60E7-46BF-ACA9-BF961655E48E}" type="datetimeFigureOut">
              <a:rPr lang="ru-RU" smtClean="0"/>
              <a:t>28.11.2022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9472BF7-177A-4C14-85BD-1033B6C82B79}" type="slidenum">
              <a:rPr lang="ru-RU" smtClean="0"/>
              <a:t>‹#›</a:t>
            </a:fld>
            <a:endParaRPr lang="ru-RU"/>
          </a:p>
        </p:txBody>
      </p:sp>
    </p:spTree>
    <p:extLst>
      <p:ext uri="{BB962C8B-B14F-4D97-AF65-F5344CB8AC3E}">
        <p14:creationId xmlns:p14="http://schemas.microsoft.com/office/powerpoint/2010/main" val="306887440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9E067-60E7-46BF-ACA9-BF961655E48E}" type="datetimeFigureOut">
              <a:rPr lang="ru-RU" smtClean="0"/>
              <a:t>28.11.2022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72BF7-177A-4C14-85BD-1033B6C82B79}" type="slidenum">
              <a:rPr lang="ru-RU" smtClean="0"/>
              <a:t>‹#›</a:t>
            </a:fld>
            <a:endParaRPr lang="ru-RU"/>
          </a:p>
        </p:txBody>
      </p:sp>
    </p:spTree>
    <p:extLst>
      <p:ext uri="{BB962C8B-B14F-4D97-AF65-F5344CB8AC3E}">
        <p14:creationId xmlns:p14="http://schemas.microsoft.com/office/powerpoint/2010/main" val="3281013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BD9E067-60E7-46BF-ACA9-BF961655E48E}" type="datetimeFigureOut">
              <a:rPr lang="ru-RU" smtClean="0"/>
              <a:t>28.11.2022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9472BF7-177A-4C14-85BD-1033B6C82B79}"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7254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sh dir="u"/>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10" Type="http://schemas.openxmlformats.org/officeDocument/2006/relationships/image" Target="../media/image1.png"/><Relationship Id="rId4" Type="http://schemas.openxmlformats.org/officeDocument/2006/relationships/diagramQuickStyle" Target="../diagrams/quickStyle1.xml"/><Relationship Id="rId9"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9863" y="2168433"/>
            <a:ext cx="10049691" cy="1946365"/>
          </a:xfrm>
        </p:spPr>
        <p:txBody>
          <a:bodyPr>
            <a:normAutofit/>
          </a:bodyPr>
          <a:lstStyle/>
          <a:p>
            <a:r>
              <a:rPr lang="uz-Cyrl-UZ" sz="4400" b="1" dirty="0">
                <a:solidFill>
                  <a:schemeClr val="accent1">
                    <a:lumMod val="50000"/>
                  </a:schemeClr>
                </a:solidFill>
                <a:latin typeface="Times New Roman" panose="02020603050405020304" pitchFamily="18" charset="0"/>
                <a:cs typeface="Times New Roman" panose="02020603050405020304" pitchFamily="18" charset="0"/>
              </a:rPr>
              <a:t>Коррупцияга қарши </a:t>
            </a:r>
            <a:r>
              <a:rPr lang="uz-Cyrl-UZ" sz="4400" b="1" dirty="0" smtClean="0">
                <a:solidFill>
                  <a:schemeClr val="accent1">
                    <a:lumMod val="50000"/>
                  </a:schemeClr>
                </a:solidFill>
                <a:latin typeface="Times New Roman" panose="02020603050405020304" pitchFamily="18" charset="0"/>
                <a:cs typeface="Times New Roman" panose="02020603050405020304" pitchFamily="18" charset="0"/>
              </a:rPr>
              <a:t>курашишда Савдо-саноат палатаси фаолияти</a:t>
            </a:r>
            <a:endParaRPr lang="ru-RU" sz="44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131935" y="4989321"/>
            <a:ext cx="5244737" cy="830997"/>
          </a:xfrm>
          <a:prstGeom prst="rect">
            <a:avLst/>
          </a:prstGeom>
        </p:spPr>
        <p:txBody>
          <a:bodyPr wrap="square">
            <a:spAutoFit/>
          </a:bodyPr>
          <a:lstStyle/>
          <a:p>
            <a:r>
              <a:rPr lang="uz-Cyrl-UZ" sz="1600" dirty="0" smtClean="0">
                <a:solidFill>
                  <a:schemeClr val="tx1">
                    <a:lumMod val="85000"/>
                    <a:lumOff val="15000"/>
                  </a:schemeClr>
                </a:solidFill>
                <a:latin typeface="Times New Roman" panose="02020603050405020304" pitchFamily="18" charset="0"/>
                <a:cs typeface="Times New Roman" panose="02020603050405020304" pitchFamily="18" charset="0"/>
              </a:rPr>
              <a:t>Ўзбекистон Республикаси Савдо-саноат палатаси</a:t>
            </a:r>
          </a:p>
          <a:p>
            <a:r>
              <a:rPr lang="uz-Cyrl-UZ" sz="1600" dirty="0" smtClean="0">
                <a:solidFill>
                  <a:schemeClr val="tx1">
                    <a:lumMod val="85000"/>
                    <a:lumOff val="15000"/>
                  </a:schemeClr>
                </a:solidFill>
                <a:latin typeface="Times New Roman" panose="02020603050405020304" pitchFamily="18" charset="0"/>
                <a:cs typeface="Times New Roman" panose="02020603050405020304" pitchFamily="18" charset="0"/>
              </a:rPr>
              <a:t>Раисининг биринчи</a:t>
            </a:r>
            <a:r>
              <a:rPr lang="ru-RU" sz="1600" dirty="0" smtClean="0">
                <a:solidFill>
                  <a:schemeClr val="tx1">
                    <a:lumMod val="85000"/>
                    <a:lumOff val="15000"/>
                  </a:schemeClr>
                </a:solidFill>
                <a:latin typeface="Times New Roman" panose="02020603050405020304" pitchFamily="18" charset="0"/>
                <a:cs typeface="Times New Roman" panose="02020603050405020304" pitchFamily="18" charset="0"/>
              </a:rPr>
              <a:t> </a:t>
            </a:r>
            <a:r>
              <a:rPr lang="uz-Cyrl-UZ" sz="1600" dirty="0" smtClean="0">
                <a:solidFill>
                  <a:schemeClr val="tx1">
                    <a:lumMod val="85000"/>
                    <a:lumOff val="15000"/>
                  </a:schemeClr>
                </a:solidFill>
                <a:latin typeface="Times New Roman" panose="02020603050405020304" pitchFamily="18" charset="0"/>
                <a:cs typeface="Times New Roman" panose="02020603050405020304" pitchFamily="18" charset="0"/>
              </a:rPr>
              <a:t>ўринбосари</a:t>
            </a:r>
          </a:p>
          <a:p>
            <a:r>
              <a:rPr lang="uz-Cyrl-UZ" sz="1600" b="1" dirty="0" smtClean="0">
                <a:solidFill>
                  <a:schemeClr val="tx1">
                    <a:lumMod val="85000"/>
                    <a:lumOff val="15000"/>
                  </a:schemeClr>
                </a:solidFill>
                <a:latin typeface="Times New Roman" panose="02020603050405020304" pitchFamily="18" charset="0"/>
                <a:cs typeface="Times New Roman" panose="02020603050405020304" pitchFamily="18" charset="0"/>
              </a:rPr>
              <a:t>Ислом ЖАСИМОВ</a:t>
            </a:r>
            <a:endParaRPr lang="uz-Cyrl-UZ" sz="1600" b="1"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8"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9958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79013"/>
            <a:ext cx="10515600" cy="1325563"/>
          </a:xfrm>
        </p:spPr>
        <p:txBody>
          <a:bodyPr>
            <a:normAutofit/>
          </a:bodyPr>
          <a:lstStyle/>
          <a:p>
            <a:pPr algn="ctr"/>
            <a:r>
              <a:rPr lang="uz-Cyrl-UZ" sz="3600" b="1" dirty="0" smtClean="0">
                <a:solidFill>
                  <a:schemeClr val="accent1">
                    <a:lumMod val="50000"/>
                  </a:schemeClr>
                </a:solidFill>
                <a:latin typeface="Times New Roman" panose="02020603050405020304" pitchFamily="18" charset="0"/>
                <a:cs typeface="Times New Roman" panose="02020603050405020304" pitchFamily="18" charset="0"/>
              </a:rPr>
              <a:t>Жамоатчилик назорати йўналишида:</a:t>
            </a:r>
            <a:endParaRPr lang="ru-RU" sz="36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2577662418"/>
              </p:ext>
            </p:extLst>
          </p:nvPr>
        </p:nvGraphicFramePr>
        <p:xfrm>
          <a:off x="2446154" y="2251801"/>
          <a:ext cx="9227458" cy="4191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58059" y="4231502"/>
            <a:ext cx="2688771" cy="1077218"/>
          </a:xfrm>
          <a:prstGeom prst="rect">
            <a:avLst/>
          </a:prstGeom>
        </p:spPr>
        <p:txBody>
          <a:bodyPr wrap="square">
            <a:spAutoFit/>
          </a:bodyPr>
          <a:lstStyle/>
          <a:p>
            <a:pPr algn="ctr"/>
            <a:r>
              <a:rPr lang="uz-Cyrl-UZ" sz="1600" b="1" i="1" dirty="0" smtClean="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Савдо-саноат палатасининг жамоатчилик назорати йўналишидаги фаолияти</a:t>
            </a:r>
            <a:endParaRPr lang="ru-RU" sz="1600" b="1" i="1" dirty="0">
              <a:solidFill>
                <a:srgbClr val="1F4E79"/>
              </a:solidFill>
            </a:endParaRPr>
          </a:p>
        </p:txBody>
      </p:sp>
      <p:pic>
        <p:nvPicPr>
          <p:cNvPr id="7" name="Рисунок 6"/>
          <p:cNvPicPr>
            <a:picLocks noChangeAspect="1"/>
          </p:cNvPicPr>
          <p:nvPr/>
        </p:nvPicPr>
        <p:blipFill rotWithShape="1">
          <a:blip r:embed="rId7">
            <a:duotone>
              <a:schemeClr val="accent5">
                <a:shade val="45000"/>
                <a:satMod val="135000"/>
              </a:schemeClr>
              <a:prstClr val="white"/>
            </a:duotone>
            <a:extLst>
              <a:ext uri="{BEBA8EAE-BF5A-486C-A8C5-ECC9F3942E4B}">
                <a14:imgProps xmlns:a14="http://schemas.microsoft.com/office/drawing/2010/main">
                  <a14:imgLayer r:embed="rId8">
                    <a14:imgEffect>
                      <a14:saturation sat="400000"/>
                    </a14:imgEffect>
                  </a14:imgLayer>
                </a14:imgProps>
              </a:ext>
            </a:extLst>
          </a:blip>
          <a:srcRect l="23574" t="17757" r="24093" b="26594"/>
          <a:stretch/>
        </p:blipFill>
        <p:spPr>
          <a:xfrm>
            <a:off x="750208" y="3154900"/>
            <a:ext cx="1304471" cy="1134658"/>
          </a:xfrm>
          <a:prstGeom prst="rect">
            <a:avLst/>
          </a:prstGeom>
        </p:spPr>
      </p:pic>
      <p:pic>
        <p:nvPicPr>
          <p:cNvPr id="5122"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2674164" y="2636624"/>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2674164" y="5543752"/>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3057505" y="4569605"/>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d tick marker checkmark icon Royalty Free Vector Image"/>
          <p:cNvPicPr>
            <a:picLocks noChangeAspect="1" noChangeArrowheads="1"/>
          </p:cNvPicPr>
          <p:nvPr/>
        </p:nvPicPr>
        <p:blipFill rotWithShape="1">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7767" t="22623" r="26833" b="30154"/>
          <a:stretch/>
        </p:blipFill>
        <p:spPr bwMode="auto">
          <a:xfrm>
            <a:off x="3057505" y="3595458"/>
            <a:ext cx="480321" cy="53956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53482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94692" y="728265"/>
            <a:ext cx="10058400" cy="1018033"/>
          </a:xfrm>
        </p:spPr>
        <p:txBody>
          <a:bodyPr>
            <a:noAutofit/>
          </a:bodyPr>
          <a:lstStyle/>
          <a:p>
            <a:pPr algn="ctr">
              <a:defRPr sz="1400" b="0" i="0" u="none" strike="noStrike" kern="1200" spc="0" baseline="0">
                <a:solidFill>
                  <a:prstClr val="black">
                    <a:lumMod val="65000"/>
                    <a:lumOff val="35000"/>
                  </a:prstClr>
                </a:solidFill>
                <a:latin typeface="+mn-lt"/>
                <a:ea typeface="+mn-ea"/>
                <a:cs typeface="+mn-cs"/>
              </a:defRPr>
            </a:pPr>
            <a:r>
              <a:rPr lang="uz-Cyrl-UZ" sz="3200" b="1" spc="0" dirty="0" smtClean="0">
                <a:solidFill>
                  <a:srgbClr val="00B0F0"/>
                </a:solidFill>
              </a:rPr>
              <a:t>Қайси  соҳаларда </a:t>
            </a:r>
            <a:r>
              <a:rPr lang="uz-Cyrl-UZ" sz="3200" b="1" spc="0" dirty="0">
                <a:solidFill>
                  <a:srgbClr val="00B0F0"/>
                </a:solidFill>
              </a:rPr>
              <a:t>тадбиркор кўпроқ коррупцион муносабатларга киришга мажбур бўлади</a:t>
            </a:r>
            <a:r>
              <a:rPr lang="uz-Cyrl-UZ" sz="3200" b="1" spc="0" dirty="0" smtClean="0">
                <a:solidFill>
                  <a:srgbClr val="00B0F0"/>
                </a:solidFill>
              </a:rPr>
              <a:t>?</a:t>
            </a:r>
            <a:endParaRPr lang="ru-RU" sz="3200" spc="0" dirty="0">
              <a:solidFill>
                <a:srgbClr val="00B0F0"/>
              </a:solidFill>
            </a:endParaRPr>
          </a:p>
        </p:txBody>
      </p:sp>
      <p:sp>
        <p:nvSpPr>
          <p:cNvPr id="6" name="Content Placeholder 5"/>
          <p:cNvSpPr>
            <a:spLocks noGrp="1"/>
          </p:cNvSpPr>
          <p:nvPr>
            <p:ph sz="half" idx="2"/>
          </p:nvPr>
        </p:nvSpPr>
        <p:spPr>
          <a:xfrm>
            <a:off x="117695" y="2055137"/>
            <a:ext cx="5368705" cy="4229507"/>
          </a:xfrm>
        </p:spPr>
        <p:txBody>
          <a:bodyPr>
            <a:normAutofit fontScale="70000" lnSpcReduction="20000"/>
          </a:bodyPr>
          <a:lstStyle/>
          <a:p>
            <a:pPr>
              <a:buFont typeface="Wingdings" panose="05000000000000000000" pitchFamily="2" charset="2"/>
              <a:buChar char="ü"/>
            </a:pPr>
            <a:r>
              <a:rPr lang="uz-Cyrl-UZ" dirty="0" smtClean="0"/>
              <a:t> </a:t>
            </a:r>
            <a:r>
              <a:rPr lang="uz-Cyrl-UZ" b="1" dirty="0"/>
              <a:t>199 нафари</a:t>
            </a:r>
            <a:r>
              <a:rPr lang="uz-Cyrl-UZ" dirty="0"/>
              <a:t> </a:t>
            </a:r>
            <a:r>
              <a:rPr lang="uz-Cyrl-UZ" dirty="0">
                <a:solidFill>
                  <a:srgbClr val="00B0F0"/>
                </a:solidFill>
              </a:rPr>
              <a:t>(</a:t>
            </a:r>
            <a:r>
              <a:rPr lang="uz-Cyrl-UZ" b="1" dirty="0">
                <a:solidFill>
                  <a:srgbClr val="00B0F0"/>
                </a:solidFill>
              </a:rPr>
              <a:t>31</a:t>
            </a:r>
            <a:r>
              <a:rPr lang="uz-Cyrl-UZ" b="1" dirty="0" smtClean="0">
                <a:solidFill>
                  <a:srgbClr val="00B0F0"/>
                </a:solidFill>
              </a:rPr>
              <a:t>%</a:t>
            </a:r>
            <a:r>
              <a:rPr lang="uz-Cyrl-UZ" dirty="0" smtClean="0">
                <a:solidFill>
                  <a:srgbClr val="00B0F0"/>
                </a:solidFill>
              </a:rPr>
              <a:t>) </a:t>
            </a:r>
            <a:r>
              <a:rPr lang="uz-Cyrl-UZ" dirty="0" smtClean="0"/>
              <a:t>ер </a:t>
            </a:r>
            <a:r>
              <a:rPr lang="uz-Cyrl-UZ" dirty="0"/>
              <a:t>майдонини </a:t>
            </a:r>
            <a:r>
              <a:rPr lang="uz-Cyrl-UZ" dirty="0" smtClean="0"/>
              <a:t>олишда</a:t>
            </a:r>
            <a:endParaRPr lang="uz-Cyrl-UZ" dirty="0" smtClean="0">
              <a:solidFill>
                <a:srgbClr val="00B0F0"/>
              </a:solidFill>
            </a:endParaRPr>
          </a:p>
          <a:p>
            <a:pPr>
              <a:buFont typeface="Wingdings" panose="05000000000000000000" pitchFamily="2" charset="2"/>
              <a:buChar char="ü"/>
            </a:pPr>
            <a:r>
              <a:rPr lang="uz-Cyrl-UZ" b="1" dirty="0"/>
              <a:t>139 нафари</a:t>
            </a:r>
            <a:r>
              <a:rPr lang="uz-Cyrl-UZ" dirty="0"/>
              <a:t> </a:t>
            </a:r>
            <a:r>
              <a:rPr lang="uz-Cyrl-UZ" dirty="0">
                <a:solidFill>
                  <a:srgbClr val="00B0F0"/>
                </a:solidFill>
              </a:rPr>
              <a:t>(</a:t>
            </a:r>
            <a:r>
              <a:rPr lang="uz-Cyrl-UZ" b="1" dirty="0">
                <a:solidFill>
                  <a:srgbClr val="00B0F0"/>
                </a:solidFill>
              </a:rPr>
              <a:t>22</a:t>
            </a:r>
            <a:r>
              <a:rPr lang="uz-Cyrl-UZ" b="1" dirty="0" smtClean="0">
                <a:solidFill>
                  <a:srgbClr val="00B0F0"/>
                </a:solidFill>
              </a:rPr>
              <a:t>%</a:t>
            </a:r>
            <a:r>
              <a:rPr lang="uz-Cyrl-UZ" dirty="0" smtClean="0">
                <a:solidFill>
                  <a:srgbClr val="00B0F0"/>
                </a:solidFill>
              </a:rPr>
              <a:t>)</a:t>
            </a:r>
            <a:r>
              <a:rPr lang="uz-Cyrl-UZ" dirty="0" smtClean="0"/>
              <a:t>кредит </a:t>
            </a:r>
            <a:r>
              <a:rPr lang="uz-Cyrl-UZ" dirty="0"/>
              <a:t>маблағларини </a:t>
            </a:r>
            <a:r>
              <a:rPr lang="uz-Cyrl-UZ" dirty="0" smtClean="0"/>
              <a:t>олишда</a:t>
            </a:r>
          </a:p>
          <a:p>
            <a:pPr>
              <a:buFont typeface="Wingdings" panose="05000000000000000000" pitchFamily="2" charset="2"/>
              <a:buChar char="ü"/>
            </a:pPr>
            <a:r>
              <a:rPr lang="uz-Cyrl-UZ" b="1" dirty="0"/>
              <a:t>112 нафари</a:t>
            </a:r>
            <a:r>
              <a:rPr lang="uz-Cyrl-UZ" dirty="0"/>
              <a:t> </a:t>
            </a:r>
            <a:r>
              <a:rPr lang="uz-Cyrl-UZ" dirty="0">
                <a:solidFill>
                  <a:srgbClr val="00B0F0"/>
                </a:solidFill>
              </a:rPr>
              <a:t>(</a:t>
            </a:r>
            <a:r>
              <a:rPr lang="uz-Cyrl-UZ" b="1" dirty="0">
                <a:solidFill>
                  <a:srgbClr val="00B0F0"/>
                </a:solidFill>
              </a:rPr>
              <a:t>12%</a:t>
            </a:r>
            <a:r>
              <a:rPr lang="uz-Cyrl-UZ" dirty="0">
                <a:solidFill>
                  <a:srgbClr val="00B0F0"/>
                </a:solidFill>
              </a:rPr>
              <a:t>), </a:t>
            </a:r>
            <a:r>
              <a:rPr lang="uz-Cyrl-UZ" dirty="0" smtClean="0"/>
              <a:t> тадбиркор </a:t>
            </a:r>
            <a:r>
              <a:rPr lang="uz-Cyrl-UZ" dirty="0"/>
              <a:t>фаолиятида текширув </a:t>
            </a:r>
            <a:r>
              <a:rPr lang="uz-Cyrl-UZ" dirty="0" smtClean="0"/>
              <a:t>ўтказилишида</a:t>
            </a:r>
            <a:endParaRPr lang="uz-Cyrl-UZ" dirty="0" smtClean="0">
              <a:solidFill>
                <a:srgbClr val="00B0F0"/>
              </a:solidFill>
            </a:endParaRPr>
          </a:p>
          <a:p>
            <a:pPr>
              <a:buFont typeface="Wingdings" panose="05000000000000000000" pitchFamily="2" charset="2"/>
              <a:buChar char="ü"/>
            </a:pPr>
            <a:r>
              <a:rPr lang="uz-Cyrl-UZ" b="1" dirty="0"/>
              <a:t>60 нафари</a:t>
            </a:r>
            <a:r>
              <a:rPr lang="uz-Cyrl-UZ" dirty="0"/>
              <a:t> </a:t>
            </a:r>
            <a:r>
              <a:rPr lang="uz-Cyrl-UZ" dirty="0">
                <a:solidFill>
                  <a:srgbClr val="00B0F0"/>
                </a:solidFill>
              </a:rPr>
              <a:t>(</a:t>
            </a:r>
            <a:r>
              <a:rPr lang="uz-Cyrl-UZ" b="1" dirty="0">
                <a:solidFill>
                  <a:srgbClr val="00B0F0"/>
                </a:solidFill>
              </a:rPr>
              <a:t>9</a:t>
            </a:r>
            <a:r>
              <a:rPr lang="uz-Cyrl-UZ" b="1" dirty="0" smtClean="0">
                <a:solidFill>
                  <a:srgbClr val="00B0F0"/>
                </a:solidFill>
              </a:rPr>
              <a:t>%</a:t>
            </a:r>
            <a:r>
              <a:rPr lang="uz-Cyrl-UZ" dirty="0" smtClean="0">
                <a:solidFill>
                  <a:srgbClr val="00B0F0"/>
                </a:solidFill>
              </a:rPr>
              <a:t>) </a:t>
            </a:r>
            <a:r>
              <a:rPr lang="uz-Cyrl-UZ" dirty="0" smtClean="0"/>
              <a:t>лицензия олишда</a:t>
            </a:r>
            <a:endParaRPr lang="uz-Cyrl-UZ" dirty="0" smtClean="0">
              <a:solidFill>
                <a:srgbClr val="00B0F0"/>
              </a:solidFill>
            </a:endParaRPr>
          </a:p>
          <a:p>
            <a:pPr>
              <a:buFont typeface="Wingdings" panose="05000000000000000000" pitchFamily="2" charset="2"/>
              <a:buChar char="ü"/>
            </a:pPr>
            <a:r>
              <a:rPr lang="uz-Cyrl-UZ" b="1" dirty="0" smtClean="0"/>
              <a:t>40</a:t>
            </a:r>
            <a:r>
              <a:rPr lang="uz-Cyrl-UZ" dirty="0" smtClean="0"/>
              <a:t> </a:t>
            </a:r>
            <a:r>
              <a:rPr lang="uz-Cyrl-UZ" b="1" dirty="0" smtClean="0"/>
              <a:t>нафари</a:t>
            </a:r>
            <a:r>
              <a:rPr lang="uz-Cyrl-UZ" dirty="0" smtClean="0"/>
              <a:t> </a:t>
            </a:r>
            <a:r>
              <a:rPr lang="uz-Cyrl-UZ" dirty="0" smtClean="0">
                <a:solidFill>
                  <a:srgbClr val="00B0F0"/>
                </a:solidFill>
              </a:rPr>
              <a:t>(</a:t>
            </a:r>
            <a:r>
              <a:rPr lang="uz-Cyrl-UZ" b="1" dirty="0" smtClean="0">
                <a:solidFill>
                  <a:srgbClr val="00B0F0"/>
                </a:solidFill>
              </a:rPr>
              <a:t>6</a:t>
            </a:r>
            <a:r>
              <a:rPr lang="uz-Cyrl-UZ" b="1" dirty="0" smtClean="0">
                <a:solidFill>
                  <a:srgbClr val="00B0F0"/>
                </a:solidFill>
              </a:rPr>
              <a:t>%</a:t>
            </a:r>
            <a:r>
              <a:rPr lang="uz-Cyrl-UZ" dirty="0" smtClean="0">
                <a:solidFill>
                  <a:srgbClr val="00B0F0"/>
                </a:solidFill>
              </a:rPr>
              <a:t>)</a:t>
            </a:r>
            <a:r>
              <a:rPr lang="uz-Cyrl-UZ" b="1" dirty="0" smtClean="0">
                <a:solidFill>
                  <a:srgbClr val="00B0F0"/>
                </a:solidFill>
              </a:rPr>
              <a:t> </a:t>
            </a:r>
            <a:r>
              <a:rPr lang="uz-Cyrl-UZ" dirty="0" smtClean="0"/>
              <a:t>давлат </a:t>
            </a:r>
            <a:r>
              <a:rPr lang="uz-Cyrl-UZ" dirty="0"/>
              <a:t>имтиёзлари ёки давлат грантларини </a:t>
            </a:r>
            <a:r>
              <a:rPr lang="uz-Cyrl-UZ" dirty="0" smtClean="0"/>
              <a:t>олишда</a:t>
            </a:r>
            <a:endParaRPr lang="uz-Cyrl-UZ" b="1" dirty="0" smtClean="0">
              <a:solidFill>
                <a:srgbClr val="00B0F0"/>
              </a:solidFill>
            </a:endParaRPr>
          </a:p>
          <a:p>
            <a:pPr>
              <a:buFont typeface="Wingdings" panose="05000000000000000000" pitchFamily="2" charset="2"/>
              <a:buChar char="ü"/>
            </a:pPr>
            <a:r>
              <a:rPr lang="uz-Cyrl-UZ" b="1" dirty="0"/>
              <a:t>30 нафари</a:t>
            </a:r>
            <a:r>
              <a:rPr lang="uz-Cyrl-UZ" dirty="0"/>
              <a:t> </a:t>
            </a:r>
            <a:r>
              <a:rPr lang="uz-Cyrl-UZ" dirty="0">
                <a:solidFill>
                  <a:srgbClr val="00B0F0"/>
                </a:solidFill>
              </a:rPr>
              <a:t>(</a:t>
            </a:r>
            <a:r>
              <a:rPr lang="uz-Cyrl-UZ" b="1" dirty="0">
                <a:solidFill>
                  <a:srgbClr val="00B0F0"/>
                </a:solidFill>
              </a:rPr>
              <a:t>5</a:t>
            </a:r>
            <a:r>
              <a:rPr lang="uz-Cyrl-UZ" b="1" dirty="0" smtClean="0">
                <a:solidFill>
                  <a:srgbClr val="00B0F0"/>
                </a:solidFill>
              </a:rPr>
              <a:t>%</a:t>
            </a:r>
            <a:r>
              <a:rPr lang="uz-Cyrl-UZ" dirty="0" smtClean="0">
                <a:solidFill>
                  <a:srgbClr val="00B0F0"/>
                </a:solidFill>
              </a:rPr>
              <a:t>)</a:t>
            </a:r>
            <a:r>
              <a:rPr lang="uz-Cyrl-UZ" dirty="0" smtClean="0"/>
              <a:t>кўчмас мулкни </a:t>
            </a:r>
            <a:r>
              <a:rPr lang="uz-Cyrl-UZ" dirty="0"/>
              <a:t>ижарага олиш ёки кўчмас мулкни сотиб олишда </a:t>
            </a:r>
            <a:endParaRPr lang="uz-Cyrl-UZ" dirty="0" smtClean="0"/>
          </a:p>
          <a:p>
            <a:pPr>
              <a:buFont typeface="Wingdings" panose="05000000000000000000" pitchFamily="2" charset="2"/>
              <a:buChar char="ü"/>
            </a:pPr>
            <a:r>
              <a:rPr lang="uz-Cyrl-UZ" b="1" dirty="0" smtClean="0"/>
              <a:t>24 </a:t>
            </a:r>
            <a:r>
              <a:rPr lang="uz-Cyrl-UZ" b="1" dirty="0"/>
              <a:t>нафари </a:t>
            </a:r>
            <a:r>
              <a:rPr lang="uz-Cyrl-UZ" dirty="0">
                <a:solidFill>
                  <a:srgbClr val="00B0F0"/>
                </a:solidFill>
              </a:rPr>
              <a:t>(</a:t>
            </a:r>
            <a:r>
              <a:rPr lang="uz-Cyrl-UZ" b="1" dirty="0">
                <a:solidFill>
                  <a:srgbClr val="00B0F0"/>
                </a:solidFill>
              </a:rPr>
              <a:t>4</a:t>
            </a:r>
            <a:r>
              <a:rPr lang="uz-Cyrl-UZ" b="1" dirty="0" smtClean="0">
                <a:solidFill>
                  <a:srgbClr val="00B0F0"/>
                </a:solidFill>
              </a:rPr>
              <a:t>%</a:t>
            </a:r>
            <a:r>
              <a:rPr lang="uz-Cyrl-UZ" dirty="0" smtClean="0">
                <a:solidFill>
                  <a:srgbClr val="00B0F0"/>
                </a:solidFill>
              </a:rPr>
              <a:t>)</a:t>
            </a:r>
            <a:r>
              <a:rPr lang="uz-Cyrl-UZ" b="1" dirty="0" smtClean="0">
                <a:solidFill>
                  <a:srgbClr val="00B0F0"/>
                </a:solidFill>
              </a:rPr>
              <a:t> </a:t>
            </a:r>
            <a:r>
              <a:rPr lang="uz-Cyrl-UZ" dirty="0"/>
              <a:t>электр ёки иссиқлик тизимларига уланишда </a:t>
            </a:r>
            <a:endParaRPr lang="uz-Cyrl-UZ" b="1" dirty="0" smtClean="0">
              <a:solidFill>
                <a:srgbClr val="00B0F0"/>
              </a:solidFill>
            </a:endParaRPr>
          </a:p>
          <a:p>
            <a:pPr>
              <a:buFont typeface="Wingdings" panose="05000000000000000000" pitchFamily="2" charset="2"/>
              <a:buChar char="ü"/>
            </a:pPr>
            <a:r>
              <a:rPr lang="uz-Cyrl-UZ" b="1" dirty="0"/>
              <a:t>19 нафари</a:t>
            </a:r>
            <a:r>
              <a:rPr lang="uz-Cyrl-UZ" dirty="0"/>
              <a:t> </a:t>
            </a:r>
            <a:r>
              <a:rPr lang="uz-Cyrl-UZ" dirty="0">
                <a:solidFill>
                  <a:srgbClr val="00B0F0"/>
                </a:solidFill>
              </a:rPr>
              <a:t>(</a:t>
            </a:r>
            <a:r>
              <a:rPr lang="uz-Cyrl-UZ" b="1" dirty="0">
                <a:solidFill>
                  <a:srgbClr val="00B0F0"/>
                </a:solidFill>
              </a:rPr>
              <a:t>3</a:t>
            </a:r>
            <a:r>
              <a:rPr lang="uz-Cyrl-UZ" b="1" dirty="0" smtClean="0">
                <a:solidFill>
                  <a:srgbClr val="00B0F0"/>
                </a:solidFill>
              </a:rPr>
              <a:t>%</a:t>
            </a:r>
            <a:r>
              <a:rPr lang="uz-Cyrl-UZ" dirty="0" smtClean="0">
                <a:solidFill>
                  <a:srgbClr val="00B0F0"/>
                </a:solidFill>
              </a:rPr>
              <a:t>) </a:t>
            </a:r>
            <a:r>
              <a:rPr lang="uz-Cyrl-UZ" dirty="0" smtClean="0"/>
              <a:t>божхона </a:t>
            </a:r>
            <a:r>
              <a:rPr lang="uz-Cyrl-UZ" dirty="0"/>
              <a:t>кўригидан ўтишда </a:t>
            </a:r>
            <a:endParaRPr lang="uz-Cyrl-UZ" dirty="0" smtClean="0"/>
          </a:p>
          <a:p>
            <a:pPr>
              <a:buFont typeface="Wingdings" panose="05000000000000000000" pitchFamily="2" charset="2"/>
              <a:buChar char="ü"/>
            </a:pPr>
            <a:r>
              <a:rPr lang="uz-Cyrl-UZ" b="1" dirty="0"/>
              <a:t>13 нафари</a:t>
            </a:r>
            <a:r>
              <a:rPr lang="uz-Cyrl-UZ" dirty="0"/>
              <a:t> </a:t>
            </a:r>
            <a:r>
              <a:rPr lang="uz-Cyrl-UZ" dirty="0">
                <a:solidFill>
                  <a:srgbClr val="00B0F0"/>
                </a:solidFill>
              </a:rPr>
              <a:t>(</a:t>
            </a:r>
            <a:r>
              <a:rPr lang="uz-Cyrl-UZ" b="1" dirty="0">
                <a:solidFill>
                  <a:srgbClr val="00B0F0"/>
                </a:solidFill>
              </a:rPr>
              <a:t>2</a:t>
            </a:r>
            <a:r>
              <a:rPr lang="uz-Cyrl-UZ" b="1" dirty="0" smtClean="0">
                <a:solidFill>
                  <a:srgbClr val="00B0F0"/>
                </a:solidFill>
              </a:rPr>
              <a:t>%</a:t>
            </a:r>
            <a:r>
              <a:rPr lang="uz-Cyrl-UZ" dirty="0" smtClean="0">
                <a:solidFill>
                  <a:srgbClr val="00B0F0"/>
                </a:solidFill>
              </a:rPr>
              <a:t>)</a:t>
            </a:r>
            <a:r>
              <a:rPr lang="uz-Cyrl-UZ" dirty="0" smtClean="0"/>
              <a:t>бузилган </a:t>
            </a:r>
            <a:r>
              <a:rPr lang="uz-Cyrl-UZ" dirty="0"/>
              <a:t>ҳуқуқлар бўйича мурожаат судда кўрилиши жараёнида </a:t>
            </a:r>
            <a:endParaRPr lang="uz-Cyrl-UZ" dirty="0" smtClean="0"/>
          </a:p>
          <a:p>
            <a:pPr>
              <a:buFont typeface="Wingdings" panose="05000000000000000000" pitchFamily="2" charset="2"/>
              <a:buChar char="ü"/>
            </a:pPr>
            <a:r>
              <a:rPr lang="uz-Cyrl-UZ" b="1" dirty="0"/>
              <a:t>11 нафари </a:t>
            </a:r>
            <a:r>
              <a:rPr lang="uz-Cyrl-UZ" b="1" dirty="0">
                <a:solidFill>
                  <a:srgbClr val="00B0F0"/>
                </a:solidFill>
              </a:rPr>
              <a:t>(2</a:t>
            </a:r>
            <a:r>
              <a:rPr lang="uz-Cyrl-UZ" b="1" dirty="0" smtClean="0">
                <a:solidFill>
                  <a:srgbClr val="00B0F0"/>
                </a:solidFill>
              </a:rPr>
              <a:t>%) </a:t>
            </a:r>
            <a:r>
              <a:rPr lang="uz-Cyrl-UZ" dirty="0" smtClean="0"/>
              <a:t>адлия </a:t>
            </a:r>
            <a:r>
              <a:rPr lang="uz-Cyrl-UZ" dirty="0"/>
              <a:t>органлари билан </a:t>
            </a:r>
            <a:r>
              <a:rPr lang="uz-Cyrl-UZ" dirty="0" smtClean="0"/>
              <a:t>муносабатда</a:t>
            </a:r>
          </a:p>
          <a:p>
            <a:pPr>
              <a:buFont typeface="Wingdings" panose="05000000000000000000" pitchFamily="2" charset="2"/>
              <a:buChar char="ü"/>
            </a:pPr>
            <a:r>
              <a:rPr lang="uz-Cyrl-UZ" dirty="0" smtClean="0"/>
              <a:t> </a:t>
            </a:r>
            <a:r>
              <a:rPr lang="uz-Cyrl-UZ" b="1" dirty="0"/>
              <a:t>7 нафари  </a:t>
            </a:r>
            <a:r>
              <a:rPr lang="uz-Cyrl-UZ" b="1" dirty="0">
                <a:solidFill>
                  <a:srgbClr val="00B0F0"/>
                </a:solidFill>
              </a:rPr>
              <a:t>(1%)</a:t>
            </a:r>
            <a:r>
              <a:rPr lang="uz-Cyrl-UZ" dirty="0">
                <a:solidFill>
                  <a:srgbClr val="00B0F0"/>
                </a:solidFill>
              </a:rPr>
              <a:t> </a:t>
            </a:r>
            <a:r>
              <a:rPr lang="uz-Cyrl-UZ" dirty="0" smtClean="0"/>
              <a:t>суд </a:t>
            </a:r>
            <a:r>
              <a:rPr lang="uz-Cyrl-UZ" dirty="0"/>
              <a:t>органлари билан муносабатда </a:t>
            </a:r>
            <a:r>
              <a:rPr lang="uz-Cyrl-UZ" dirty="0" smtClean="0"/>
              <a:t>деб </a:t>
            </a:r>
            <a:r>
              <a:rPr lang="uz-Cyrl-UZ" dirty="0"/>
              <a:t>жавоб берган. </a:t>
            </a:r>
            <a:endParaRPr lang="en-US" dirty="0"/>
          </a:p>
        </p:txBody>
      </p:sp>
      <p:pic>
        <p:nvPicPr>
          <p:cNvPr id="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Диаграмма 9"/>
          <p:cNvGraphicFramePr/>
          <p:nvPr>
            <p:extLst>
              <p:ext uri="{D42A27DB-BD31-4B8C-83A1-F6EECF244321}">
                <p14:modId xmlns:p14="http://schemas.microsoft.com/office/powerpoint/2010/main" val="3461313938"/>
              </p:ext>
            </p:extLst>
          </p:nvPr>
        </p:nvGraphicFramePr>
        <p:xfrm>
          <a:off x="5975350" y="1857375"/>
          <a:ext cx="5981700" cy="4210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923023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0206"/>
            <a:ext cx="10515600" cy="1325563"/>
          </a:xfrm>
        </p:spPr>
        <p:txBody>
          <a:bodyPr/>
          <a:lstStyle/>
          <a:p>
            <a:pPr algn="ctr"/>
            <a:r>
              <a:rPr lang="uz-Cyrl-UZ" sz="4000" b="1" dirty="0" smtClean="0">
                <a:solidFill>
                  <a:schemeClr val="accent1">
                    <a:lumMod val="50000"/>
                  </a:schemeClr>
                </a:solidFill>
                <a:latin typeface="Times New Roman" panose="02020603050405020304" pitchFamily="18" charset="0"/>
                <a:cs typeface="Times New Roman" panose="02020603050405020304" pitchFamily="18" charset="0"/>
              </a:rPr>
              <a:t>Жамоатчилик экспертизаси</a:t>
            </a:r>
            <a:endParaRPr lang="ru-RU" sz="4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319294" y="2398937"/>
            <a:ext cx="3331675" cy="830997"/>
          </a:xfrm>
          <a:prstGeom prst="rect">
            <a:avLst/>
          </a:prstGeom>
          <a:noFill/>
        </p:spPr>
        <p:txBody>
          <a:bodyPr wrap="square" rtlCol="0">
            <a:spAutoFit/>
          </a:bodyPr>
          <a:lstStyle/>
          <a:p>
            <a:pPr algn="ctr"/>
            <a:r>
              <a:rPr lang="uz-Cyrl-UZ" sz="4800" dirty="0" smtClean="0">
                <a:solidFill>
                  <a:srgbClr val="00B050"/>
                </a:solidFill>
                <a:latin typeface="Arial Nova" panose="020B0504020202020204" pitchFamily="34" charset="0"/>
              </a:rPr>
              <a:t>807 та</a:t>
            </a:r>
            <a:endParaRPr lang="ru-RU" sz="4800" dirty="0">
              <a:solidFill>
                <a:srgbClr val="00B050"/>
              </a:solidFill>
              <a:latin typeface="Arial Nova" panose="020B0504020202020204" pitchFamily="34" charset="0"/>
            </a:endParaRPr>
          </a:p>
        </p:txBody>
      </p:sp>
      <p:sp>
        <p:nvSpPr>
          <p:cNvPr id="14" name="TextBox 13"/>
          <p:cNvSpPr txBox="1"/>
          <p:nvPr/>
        </p:nvSpPr>
        <p:spPr>
          <a:xfrm>
            <a:off x="1867581" y="3188128"/>
            <a:ext cx="2087610" cy="1323439"/>
          </a:xfrm>
          <a:prstGeom prst="rect">
            <a:avLst/>
          </a:prstGeom>
          <a:noFill/>
        </p:spPr>
        <p:txBody>
          <a:bodyPr wrap="square" rtlCol="0">
            <a:spAutoFit/>
          </a:bodyPr>
          <a:lstStyle/>
          <a:p>
            <a:pPr algn="ctr"/>
            <a:r>
              <a:rPr lang="uz-Cyrl-UZ" sz="2000" dirty="0" smtClean="0">
                <a:solidFill>
                  <a:srgbClr val="0060A5"/>
                </a:solidFill>
              </a:rPr>
              <a:t>Жамоатчилик экспертизаси ўтказилган НҲҲ сони</a:t>
            </a:r>
            <a:endParaRPr lang="ru-RU" sz="2000" dirty="0">
              <a:solidFill>
                <a:srgbClr val="0060A5"/>
              </a:solidFill>
            </a:endParaRPr>
          </a:p>
        </p:txBody>
      </p:sp>
      <p:sp>
        <p:nvSpPr>
          <p:cNvPr id="15" name="TextBox 14"/>
          <p:cNvSpPr txBox="1"/>
          <p:nvPr/>
        </p:nvSpPr>
        <p:spPr>
          <a:xfrm>
            <a:off x="5065776" y="2398938"/>
            <a:ext cx="2006513" cy="830997"/>
          </a:xfrm>
          <a:prstGeom prst="rect">
            <a:avLst/>
          </a:prstGeom>
          <a:noFill/>
        </p:spPr>
        <p:txBody>
          <a:bodyPr wrap="square" rtlCol="0">
            <a:spAutoFit/>
          </a:bodyPr>
          <a:lstStyle/>
          <a:p>
            <a:r>
              <a:rPr lang="uz-Cyrl-UZ" sz="4800" dirty="0" smtClean="0">
                <a:solidFill>
                  <a:srgbClr val="00B050"/>
                </a:solidFill>
                <a:latin typeface="Arial Nova" panose="020B0504020202020204" pitchFamily="34" charset="0"/>
              </a:rPr>
              <a:t>492 та</a:t>
            </a:r>
            <a:endParaRPr lang="ru-RU" sz="4800" dirty="0">
              <a:solidFill>
                <a:srgbClr val="00B050"/>
              </a:solidFill>
              <a:latin typeface="Arial Nova" panose="020B0504020202020204" pitchFamily="34" charset="0"/>
            </a:endParaRPr>
          </a:p>
        </p:txBody>
      </p:sp>
      <p:sp>
        <p:nvSpPr>
          <p:cNvPr id="19" name="TextBox 18"/>
          <p:cNvSpPr txBox="1"/>
          <p:nvPr/>
        </p:nvSpPr>
        <p:spPr>
          <a:xfrm>
            <a:off x="8525758" y="2389665"/>
            <a:ext cx="1615989" cy="830997"/>
          </a:xfrm>
          <a:prstGeom prst="rect">
            <a:avLst/>
          </a:prstGeom>
          <a:noFill/>
        </p:spPr>
        <p:txBody>
          <a:bodyPr wrap="square" rtlCol="0">
            <a:spAutoFit/>
          </a:bodyPr>
          <a:lstStyle/>
          <a:p>
            <a:r>
              <a:rPr lang="uz-Cyrl-UZ" sz="4800" dirty="0">
                <a:solidFill>
                  <a:srgbClr val="00B050"/>
                </a:solidFill>
                <a:latin typeface="Arial Nova" panose="020B0504020202020204" pitchFamily="34" charset="0"/>
              </a:rPr>
              <a:t>7</a:t>
            </a:r>
            <a:r>
              <a:rPr lang="uz-Cyrl-UZ" sz="4800" dirty="0" smtClean="0">
                <a:solidFill>
                  <a:srgbClr val="00B050"/>
                </a:solidFill>
                <a:latin typeface="Arial Nova" panose="020B0504020202020204" pitchFamily="34" charset="0"/>
              </a:rPr>
              <a:t> та</a:t>
            </a:r>
            <a:endParaRPr lang="ru-RU" sz="4800" dirty="0">
              <a:solidFill>
                <a:srgbClr val="00B050"/>
              </a:solidFill>
              <a:latin typeface="Arial Nova" panose="020B0504020202020204" pitchFamily="34" charset="0"/>
            </a:endParaRPr>
          </a:p>
        </p:txBody>
      </p:sp>
      <p:sp>
        <p:nvSpPr>
          <p:cNvPr id="22" name="TextBox 21"/>
          <p:cNvSpPr txBox="1"/>
          <p:nvPr/>
        </p:nvSpPr>
        <p:spPr>
          <a:xfrm>
            <a:off x="4606085" y="3227598"/>
            <a:ext cx="2699008" cy="1015663"/>
          </a:xfrm>
          <a:prstGeom prst="rect">
            <a:avLst/>
          </a:prstGeom>
          <a:noFill/>
        </p:spPr>
        <p:txBody>
          <a:bodyPr wrap="square" rtlCol="0">
            <a:spAutoFit/>
          </a:bodyPr>
          <a:lstStyle/>
          <a:p>
            <a:pPr algn="ctr"/>
            <a:r>
              <a:rPr lang="uz-Cyrl-UZ" sz="2000" dirty="0">
                <a:solidFill>
                  <a:srgbClr val="0060A5"/>
                </a:solidFill>
              </a:rPr>
              <a:t>Т</a:t>
            </a:r>
            <a:r>
              <a:rPr lang="uz-Cyrl-UZ" sz="2000" dirty="0" smtClean="0">
                <a:solidFill>
                  <a:srgbClr val="0060A5"/>
                </a:solidFill>
              </a:rPr>
              <a:t>адбиркорлик фаолиятига зид деб топилган НҲҲ сони</a:t>
            </a:r>
            <a:endParaRPr lang="ru-RU" sz="2000" dirty="0">
              <a:solidFill>
                <a:srgbClr val="0060A5"/>
              </a:solidFill>
            </a:endParaRPr>
          </a:p>
        </p:txBody>
      </p:sp>
      <p:sp>
        <p:nvSpPr>
          <p:cNvPr id="23" name="TextBox 22"/>
          <p:cNvSpPr txBox="1"/>
          <p:nvPr/>
        </p:nvSpPr>
        <p:spPr>
          <a:xfrm>
            <a:off x="7872619" y="3227598"/>
            <a:ext cx="2736718" cy="1631216"/>
          </a:xfrm>
          <a:prstGeom prst="rect">
            <a:avLst/>
          </a:prstGeom>
          <a:noFill/>
        </p:spPr>
        <p:txBody>
          <a:bodyPr wrap="square" rtlCol="0">
            <a:spAutoFit/>
          </a:bodyPr>
          <a:lstStyle/>
          <a:p>
            <a:pPr algn="ctr"/>
            <a:r>
              <a:rPr lang="uz-Cyrl-UZ" sz="2000" dirty="0">
                <a:solidFill>
                  <a:srgbClr val="0060A5"/>
                </a:solidFill>
              </a:rPr>
              <a:t>Экспертлар кенгаши йиғилишида </a:t>
            </a:r>
            <a:r>
              <a:rPr lang="uz-Cyrl-UZ" sz="2000" dirty="0" smtClean="0">
                <a:solidFill>
                  <a:srgbClr val="0060A5"/>
                </a:solidFill>
              </a:rPr>
              <a:t>тадбиркорлар </a:t>
            </a:r>
            <a:r>
              <a:rPr lang="uz-Cyrl-UZ" sz="2000" dirty="0">
                <a:solidFill>
                  <a:srgbClr val="0060A5"/>
                </a:solidFill>
              </a:rPr>
              <a:t>иштирокида </a:t>
            </a:r>
            <a:r>
              <a:rPr lang="uz-Cyrl-UZ" sz="2000" dirty="0" smtClean="0">
                <a:solidFill>
                  <a:srgbClr val="0060A5"/>
                </a:solidFill>
              </a:rPr>
              <a:t>ишлаб чиқилган НҲҲ сони</a:t>
            </a:r>
            <a:endParaRPr lang="ru-RU" sz="2000" dirty="0">
              <a:solidFill>
                <a:srgbClr val="0060A5"/>
              </a:solidFill>
            </a:endParaRPr>
          </a:p>
        </p:txBody>
      </p:sp>
      <p:grpSp>
        <p:nvGrpSpPr>
          <p:cNvPr id="25" name="Google Shape;19432;p77"/>
          <p:cNvGrpSpPr/>
          <p:nvPr/>
        </p:nvGrpSpPr>
        <p:grpSpPr>
          <a:xfrm>
            <a:off x="2584005" y="1748793"/>
            <a:ext cx="594289" cy="577673"/>
            <a:chOff x="3214452" y="3340533"/>
            <a:chExt cx="392465" cy="389896"/>
          </a:xfrm>
        </p:grpSpPr>
        <p:sp>
          <p:nvSpPr>
            <p:cNvPr id="26" name="Google Shape;19433;p77"/>
            <p:cNvSpPr/>
            <p:nvPr/>
          </p:nvSpPr>
          <p:spPr>
            <a:xfrm>
              <a:off x="3214452" y="3340533"/>
              <a:ext cx="289912" cy="97651"/>
            </a:xfrm>
            <a:custGeom>
              <a:avLst/>
              <a:gdLst/>
              <a:ahLst/>
              <a:cxnLst/>
              <a:rect l="l" t="t" r="r" b="b"/>
              <a:pathLst>
                <a:path w="11059" h="3725" extrusionOk="0">
                  <a:moveTo>
                    <a:pt x="59" y="1"/>
                  </a:moveTo>
                  <a:cubicBezTo>
                    <a:pt x="30" y="1"/>
                    <a:pt x="1" y="29"/>
                    <a:pt x="1" y="44"/>
                  </a:cubicBezTo>
                  <a:lnTo>
                    <a:pt x="1" y="3682"/>
                  </a:lnTo>
                  <a:cubicBezTo>
                    <a:pt x="1" y="3711"/>
                    <a:pt x="30" y="3725"/>
                    <a:pt x="59" y="3725"/>
                  </a:cubicBezTo>
                  <a:lnTo>
                    <a:pt x="11015" y="3725"/>
                  </a:lnTo>
                  <a:cubicBezTo>
                    <a:pt x="11030" y="3725"/>
                    <a:pt x="11058" y="3711"/>
                    <a:pt x="11058" y="3682"/>
                  </a:cubicBezTo>
                  <a:lnTo>
                    <a:pt x="11058" y="44"/>
                  </a:lnTo>
                  <a:cubicBezTo>
                    <a:pt x="11058" y="29"/>
                    <a:pt x="11030" y="1"/>
                    <a:pt x="11015" y="1"/>
                  </a:cubicBezTo>
                  <a:close/>
                </a:path>
              </a:pathLst>
            </a:custGeom>
            <a:solidFill>
              <a:srgbClr val="F4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9434;p77"/>
            <p:cNvSpPr/>
            <p:nvPr/>
          </p:nvSpPr>
          <p:spPr>
            <a:xfrm>
              <a:off x="3214452" y="3571749"/>
              <a:ext cx="302783" cy="98411"/>
            </a:xfrm>
            <a:custGeom>
              <a:avLst/>
              <a:gdLst/>
              <a:ahLst/>
              <a:cxnLst/>
              <a:rect l="l" t="t" r="r" b="b"/>
              <a:pathLst>
                <a:path w="11550" h="3754" extrusionOk="0">
                  <a:moveTo>
                    <a:pt x="59" y="1"/>
                  </a:moveTo>
                  <a:cubicBezTo>
                    <a:pt x="30" y="1"/>
                    <a:pt x="1" y="30"/>
                    <a:pt x="1" y="58"/>
                  </a:cubicBezTo>
                  <a:lnTo>
                    <a:pt x="1" y="3682"/>
                  </a:lnTo>
                  <a:cubicBezTo>
                    <a:pt x="1" y="3711"/>
                    <a:pt x="30" y="3739"/>
                    <a:pt x="59" y="3739"/>
                  </a:cubicBezTo>
                  <a:lnTo>
                    <a:pt x="9413" y="3739"/>
                  </a:lnTo>
                  <a:lnTo>
                    <a:pt x="9528" y="3754"/>
                  </a:lnTo>
                  <a:lnTo>
                    <a:pt x="9543" y="3754"/>
                  </a:lnTo>
                  <a:lnTo>
                    <a:pt x="9644" y="3696"/>
                  </a:lnTo>
                  <a:cubicBezTo>
                    <a:pt x="9716" y="3653"/>
                    <a:pt x="9774" y="3624"/>
                    <a:pt x="9846" y="3595"/>
                  </a:cubicBezTo>
                  <a:lnTo>
                    <a:pt x="11520" y="2931"/>
                  </a:lnTo>
                  <a:cubicBezTo>
                    <a:pt x="11535" y="2931"/>
                    <a:pt x="11549" y="2917"/>
                    <a:pt x="11549" y="2888"/>
                  </a:cubicBezTo>
                  <a:lnTo>
                    <a:pt x="11549" y="2166"/>
                  </a:lnTo>
                  <a:cubicBezTo>
                    <a:pt x="11549" y="2152"/>
                    <a:pt x="11549" y="2137"/>
                    <a:pt x="11535" y="2123"/>
                  </a:cubicBezTo>
                  <a:lnTo>
                    <a:pt x="11362" y="2036"/>
                  </a:lnTo>
                  <a:cubicBezTo>
                    <a:pt x="11058" y="1863"/>
                    <a:pt x="10827" y="1589"/>
                    <a:pt x="10741" y="1257"/>
                  </a:cubicBezTo>
                  <a:lnTo>
                    <a:pt x="10669" y="1011"/>
                  </a:lnTo>
                  <a:cubicBezTo>
                    <a:pt x="10669" y="982"/>
                    <a:pt x="10640" y="968"/>
                    <a:pt x="10625" y="968"/>
                  </a:cubicBezTo>
                  <a:lnTo>
                    <a:pt x="10366" y="968"/>
                  </a:lnTo>
                  <a:cubicBezTo>
                    <a:pt x="10106" y="968"/>
                    <a:pt x="9889" y="751"/>
                    <a:pt x="9889" y="491"/>
                  </a:cubicBezTo>
                  <a:cubicBezTo>
                    <a:pt x="9889" y="463"/>
                    <a:pt x="9889" y="448"/>
                    <a:pt x="9889" y="419"/>
                  </a:cubicBezTo>
                  <a:lnTo>
                    <a:pt x="9932" y="58"/>
                  </a:lnTo>
                  <a:cubicBezTo>
                    <a:pt x="9932" y="30"/>
                    <a:pt x="9918" y="1"/>
                    <a:pt x="9889" y="1"/>
                  </a:cubicBezTo>
                  <a:close/>
                </a:path>
              </a:pathLst>
            </a:custGeom>
            <a:solidFill>
              <a:srgbClr val="F4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9435;p77"/>
            <p:cNvSpPr/>
            <p:nvPr/>
          </p:nvSpPr>
          <p:spPr>
            <a:xfrm>
              <a:off x="3214452" y="3456246"/>
              <a:ext cx="289912" cy="97756"/>
            </a:xfrm>
            <a:custGeom>
              <a:avLst/>
              <a:gdLst/>
              <a:ahLst/>
              <a:cxnLst/>
              <a:rect l="l" t="t" r="r" b="b"/>
              <a:pathLst>
                <a:path w="11059" h="3729" extrusionOk="0">
                  <a:moveTo>
                    <a:pt x="11030" y="0"/>
                  </a:moveTo>
                  <a:cubicBezTo>
                    <a:pt x="11025" y="0"/>
                    <a:pt x="11020" y="1"/>
                    <a:pt x="11015" y="4"/>
                  </a:cubicBezTo>
                  <a:lnTo>
                    <a:pt x="59" y="4"/>
                  </a:lnTo>
                  <a:cubicBezTo>
                    <a:pt x="30" y="4"/>
                    <a:pt x="1" y="18"/>
                    <a:pt x="1" y="47"/>
                  </a:cubicBezTo>
                  <a:lnTo>
                    <a:pt x="1" y="3685"/>
                  </a:lnTo>
                  <a:cubicBezTo>
                    <a:pt x="1" y="3714"/>
                    <a:pt x="30" y="3728"/>
                    <a:pt x="59" y="3728"/>
                  </a:cubicBezTo>
                  <a:lnTo>
                    <a:pt x="9817" y="3728"/>
                  </a:lnTo>
                  <a:cubicBezTo>
                    <a:pt x="9846" y="3728"/>
                    <a:pt x="9860" y="3714"/>
                    <a:pt x="9875" y="3685"/>
                  </a:cubicBezTo>
                  <a:lnTo>
                    <a:pt x="9889" y="3396"/>
                  </a:lnTo>
                  <a:cubicBezTo>
                    <a:pt x="9947" y="2804"/>
                    <a:pt x="10279" y="2530"/>
                    <a:pt x="10856" y="2227"/>
                  </a:cubicBezTo>
                  <a:lnTo>
                    <a:pt x="11044" y="2140"/>
                  </a:lnTo>
                  <a:cubicBezTo>
                    <a:pt x="11058" y="2126"/>
                    <a:pt x="11058" y="2111"/>
                    <a:pt x="11058" y="2097"/>
                  </a:cubicBezTo>
                  <a:lnTo>
                    <a:pt x="11058" y="47"/>
                  </a:lnTo>
                  <a:cubicBezTo>
                    <a:pt x="11058" y="24"/>
                    <a:pt x="11049" y="0"/>
                    <a:pt x="11030" y="0"/>
                  </a:cubicBezTo>
                  <a:close/>
                </a:path>
              </a:pathLst>
            </a:custGeom>
            <a:solidFill>
              <a:srgbClr val="F4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9436;p77"/>
            <p:cNvSpPr/>
            <p:nvPr/>
          </p:nvSpPr>
          <p:spPr>
            <a:xfrm>
              <a:off x="3307410" y="3371912"/>
              <a:ext cx="88476" cy="12950"/>
            </a:xfrm>
            <a:custGeom>
              <a:avLst/>
              <a:gdLst/>
              <a:ahLst/>
              <a:cxnLst/>
              <a:rect l="l" t="t" r="r" b="b"/>
              <a:pathLst>
                <a:path w="3375" h="494" extrusionOk="0">
                  <a:moveTo>
                    <a:pt x="325" y="1"/>
                  </a:moveTo>
                  <a:cubicBezTo>
                    <a:pt x="1" y="1"/>
                    <a:pt x="1" y="494"/>
                    <a:pt x="325" y="494"/>
                  </a:cubicBezTo>
                  <a:cubicBezTo>
                    <a:pt x="334" y="494"/>
                    <a:pt x="343" y="493"/>
                    <a:pt x="352" y="493"/>
                  </a:cubicBezTo>
                  <a:lnTo>
                    <a:pt x="3023" y="493"/>
                  </a:lnTo>
                  <a:cubicBezTo>
                    <a:pt x="3032" y="493"/>
                    <a:pt x="3041" y="494"/>
                    <a:pt x="3050" y="494"/>
                  </a:cubicBezTo>
                  <a:cubicBezTo>
                    <a:pt x="3375" y="494"/>
                    <a:pt x="3375" y="1"/>
                    <a:pt x="3050" y="1"/>
                  </a:cubicBezTo>
                  <a:cubicBezTo>
                    <a:pt x="3041" y="1"/>
                    <a:pt x="3032" y="1"/>
                    <a:pt x="3023" y="2"/>
                  </a:cubicBezTo>
                  <a:lnTo>
                    <a:pt x="352" y="2"/>
                  </a:lnTo>
                  <a:cubicBezTo>
                    <a:pt x="343" y="1"/>
                    <a:pt x="334" y="1"/>
                    <a:pt x="325" y="1"/>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9437;p77"/>
            <p:cNvSpPr/>
            <p:nvPr/>
          </p:nvSpPr>
          <p:spPr>
            <a:xfrm>
              <a:off x="3307410" y="3400303"/>
              <a:ext cx="157605" cy="12557"/>
            </a:xfrm>
            <a:custGeom>
              <a:avLst/>
              <a:gdLst/>
              <a:ahLst/>
              <a:cxnLst/>
              <a:rect l="l" t="t" r="r" b="b"/>
              <a:pathLst>
                <a:path w="6012" h="479" extrusionOk="0">
                  <a:moveTo>
                    <a:pt x="325" y="0"/>
                  </a:moveTo>
                  <a:cubicBezTo>
                    <a:pt x="1" y="0"/>
                    <a:pt x="1" y="479"/>
                    <a:pt x="325" y="479"/>
                  </a:cubicBezTo>
                  <a:cubicBezTo>
                    <a:pt x="334" y="479"/>
                    <a:pt x="343" y="479"/>
                    <a:pt x="352" y="478"/>
                  </a:cubicBezTo>
                  <a:lnTo>
                    <a:pt x="5708" y="478"/>
                  </a:lnTo>
                  <a:cubicBezTo>
                    <a:pt x="6011" y="449"/>
                    <a:pt x="6011" y="16"/>
                    <a:pt x="5708" y="1"/>
                  </a:cubicBezTo>
                  <a:lnTo>
                    <a:pt x="352" y="1"/>
                  </a:lnTo>
                  <a:cubicBezTo>
                    <a:pt x="343" y="1"/>
                    <a:pt x="334" y="0"/>
                    <a:pt x="325"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9438;p77"/>
            <p:cNvSpPr/>
            <p:nvPr/>
          </p:nvSpPr>
          <p:spPr>
            <a:xfrm>
              <a:off x="3307410" y="3487704"/>
              <a:ext cx="88476" cy="12950"/>
            </a:xfrm>
            <a:custGeom>
              <a:avLst/>
              <a:gdLst/>
              <a:ahLst/>
              <a:cxnLst/>
              <a:rect l="l" t="t" r="r" b="b"/>
              <a:pathLst>
                <a:path w="3375" h="494" extrusionOk="0">
                  <a:moveTo>
                    <a:pt x="325" y="1"/>
                  </a:moveTo>
                  <a:cubicBezTo>
                    <a:pt x="1" y="1"/>
                    <a:pt x="1" y="494"/>
                    <a:pt x="325" y="494"/>
                  </a:cubicBezTo>
                  <a:cubicBezTo>
                    <a:pt x="334" y="494"/>
                    <a:pt x="343" y="494"/>
                    <a:pt x="352" y="493"/>
                  </a:cubicBezTo>
                  <a:lnTo>
                    <a:pt x="3023" y="493"/>
                  </a:lnTo>
                  <a:cubicBezTo>
                    <a:pt x="3032" y="494"/>
                    <a:pt x="3041" y="494"/>
                    <a:pt x="3050" y="494"/>
                  </a:cubicBezTo>
                  <a:cubicBezTo>
                    <a:pt x="3375" y="494"/>
                    <a:pt x="3375" y="1"/>
                    <a:pt x="3050" y="1"/>
                  </a:cubicBezTo>
                  <a:cubicBezTo>
                    <a:pt x="3041" y="1"/>
                    <a:pt x="3032" y="1"/>
                    <a:pt x="3023" y="2"/>
                  </a:cubicBezTo>
                  <a:lnTo>
                    <a:pt x="352" y="2"/>
                  </a:lnTo>
                  <a:cubicBezTo>
                    <a:pt x="343" y="1"/>
                    <a:pt x="334" y="1"/>
                    <a:pt x="325" y="1"/>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9439;p77"/>
            <p:cNvSpPr/>
            <p:nvPr/>
          </p:nvSpPr>
          <p:spPr>
            <a:xfrm>
              <a:off x="3307410" y="3516068"/>
              <a:ext cx="155691" cy="12609"/>
            </a:xfrm>
            <a:custGeom>
              <a:avLst/>
              <a:gdLst/>
              <a:ahLst/>
              <a:cxnLst/>
              <a:rect l="l" t="t" r="r" b="b"/>
              <a:pathLst>
                <a:path w="5939" h="481" extrusionOk="0">
                  <a:moveTo>
                    <a:pt x="313" y="0"/>
                  </a:moveTo>
                  <a:cubicBezTo>
                    <a:pt x="1" y="0"/>
                    <a:pt x="5" y="480"/>
                    <a:pt x="325" y="480"/>
                  </a:cubicBezTo>
                  <a:cubicBezTo>
                    <a:pt x="334" y="480"/>
                    <a:pt x="343" y="480"/>
                    <a:pt x="352" y="479"/>
                  </a:cubicBezTo>
                  <a:lnTo>
                    <a:pt x="5650" y="479"/>
                  </a:lnTo>
                  <a:cubicBezTo>
                    <a:pt x="5939" y="450"/>
                    <a:pt x="5939" y="17"/>
                    <a:pt x="5650" y="3"/>
                  </a:cubicBezTo>
                  <a:lnTo>
                    <a:pt x="352" y="3"/>
                  </a:lnTo>
                  <a:cubicBezTo>
                    <a:pt x="339" y="1"/>
                    <a:pt x="326" y="0"/>
                    <a:pt x="313"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9440;p77"/>
            <p:cNvSpPr/>
            <p:nvPr/>
          </p:nvSpPr>
          <p:spPr>
            <a:xfrm>
              <a:off x="3307410" y="3603522"/>
              <a:ext cx="88476" cy="12950"/>
            </a:xfrm>
            <a:custGeom>
              <a:avLst/>
              <a:gdLst/>
              <a:ahLst/>
              <a:cxnLst/>
              <a:rect l="l" t="t" r="r" b="b"/>
              <a:pathLst>
                <a:path w="3375" h="494" extrusionOk="0">
                  <a:moveTo>
                    <a:pt x="325" y="0"/>
                  </a:moveTo>
                  <a:cubicBezTo>
                    <a:pt x="1" y="0"/>
                    <a:pt x="1" y="493"/>
                    <a:pt x="325" y="493"/>
                  </a:cubicBezTo>
                  <a:cubicBezTo>
                    <a:pt x="334" y="493"/>
                    <a:pt x="343" y="493"/>
                    <a:pt x="352" y="492"/>
                  </a:cubicBezTo>
                  <a:lnTo>
                    <a:pt x="3023" y="492"/>
                  </a:lnTo>
                  <a:cubicBezTo>
                    <a:pt x="3032" y="493"/>
                    <a:pt x="3041" y="493"/>
                    <a:pt x="3050" y="493"/>
                  </a:cubicBezTo>
                  <a:cubicBezTo>
                    <a:pt x="3375" y="493"/>
                    <a:pt x="3375" y="0"/>
                    <a:pt x="3050" y="0"/>
                  </a:cubicBezTo>
                  <a:cubicBezTo>
                    <a:pt x="3041" y="0"/>
                    <a:pt x="3032" y="0"/>
                    <a:pt x="3023" y="1"/>
                  </a:cubicBezTo>
                  <a:lnTo>
                    <a:pt x="352" y="1"/>
                  </a:lnTo>
                  <a:cubicBezTo>
                    <a:pt x="343" y="0"/>
                    <a:pt x="334" y="0"/>
                    <a:pt x="325"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441;p77"/>
            <p:cNvSpPr/>
            <p:nvPr/>
          </p:nvSpPr>
          <p:spPr>
            <a:xfrm>
              <a:off x="3307410" y="3631519"/>
              <a:ext cx="156215" cy="12950"/>
            </a:xfrm>
            <a:custGeom>
              <a:avLst/>
              <a:gdLst/>
              <a:ahLst/>
              <a:cxnLst/>
              <a:rect l="l" t="t" r="r" b="b"/>
              <a:pathLst>
                <a:path w="5959" h="494" extrusionOk="0">
                  <a:moveTo>
                    <a:pt x="325" y="0"/>
                  </a:moveTo>
                  <a:cubicBezTo>
                    <a:pt x="1" y="0"/>
                    <a:pt x="1" y="493"/>
                    <a:pt x="325" y="493"/>
                  </a:cubicBezTo>
                  <a:cubicBezTo>
                    <a:pt x="334" y="493"/>
                    <a:pt x="343" y="493"/>
                    <a:pt x="352" y="492"/>
                  </a:cubicBezTo>
                  <a:lnTo>
                    <a:pt x="5607" y="492"/>
                  </a:lnTo>
                  <a:cubicBezTo>
                    <a:pt x="5616" y="493"/>
                    <a:pt x="5625" y="493"/>
                    <a:pt x="5634" y="493"/>
                  </a:cubicBezTo>
                  <a:cubicBezTo>
                    <a:pt x="5959" y="493"/>
                    <a:pt x="5959" y="0"/>
                    <a:pt x="5634" y="0"/>
                  </a:cubicBezTo>
                  <a:cubicBezTo>
                    <a:pt x="5625" y="0"/>
                    <a:pt x="5616" y="1"/>
                    <a:pt x="5607" y="1"/>
                  </a:cubicBezTo>
                  <a:lnTo>
                    <a:pt x="352" y="1"/>
                  </a:lnTo>
                  <a:cubicBezTo>
                    <a:pt x="343" y="1"/>
                    <a:pt x="334" y="0"/>
                    <a:pt x="325" y="0"/>
                  </a:cubicBezTo>
                  <a:close/>
                </a:path>
              </a:pathLst>
            </a:custGeom>
            <a:solidFill>
              <a:srgbClr val="CDD7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442;p77"/>
            <p:cNvSpPr/>
            <p:nvPr/>
          </p:nvSpPr>
          <p:spPr>
            <a:xfrm>
              <a:off x="3235660" y="3365070"/>
              <a:ext cx="57175" cy="54973"/>
            </a:xfrm>
            <a:custGeom>
              <a:avLst/>
              <a:gdLst/>
              <a:ahLst/>
              <a:cxnLst/>
              <a:rect l="l" t="t" r="r" b="b"/>
              <a:pathLst>
                <a:path w="2181" h="2097" extrusionOk="0">
                  <a:moveTo>
                    <a:pt x="1498" y="0"/>
                  </a:moveTo>
                  <a:cubicBezTo>
                    <a:pt x="1485" y="0"/>
                    <a:pt x="1472" y="1"/>
                    <a:pt x="1458" y="3"/>
                  </a:cubicBezTo>
                  <a:lnTo>
                    <a:pt x="246" y="3"/>
                  </a:lnTo>
                  <a:cubicBezTo>
                    <a:pt x="101" y="3"/>
                    <a:pt x="0" y="104"/>
                    <a:pt x="0" y="234"/>
                  </a:cubicBezTo>
                  <a:lnTo>
                    <a:pt x="0" y="1851"/>
                  </a:lnTo>
                  <a:cubicBezTo>
                    <a:pt x="0" y="1981"/>
                    <a:pt x="101" y="2096"/>
                    <a:pt x="246" y="2096"/>
                  </a:cubicBezTo>
                  <a:lnTo>
                    <a:pt x="1935" y="2096"/>
                  </a:lnTo>
                  <a:cubicBezTo>
                    <a:pt x="2065" y="2096"/>
                    <a:pt x="2166" y="1981"/>
                    <a:pt x="2166" y="1851"/>
                  </a:cubicBezTo>
                  <a:lnTo>
                    <a:pt x="2166" y="1418"/>
                  </a:lnTo>
                  <a:cubicBezTo>
                    <a:pt x="2180" y="1237"/>
                    <a:pt x="2054" y="1147"/>
                    <a:pt x="1927" y="1147"/>
                  </a:cubicBezTo>
                  <a:cubicBezTo>
                    <a:pt x="1801" y="1147"/>
                    <a:pt x="1675" y="1237"/>
                    <a:pt x="1689" y="1418"/>
                  </a:cubicBezTo>
                  <a:lnTo>
                    <a:pt x="1689" y="1605"/>
                  </a:lnTo>
                  <a:lnTo>
                    <a:pt x="477" y="1605"/>
                  </a:lnTo>
                  <a:lnTo>
                    <a:pt x="477" y="479"/>
                  </a:lnTo>
                  <a:lnTo>
                    <a:pt x="1458" y="479"/>
                  </a:lnTo>
                  <a:cubicBezTo>
                    <a:pt x="1468" y="480"/>
                    <a:pt x="1477" y="480"/>
                    <a:pt x="1485" y="480"/>
                  </a:cubicBezTo>
                  <a:cubicBezTo>
                    <a:pt x="1806" y="480"/>
                    <a:pt x="1810" y="0"/>
                    <a:pt x="1498" y="0"/>
                  </a:cubicBezTo>
                  <a:close/>
                </a:path>
              </a:pathLst>
            </a:custGeom>
            <a:solidFill>
              <a:srgbClr val="6277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443;p77"/>
            <p:cNvSpPr/>
            <p:nvPr/>
          </p:nvSpPr>
          <p:spPr>
            <a:xfrm>
              <a:off x="3248426" y="3364755"/>
              <a:ext cx="55104" cy="40528"/>
            </a:xfrm>
            <a:custGeom>
              <a:avLst/>
              <a:gdLst/>
              <a:ahLst/>
              <a:cxnLst/>
              <a:rect l="l" t="t" r="r" b="b"/>
              <a:pathLst>
                <a:path w="2102" h="1546" extrusionOk="0">
                  <a:moveTo>
                    <a:pt x="1754" y="1"/>
                  </a:moveTo>
                  <a:cubicBezTo>
                    <a:pt x="1694" y="1"/>
                    <a:pt x="1631" y="26"/>
                    <a:pt x="1578" y="87"/>
                  </a:cubicBezTo>
                  <a:lnTo>
                    <a:pt x="769" y="939"/>
                  </a:lnTo>
                  <a:lnTo>
                    <a:pt x="524" y="679"/>
                  </a:lnTo>
                  <a:cubicBezTo>
                    <a:pt x="470" y="618"/>
                    <a:pt x="407" y="593"/>
                    <a:pt x="346" y="593"/>
                  </a:cubicBezTo>
                  <a:cubicBezTo>
                    <a:pt x="163" y="593"/>
                    <a:pt x="0" y="823"/>
                    <a:pt x="163" y="997"/>
                  </a:cubicBezTo>
                  <a:lnTo>
                    <a:pt x="581" y="1458"/>
                  </a:lnTo>
                  <a:cubicBezTo>
                    <a:pt x="625" y="1516"/>
                    <a:pt x="697" y="1545"/>
                    <a:pt x="769" y="1545"/>
                  </a:cubicBezTo>
                  <a:cubicBezTo>
                    <a:pt x="841" y="1545"/>
                    <a:pt x="899" y="1516"/>
                    <a:pt x="957" y="1473"/>
                  </a:cubicBezTo>
                  <a:lnTo>
                    <a:pt x="1938" y="419"/>
                  </a:lnTo>
                  <a:cubicBezTo>
                    <a:pt x="2101" y="235"/>
                    <a:pt x="1937" y="1"/>
                    <a:pt x="1754" y="1"/>
                  </a:cubicBezTo>
                  <a:close/>
                </a:path>
              </a:pathLst>
            </a:custGeom>
            <a:solidFill>
              <a:srgbClr val="6981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9444;p77"/>
            <p:cNvSpPr/>
            <p:nvPr/>
          </p:nvSpPr>
          <p:spPr>
            <a:xfrm>
              <a:off x="3235660" y="3480547"/>
              <a:ext cx="56782" cy="55287"/>
            </a:xfrm>
            <a:custGeom>
              <a:avLst/>
              <a:gdLst/>
              <a:ahLst/>
              <a:cxnLst/>
              <a:rect l="l" t="t" r="r" b="b"/>
              <a:pathLst>
                <a:path w="2166" h="2109" extrusionOk="0">
                  <a:moveTo>
                    <a:pt x="246" y="1"/>
                  </a:moveTo>
                  <a:cubicBezTo>
                    <a:pt x="101" y="1"/>
                    <a:pt x="0" y="116"/>
                    <a:pt x="0" y="246"/>
                  </a:cubicBezTo>
                  <a:lnTo>
                    <a:pt x="0" y="1863"/>
                  </a:lnTo>
                  <a:cubicBezTo>
                    <a:pt x="0" y="1993"/>
                    <a:pt x="101" y="2108"/>
                    <a:pt x="246" y="2108"/>
                  </a:cubicBezTo>
                  <a:lnTo>
                    <a:pt x="1935" y="2108"/>
                  </a:lnTo>
                  <a:cubicBezTo>
                    <a:pt x="2065" y="2108"/>
                    <a:pt x="2166" y="1993"/>
                    <a:pt x="2166" y="1863"/>
                  </a:cubicBezTo>
                  <a:lnTo>
                    <a:pt x="2166" y="1430"/>
                  </a:lnTo>
                  <a:cubicBezTo>
                    <a:pt x="2151" y="1278"/>
                    <a:pt x="2036" y="1202"/>
                    <a:pt x="1922" y="1202"/>
                  </a:cubicBezTo>
                  <a:cubicBezTo>
                    <a:pt x="1808" y="1202"/>
                    <a:pt x="1696" y="1278"/>
                    <a:pt x="1689" y="1430"/>
                  </a:cubicBezTo>
                  <a:lnTo>
                    <a:pt x="1689" y="1617"/>
                  </a:lnTo>
                  <a:lnTo>
                    <a:pt x="477" y="1617"/>
                  </a:lnTo>
                  <a:lnTo>
                    <a:pt x="477" y="492"/>
                  </a:lnTo>
                  <a:lnTo>
                    <a:pt x="1458" y="492"/>
                  </a:lnTo>
                  <a:cubicBezTo>
                    <a:pt x="1761" y="463"/>
                    <a:pt x="1761" y="30"/>
                    <a:pt x="1458" y="1"/>
                  </a:cubicBezTo>
                  <a:close/>
                </a:path>
              </a:pathLst>
            </a:custGeom>
            <a:solidFill>
              <a:srgbClr val="6277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9445;p77"/>
            <p:cNvSpPr/>
            <p:nvPr/>
          </p:nvSpPr>
          <p:spPr>
            <a:xfrm>
              <a:off x="3248400" y="3480573"/>
              <a:ext cx="55130" cy="40502"/>
            </a:xfrm>
            <a:custGeom>
              <a:avLst/>
              <a:gdLst/>
              <a:ahLst/>
              <a:cxnLst/>
              <a:rect l="l" t="t" r="r" b="b"/>
              <a:pathLst>
                <a:path w="2103" h="1545" extrusionOk="0">
                  <a:moveTo>
                    <a:pt x="1755" y="0"/>
                  </a:moveTo>
                  <a:cubicBezTo>
                    <a:pt x="1695" y="0"/>
                    <a:pt x="1632" y="26"/>
                    <a:pt x="1579" y="86"/>
                  </a:cubicBezTo>
                  <a:lnTo>
                    <a:pt x="770" y="938"/>
                  </a:lnTo>
                  <a:lnTo>
                    <a:pt x="525" y="664"/>
                  </a:lnTo>
                  <a:cubicBezTo>
                    <a:pt x="472" y="607"/>
                    <a:pt x="410" y="584"/>
                    <a:pt x="351" y="584"/>
                  </a:cubicBezTo>
                  <a:cubicBezTo>
                    <a:pt x="166" y="584"/>
                    <a:pt x="0" y="810"/>
                    <a:pt x="164" y="996"/>
                  </a:cubicBezTo>
                  <a:lnTo>
                    <a:pt x="582" y="1458"/>
                  </a:lnTo>
                  <a:cubicBezTo>
                    <a:pt x="626" y="1515"/>
                    <a:pt x="698" y="1544"/>
                    <a:pt x="770" y="1544"/>
                  </a:cubicBezTo>
                  <a:cubicBezTo>
                    <a:pt x="842" y="1544"/>
                    <a:pt x="900" y="1515"/>
                    <a:pt x="958" y="1458"/>
                  </a:cubicBezTo>
                  <a:lnTo>
                    <a:pt x="1939" y="418"/>
                  </a:lnTo>
                  <a:cubicBezTo>
                    <a:pt x="2102" y="234"/>
                    <a:pt x="1938" y="0"/>
                    <a:pt x="1755" y="0"/>
                  </a:cubicBezTo>
                  <a:close/>
                </a:path>
              </a:pathLst>
            </a:custGeom>
            <a:solidFill>
              <a:srgbClr val="6981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9446;p77"/>
            <p:cNvSpPr/>
            <p:nvPr/>
          </p:nvSpPr>
          <p:spPr>
            <a:xfrm>
              <a:off x="3235660" y="3596312"/>
              <a:ext cx="56782" cy="55314"/>
            </a:xfrm>
            <a:custGeom>
              <a:avLst/>
              <a:gdLst/>
              <a:ahLst/>
              <a:cxnLst/>
              <a:rect l="l" t="t" r="r" b="b"/>
              <a:pathLst>
                <a:path w="2166" h="2110" extrusionOk="0">
                  <a:moveTo>
                    <a:pt x="1485" y="1"/>
                  </a:moveTo>
                  <a:cubicBezTo>
                    <a:pt x="1477" y="1"/>
                    <a:pt x="1468" y="1"/>
                    <a:pt x="1458" y="2"/>
                  </a:cubicBezTo>
                  <a:lnTo>
                    <a:pt x="246" y="2"/>
                  </a:lnTo>
                  <a:cubicBezTo>
                    <a:pt x="101" y="2"/>
                    <a:pt x="0" y="117"/>
                    <a:pt x="0" y="247"/>
                  </a:cubicBezTo>
                  <a:lnTo>
                    <a:pt x="0" y="1864"/>
                  </a:lnTo>
                  <a:cubicBezTo>
                    <a:pt x="0" y="1994"/>
                    <a:pt x="101" y="2109"/>
                    <a:pt x="246" y="2109"/>
                  </a:cubicBezTo>
                  <a:lnTo>
                    <a:pt x="1935" y="2109"/>
                  </a:lnTo>
                  <a:cubicBezTo>
                    <a:pt x="2065" y="2095"/>
                    <a:pt x="2166" y="1994"/>
                    <a:pt x="2166" y="1850"/>
                  </a:cubicBezTo>
                  <a:lnTo>
                    <a:pt x="2166" y="1417"/>
                  </a:lnTo>
                  <a:cubicBezTo>
                    <a:pt x="2151" y="1272"/>
                    <a:pt x="2036" y="1200"/>
                    <a:pt x="1922" y="1200"/>
                  </a:cubicBezTo>
                  <a:cubicBezTo>
                    <a:pt x="1808" y="1200"/>
                    <a:pt x="1696" y="1272"/>
                    <a:pt x="1689" y="1417"/>
                  </a:cubicBezTo>
                  <a:lnTo>
                    <a:pt x="1689" y="1619"/>
                  </a:lnTo>
                  <a:lnTo>
                    <a:pt x="477" y="1619"/>
                  </a:lnTo>
                  <a:lnTo>
                    <a:pt x="477" y="493"/>
                  </a:lnTo>
                  <a:lnTo>
                    <a:pt x="1458" y="493"/>
                  </a:lnTo>
                  <a:cubicBezTo>
                    <a:pt x="1468" y="493"/>
                    <a:pt x="1477" y="494"/>
                    <a:pt x="1485" y="494"/>
                  </a:cubicBezTo>
                  <a:cubicBezTo>
                    <a:pt x="1810" y="494"/>
                    <a:pt x="1810" y="1"/>
                    <a:pt x="1485" y="1"/>
                  </a:cubicBezTo>
                  <a:close/>
                </a:path>
              </a:pathLst>
            </a:custGeom>
            <a:solidFill>
              <a:srgbClr val="6277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9447;p77"/>
            <p:cNvSpPr/>
            <p:nvPr/>
          </p:nvSpPr>
          <p:spPr>
            <a:xfrm>
              <a:off x="3248400" y="3596365"/>
              <a:ext cx="55130" cy="40214"/>
            </a:xfrm>
            <a:custGeom>
              <a:avLst/>
              <a:gdLst/>
              <a:ahLst/>
              <a:cxnLst/>
              <a:rect l="l" t="t" r="r" b="b"/>
              <a:pathLst>
                <a:path w="2103" h="1534" extrusionOk="0">
                  <a:moveTo>
                    <a:pt x="1755" y="0"/>
                  </a:moveTo>
                  <a:cubicBezTo>
                    <a:pt x="1695" y="0"/>
                    <a:pt x="1632" y="26"/>
                    <a:pt x="1579" y="87"/>
                  </a:cubicBezTo>
                  <a:lnTo>
                    <a:pt x="770" y="938"/>
                  </a:lnTo>
                  <a:lnTo>
                    <a:pt x="525" y="664"/>
                  </a:lnTo>
                  <a:cubicBezTo>
                    <a:pt x="471" y="603"/>
                    <a:pt x="409" y="578"/>
                    <a:pt x="348" y="578"/>
                  </a:cubicBezTo>
                  <a:cubicBezTo>
                    <a:pt x="165" y="578"/>
                    <a:pt x="1" y="811"/>
                    <a:pt x="164" y="996"/>
                  </a:cubicBezTo>
                  <a:lnTo>
                    <a:pt x="582" y="1458"/>
                  </a:lnTo>
                  <a:cubicBezTo>
                    <a:pt x="626" y="1501"/>
                    <a:pt x="698" y="1530"/>
                    <a:pt x="770" y="1530"/>
                  </a:cubicBezTo>
                  <a:cubicBezTo>
                    <a:pt x="783" y="1533"/>
                    <a:pt x="794" y="1534"/>
                    <a:pt x="806" y="1534"/>
                  </a:cubicBezTo>
                  <a:cubicBezTo>
                    <a:pt x="862" y="1534"/>
                    <a:pt x="910" y="1506"/>
                    <a:pt x="958" y="1458"/>
                  </a:cubicBezTo>
                  <a:lnTo>
                    <a:pt x="1939" y="419"/>
                  </a:lnTo>
                  <a:cubicBezTo>
                    <a:pt x="2102" y="234"/>
                    <a:pt x="1938" y="0"/>
                    <a:pt x="1755" y="0"/>
                  </a:cubicBezTo>
                  <a:close/>
                </a:path>
              </a:pathLst>
            </a:custGeom>
            <a:solidFill>
              <a:srgbClr val="6981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9448;p77"/>
            <p:cNvSpPr/>
            <p:nvPr/>
          </p:nvSpPr>
          <p:spPr>
            <a:xfrm>
              <a:off x="3438878" y="3642136"/>
              <a:ext cx="168038" cy="88292"/>
            </a:xfrm>
            <a:custGeom>
              <a:avLst/>
              <a:gdLst/>
              <a:ahLst/>
              <a:cxnLst/>
              <a:rect l="l" t="t" r="r" b="b"/>
              <a:pathLst>
                <a:path w="6410" h="3368" extrusionOk="0">
                  <a:moveTo>
                    <a:pt x="2440" y="1"/>
                  </a:moveTo>
                  <a:lnTo>
                    <a:pt x="982" y="592"/>
                  </a:lnTo>
                  <a:cubicBezTo>
                    <a:pt x="837" y="636"/>
                    <a:pt x="707" y="722"/>
                    <a:pt x="592" y="809"/>
                  </a:cubicBezTo>
                  <a:lnTo>
                    <a:pt x="549" y="838"/>
                  </a:lnTo>
                  <a:lnTo>
                    <a:pt x="534" y="867"/>
                  </a:lnTo>
                  <a:lnTo>
                    <a:pt x="520" y="881"/>
                  </a:lnTo>
                  <a:lnTo>
                    <a:pt x="476" y="910"/>
                  </a:lnTo>
                  <a:cubicBezTo>
                    <a:pt x="217" y="1170"/>
                    <a:pt x="58" y="1502"/>
                    <a:pt x="0" y="1877"/>
                  </a:cubicBezTo>
                  <a:lnTo>
                    <a:pt x="0" y="1935"/>
                  </a:lnTo>
                  <a:lnTo>
                    <a:pt x="0" y="1949"/>
                  </a:lnTo>
                  <a:lnTo>
                    <a:pt x="0" y="2007"/>
                  </a:lnTo>
                  <a:lnTo>
                    <a:pt x="0" y="2036"/>
                  </a:lnTo>
                  <a:lnTo>
                    <a:pt x="0" y="2050"/>
                  </a:lnTo>
                  <a:lnTo>
                    <a:pt x="0" y="2123"/>
                  </a:lnTo>
                  <a:lnTo>
                    <a:pt x="0" y="2354"/>
                  </a:lnTo>
                  <a:lnTo>
                    <a:pt x="0" y="3061"/>
                  </a:lnTo>
                  <a:cubicBezTo>
                    <a:pt x="13" y="3232"/>
                    <a:pt x="147" y="3368"/>
                    <a:pt x="313" y="3368"/>
                  </a:cubicBezTo>
                  <a:cubicBezTo>
                    <a:pt x="329" y="3368"/>
                    <a:pt x="345" y="3367"/>
                    <a:pt x="361" y="3364"/>
                  </a:cubicBezTo>
                  <a:lnTo>
                    <a:pt x="6049" y="3364"/>
                  </a:lnTo>
                  <a:cubicBezTo>
                    <a:pt x="6065" y="3367"/>
                    <a:pt x="6081" y="3368"/>
                    <a:pt x="6097" y="3368"/>
                  </a:cubicBezTo>
                  <a:cubicBezTo>
                    <a:pt x="6265" y="3368"/>
                    <a:pt x="6409" y="3232"/>
                    <a:pt x="6409" y="3061"/>
                  </a:cubicBezTo>
                  <a:lnTo>
                    <a:pt x="6409" y="2354"/>
                  </a:lnTo>
                  <a:lnTo>
                    <a:pt x="6409" y="2123"/>
                  </a:lnTo>
                  <a:lnTo>
                    <a:pt x="6337" y="2123"/>
                  </a:lnTo>
                  <a:lnTo>
                    <a:pt x="6337" y="2050"/>
                  </a:lnTo>
                  <a:lnTo>
                    <a:pt x="6337" y="2036"/>
                  </a:lnTo>
                  <a:lnTo>
                    <a:pt x="6337" y="2007"/>
                  </a:lnTo>
                  <a:lnTo>
                    <a:pt x="6337" y="1949"/>
                  </a:lnTo>
                  <a:lnTo>
                    <a:pt x="6337" y="1935"/>
                  </a:lnTo>
                  <a:lnTo>
                    <a:pt x="6337" y="1877"/>
                  </a:lnTo>
                  <a:cubicBezTo>
                    <a:pt x="6294" y="1502"/>
                    <a:pt x="6121" y="1170"/>
                    <a:pt x="5861" y="910"/>
                  </a:cubicBezTo>
                  <a:lnTo>
                    <a:pt x="5818" y="881"/>
                  </a:lnTo>
                  <a:lnTo>
                    <a:pt x="5803" y="867"/>
                  </a:lnTo>
                  <a:lnTo>
                    <a:pt x="5789" y="838"/>
                  </a:lnTo>
                  <a:lnTo>
                    <a:pt x="5745" y="809"/>
                  </a:lnTo>
                  <a:cubicBezTo>
                    <a:pt x="5630" y="722"/>
                    <a:pt x="5500" y="636"/>
                    <a:pt x="5356" y="592"/>
                  </a:cubicBezTo>
                  <a:lnTo>
                    <a:pt x="3898" y="1"/>
                  </a:lnTo>
                  <a:lnTo>
                    <a:pt x="3537" y="376"/>
                  </a:lnTo>
                  <a:lnTo>
                    <a:pt x="3176" y="737"/>
                  </a:lnTo>
                  <a:lnTo>
                    <a:pt x="2801" y="376"/>
                  </a:lnTo>
                  <a:lnTo>
                    <a:pt x="2440" y="1"/>
                  </a:lnTo>
                  <a:close/>
                </a:path>
              </a:pathLst>
            </a:custGeom>
            <a:solidFill>
              <a:srgbClr val="D5DE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9449;p77"/>
            <p:cNvSpPr/>
            <p:nvPr/>
          </p:nvSpPr>
          <p:spPr>
            <a:xfrm>
              <a:off x="3436965" y="3642529"/>
              <a:ext cx="68526" cy="87899"/>
            </a:xfrm>
            <a:custGeom>
              <a:avLst/>
              <a:gdLst/>
              <a:ahLst/>
              <a:cxnLst/>
              <a:rect l="l" t="t" r="r" b="b"/>
              <a:pathLst>
                <a:path w="2614" h="3353" extrusionOk="0">
                  <a:moveTo>
                    <a:pt x="2469" y="0"/>
                  </a:moveTo>
                  <a:lnTo>
                    <a:pt x="1026" y="563"/>
                  </a:lnTo>
                  <a:cubicBezTo>
                    <a:pt x="405" y="808"/>
                    <a:pt x="1" y="1429"/>
                    <a:pt x="30" y="2108"/>
                  </a:cubicBezTo>
                  <a:lnTo>
                    <a:pt x="30" y="3046"/>
                  </a:lnTo>
                  <a:cubicBezTo>
                    <a:pt x="30" y="3217"/>
                    <a:pt x="174" y="3353"/>
                    <a:pt x="343" y="3353"/>
                  </a:cubicBezTo>
                  <a:cubicBezTo>
                    <a:pt x="358" y="3353"/>
                    <a:pt x="375" y="3352"/>
                    <a:pt x="391" y="3349"/>
                  </a:cubicBezTo>
                  <a:lnTo>
                    <a:pt x="463" y="3349"/>
                  </a:lnTo>
                  <a:lnTo>
                    <a:pt x="463" y="2108"/>
                  </a:lnTo>
                  <a:cubicBezTo>
                    <a:pt x="434" y="1429"/>
                    <a:pt x="838" y="808"/>
                    <a:pt x="1459" y="563"/>
                  </a:cubicBezTo>
                  <a:lnTo>
                    <a:pt x="2614" y="116"/>
                  </a:lnTo>
                  <a:lnTo>
                    <a:pt x="2469" y="0"/>
                  </a:lnTo>
                  <a:close/>
                </a:path>
              </a:pathLst>
            </a:custGeom>
            <a:solidFill>
              <a:srgbClr val="91A8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9450;p77"/>
            <p:cNvSpPr/>
            <p:nvPr/>
          </p:nvSpPr>
          <p:spPr>
            <a:xfrm>
              <a:off x="3468003" y="3503249"/>
              <a:ext cx="106354" cy="74975"/>
            </a:xfrm>
            <a:custGeom>
              <a:avLst/>
              <a:gdLst/>
              <a:ahLst/>
              <a:cxnLst/>
              <a:rect l="l" t="t" r="r" b="b"/>
              <a:pathLst>
                <a:path w="4057" h="2860" extrusionOk="0">
                  <a:moveTo>
                    <a:pt x="3581" y="2440"/>
                  </a:moveTo>
                  <a:lnTo>
                    <a:pt x="3564" y="2457"/>
                  </a:lnTo>
                  <a:lnTo>
                    <a:pt x="3564" y="2457"/>
                  </a:lnTo>
                  <a:lnTo>
                    <a:pt x="3566" y="2455"/>
                  </a:lnTo>
                  <a:lnTo>
                    <a:pt x="3581" y="2440"/>
                  </a:lnTo>
                  <a:close/>
                  <a:moveTo>
                    <a:pt x="3552" y="2455"/>
                  </a:moveTo>
                  <a:lnTo>
                    <a:pt x="3552" y="2469"/>
                  </a:lnTo>
                  <a:lnTo>
                    <a:pt x="3552" y="2484"/>
                  </a:lnTo>
                  <a:lnTo>
                    <a:pt x="3537" y="2513"/>
                  </a:lnTo>
                  <a:lnTo>
                    <a:pt x="3552" y="2469"/>
                  </a:lnTo>
                  <a:lnTo>
                    <a:pt x="3508" y="2498"/>
                  </a:lnTo>
                  <a:lnTo>
                    <a:pt x="3508" y="2498"/>
                  </a:lnTo>
                  <a:lnTo>
                    <a:pt x="3552" y="2455"/>
                  </a:lnTo>
                  <a:close/>
                  <a:moveTo>
                    <a:pt x="1949" y="1"/>
                  </a:moveTo>
                  <a:cubicBezTo>
                    <a:pt x="867" y="1"/>
                    <a:pt x="1" y="867"/>
                    <a:pt x="1" y="1935"/>
                  </a:cubicBezTo>
                  <a:lnTo>
                    <a:pt x="1" y="2859"/>
                  </a:lnTo>
                  <a:cubicBezTo>
                    <a:pt x="1" y="2859"/>
                    <a:pt x="448" y="2816"/>
                    <a:pt x="506" y="2599"/>
                  </a:cubicBezTo>
                  <a:cubicBezTo>
                    <a:pt x="520" y="2570"/>
                    <a:pt x="535" y="2556"/>
                    <a:pt x="549" y="2527"/>
                  </a:cubicBezTo>
                  <a:cubicBezTo>
                    <a:pt x="795" y="2527"/>
                    <a:pt x="1964" y="2513"/>
                    <a:pt x="2642" y="1704"/>
                  </a:cubicBezTo>
                  <a:cubicBezTo>
                    <a:pt x="2787" y="2094"/>
                    <a:pt x="3104" y="2397"/>
                    <a:pt x="3508" y="2513"/>
                  </a:cubicBezTo>
                  <a:cubicBezTo>
                    <a:pt x="3523" y="2541"/>
                    <a:pt x="3537" y="2570"/>
                    <a:pt x="3552" y="2585"/>
                  </a:cubicBezTo>
                  <a:cubicBezTo>
                    <a:pt x="3610" y="2801"/>
                    <a:pt x="4057" y="2845"/>
                    <a:pt x="4057" y="2845"/>
                  </a:cubicBezTo>
                  <a:lnTo>
                    <a:pt x="4057" y="1935"/>
                  </a:lnTo>
                  <a:cubicBezTo>
                    <a:pt x="4043" y="867"/>
                    <a:pt x="3176" y="1"/>
                    <a:pt x="2108" y="1"/>
                  </a:cubicBezTo>
                  <a:close/>
                </a:path>
              </a:pathLst>
            </a:custGeom>
            <a:solidFill>
              <a:srgbClr val="5C72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9451;p77"/>
            <p:cNvSpPr/>
            <p:nvPr/>
          </p:nvSpPr>
          <p:spPr>
            <a:xfrm>
              <a:off x="3468003" y="3502882"/>
              <a:ext cx="57542" cy="74949"/>
            </a:xfrm>
            <a:custGeom>
              <a:avLst/>
              <a:gdLst/>
              <a:ahLst/>
              <a:cxnLst/>
              <a:rect l="l" t="t" r="r" b="b"/>
              <a:pathLst>
                <a:path w="2195" h="2859" extrusionOk="0">
                  <a:moveTo>
                    <a:pt x="1949" y="0"/>
                  </a:moveTo>
                  <a:cubicBezTo>
                    <a:pt x="881" y="0"/>
                    <a:pt x="1" y="881"/>
                    <a:pt x="1" y="1949"/>
                  </a:cubicBezTo>
                  <a:lnTo>
                    <a:pt x="1" y="2859"/>
                  </a:lnTo>
                  <a:cubicBezTo>
                    <a:pt x="116" y="2844"/>
                    <a:pt x="232" y="2815"/>
                    <a:pt x="347" y="2772"/>
                  </a:cubicBezTo>
                  <a:lnTo>
                    <a:pt x="347" y="2454"/>
                  </a:lnTo>
                  <a:lnTo>
                    <a:pt x="347" y="1949"/>
                  </a:lnTo>
                  <a:cubicBezTo>
                    <a:pt x="347" y="910"/>
                    <a:pt x="1155" y="58"/>
                    <a:pt x="2195" y="0"/>
                  </a:cubicBezTo>
                  <a:close/>
                </a:path>
              </a:pathLst>
            </a:custGeom>
            <a:solidFill>
              <a:srgbClr val="6075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9452;p77"/>
            <p:cNvSpPr/>
            <p:nvPr/>
          </p:nvSpPr>
          <p:spPr>
            <a:xfrm>
              <a:off x="3559598" y="3570386"/>
              <a:ext cx="23489" cy="31143"/>
            </a:xfrm>
            <a:custGeom>
              <a:avLst/>
              <a:gdLst/>
              <a:ahLst/>
              <a:cxnLst/>
              <a:rect l="l" t="t" r="r" b="b"/>
              <a:pathLst>
                <a:path w="896" h="1188" extrusionOk="0">
                  <a:moveTo>
                    <a:pt x="250" y="0"/>
                  </a:moveTo>
                  <a:cubicBezTo>
                    <a:pt x="116" y="0"/>
                    <a:pt x="0" y="104"/>
                    <a:pt x="0" y="240"/>
                  </a:cubicBezTo>
                  <a:lnTo>
                    <a:pt x="0" y="948"/>
                  </a:lnTo>
                  <a:cubicBezTo>
                    <a:pt x="0" y="1084"/>
                    <a:pt x="116" y="1188"/>
                    <a:pt x="250" y="1188"/>
                  </a:cubicBezTo>
                  <a:cubicBezTo>
                    <a:pt x="272" y="1188"/>
                    <a:pt x="295" y="1185"/>
                    <a:pt x="318" y="1179"/>
                  </a:cubicBezTo>
                  <a:cubicBezTo>
                    <a:pt x="361" y="1164"/>
                    <a:pt x="419" y="1135"/>
                    <a:pt x="462" y="1121"/>
                  </a:cubicBezTo>
                  <a:cubicBezTo>
                    <a:pt x="505" y="1078"/>
                    <a:pt x="549" y="1034"/>
                    <a:pt x="592" y="1005"/>
                  </a:cubicBezTo>
                  <a:cubicBezTo>
                    <a:pt x="895" y="673"/>
                    <a:pt x="751" y="139"/>
                    <a:pt x="318" y="9"/>
                  </a:cubicBezTo>
                  <a:cubicBezTo>
                    <a:pt x="295" y="3"/>
                    <a:pt x="272" y="0"/>
                    <a:pt x="250" y="0"/>
                  </a:cubicBezTo>
                  <a:close/>
                </a:path>
              </a:pathLst>
            </a:custGeom>
            <a:solidFill>
              <a:srgbClr val="9DA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9453;p77"/>
            <p:cNvSpPr/>
            <p:nvPr/>
          </p:nvSpPr>
          <p:spPr>
            <a:xfrm>
              <a:off x="3459300" y="3570596"/>
              <a:ext cx="23489" cy="31065"/>
            </a:xfrm>
            <a:custGeom>
              <a:avLst/>
              <a:gdLst/>
              <a:ahLst/>
              <a:cxnLst/>
              <a:rect l="l" t="t" r="r" b="b"/>
              <a:pathLst>
                <a:path w="896" h="1185" extrusionOk="0">
                  <a:moveTo>
                    <a:pt x="658" y="1"/>
                  </a:moveTo>
                  <a:cubicBezTo>
                    <a:pt x="631" y="1"/>
                    <a:pt x="604" y="6"/>
                    <a:pt x="578" y="16"/>
                  </a:cubicBezTo>
                  <a:cubicBezTo>
                    <a:pt x="1" y="189"/>
                    <a:pt x="1" y="997"/>
                    <a:pt x="578" y="1171"/>
                  </a:cubicBezTo>
                  <a:cubicBezTo>
                    <a:pt x="604" y="1180"/>
                    <a:pt x="631" y="1185"/>
                    <a:pt x="656" y="1185"/>
                  </a:cubicBezTo>
                  <a:cubicBezTo>
                    <a:pt x="785" y="1185"/>
                    <a:pt x="896" y="1072"/>
                    <a:pt x="896" y="940"/>
                  </a:cubicBezTo>
                  <a:lnTo>
                    <a:pt x="896" y="247"/>
                  </a:lnTo>
                  <a:cubicBezTo>
                    <a:pt x="896" y="160"/>
                    <a:pt x="852" y="88"/>
                    <a:pt x="795" y="45"/>
                  </a:cubicBezTo>
                  <a:cubicBezTo>
                    <a:pt x="757" y="17"/>
                    <a:pt x="708" y="1"/>
                    <a:pt x="658" y="1"/>
                  </a:cubicBezTo>
                  <a:close/>
                </a:path>
              </a:pathLst>
            </a:custGeom>
            <a:solidFill>
              <a:srgbClr val="B7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9454;p77"/>
            <p:cNvSpPr/>
            <p:nvPr/>
          </p:nvSpPr>
          <p:spPr>
            <a:xfrm>
              <a:off x="3501689" y="3624887"/>
              <a:ext cx="39008" cy="44146"/>
            </a:xfrm>
            <a:custGeom>
              <a:avLst/>
              <a:gdLst/>
              <a:ahLst/>
              <a:cxnLst/>
              <a:rect l="l" t="t" r="r" b="b"/>
              <a:pathLst>
                <a:path w="1488" h="1684" extrusionOk="0">
                  <a:moveTo>
                    <a:pt x="241" y="1"/>
                  </a:moveTo>
                  <a:cubicBezTo>
                    <a:pt x="109" y="1"/>
                    <a:pt x="0" y="115"/>
                    <a:pt x="0" y="240"/>
                  </a:cubicBezTo>
                  <a:lnTo>
                    <a:pt x="0" y="962"/>
                  </a:lnTo>
                  <a:cubicBezTo>
                    <a:pt x="0" y="1019"/>
                    <a:pt x="29" y="1092"/>
                    <a:pt x="73" y="1135"/>
                  </a:cubicBezTo>
                  <a:lnTo>
                    <a:pt x="563" y="1611"/>
                  </a:lnTo>
                  <a:cubicBezTo>
                    <a:pt x="607" y="1655"/>
                    <a:pt x="679" y="1684"/>
                    <a:pt x="737" y="1684"/>
                  </a:cubicBezTo>
                  <a:cubicBezTo>
                    <a:pt x="809" y="1684"/>
                    <a:pt x="867" y="1655"/>
                    <a:pt x="924" y="1611"/>
                  </a:cubicBezTo>
                  <a:lnTo>
                    <a:pt x="1430" y="1077"/>
                  </a:lnTo>
                  <a:cubicBezTo>
                    <a:pt x="1473" y="1034"/>
                    <a:pt x="1487" y="976"/>
                    <a:pt x="1487" y="918"/>
                  </a:cubicBezTo>
                  <a:lnTo>
                    <a:pt x="1487" y="240"/>
                  </a:lnTo>
                  <a:cubicBezTo>
                    <a:pt x="1487" y="168"/>
                    <a:pt x="1458" y="125"/>
                    <a:pt x="1415" y="81"/>
                  </a:cubicBezTo>
                  <a:cubicBezTo>
                    <a:pt x="1357" y="38"/>
                    <a:pt x="1300" y="9"/>
                    <a:pt x="1227" y="9"/>
                  </a:cubicBezTo>
                  <a:lnTo>
                    <a:pt x="1184" y="9"/>
                  </a:lnTo>
                  <a:cubicBezTo>
                    <a:pt x="1097" y="23"/>
                    <a:pt x="996" y="38"/>
                    <a:pt x="895" y="38"/>
                  </a:cubicBezTo>
                  <a:lnTo>
                    <a:pt x="592" y="38"/>
                  </a:lnTo>
                  <a:cubicBezTo>
                    <a:pt x="491" y="38"/>
                    <a:pt x="390" y="23"/>
                    <a:pt x="304" y="9"/>
                  </a:cubicBezTo>
                  <a:cubicBezTo>
                    <a:pt x="282" y="3"/>
                    <a:pt x="262" y="1"/>
                    <a:pt x="241" y="1"/>
                  </a:cubicBezTo>
                  <a:close/>
                </a:path>
              </a:pathLst>
            </a:custGeom>
            <a:solidFill>
              <a:srgbClr val="9DA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9455;p77"/>
            <p:cNvSpPr/>
            <p:nvPr/>
          </p:nvSpPr>
          <p:spPr>
            <a:xfrm>
              <a:off x="3501689" y="3625385"/>
              <a:ext cx="24249" cy="44015"/>
            </a:xfrm>
            <a:custGeom>
              <a:avLst/>
              <a:gdLst/>
              <a:ahLst/>
              <a:cxnLst/>
              <a:rect l="l" t="t" r="r" b="b"/>
              <a:pathLst>
                <a:path w="925" h="1679" extrusionOk="0">
                  <a:moveTo>
                    <a:pt x="241" y="0"/>
                  </a:moveTo>
                  <a:cubicBezTo>
                    <a:pt x="105" y="0"/>
                    <a:pt x="0" y="108"/>
                    <a:pt x="0" y="250"/>
                  </a:cubicBezTo>
                  <a:lnTo>
                    <a:pt x="0" y="957"/>
                  </a:lnTo>
                  <a:cubicBezTo>
                    <a:pt x="0" y="1029"/>
                    <a:pt x="29" y="1087"/>
                    <a:pt x="73" y="1130"/>
                  </a:cubicBezTo>
                  <a:lnTo>
                    <a:pt x="563" y="1621"/>
                  </a:lnTo>
                  <a:cubicBezTo>
                    <a:pt x="607" y="1665"/>
                    <a:pt x="679" y="1679"/>
                    <a:pt x="737" y="1679"/>
                  </a:cubicBezTo>
                  <a:cubicBezTo>
                    <a:pt x="809" y="1679"/>
                    <a:pt x="867" y="1650"/>
                    <a:pt x="924" y="1607"/>
                  </a:cubicBezTo>
                  <a:cubicBezTo>
                    <a:pt x="867" y="1592"/>
                    <a:pt x="823" y="1578"/>
                    <a:pt x="780" y="1549"/>
                  </a:cubicBezTo>
                  <a:lnTo>
                    <a:pt x="289" y="1058"/>
                  </a:lnTo>
                  <a:cubicBezTo>
                    <a:pt x="246" y="1015"/>
                    <a:pt x="217" y="957"/>
                    <a:pt x="217" y="885"/>
                  </a:cubicBezTo>
                  <a:lnTo>
                    <a:pt x="217" y="178"/>
                  </a:lnTo>
                  <a:cubicBezTo>
                    <a:pt x="217" y="106"/>
                    <a:pt x="246" y="48"/>
                    <a:pt x="289" y="4"/>
                  </a:cubicBezTo>
                  <a:cubicBezTo>
                    <a:pt x="273" y="1"/>
                    <a:pt x="256" y="0"/>
                    <a:pt x="241" y="0"/>
                  </a:cubicBezTo>
                  <a:close/>
                </a:path>
              </a:pathLst>
            </a:custGeom>
            <a:solidFill>
              <a:srgbClr val="B7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9456;p77"/>
            <p:cNvSpPr/>
            <p:nvPr/>
          </p:nvSpPr>
          <p:spPr>
            <a:xfrm>
              <a:off x="3479354" y="3547133"/>
              <a:ext cx="83652" cy="89367"/>
            </a:xfrm>
            <a:custGeom>
              <a:avLst/>
              <a:gdLst/>
              <a:ahLst/>
              <a:cxnLst/>
              <a:rect l="l" t="t" r="r" b="b"/>
              <a:pathLst>
                <a:path w="3191" h="3409" extrusionOk="0">
                  <a:moveTo>
                    <a:pt x="2201" y="1"/>
                  </a:moveTo>
                  <a:cubicBezTo>
                    <a:pt x="2184" y="1"/>
                    <a:pt x="2167" y="6"/>
                    <a:pt x="2152" y="16"/>
                  </a:cubicBezTo>
                  <a:cubicBezTo>
                    <a:pt x="1805" y="276"/>
                    <a:pt x="1415" y="463"/>
                    <a:pt x="997" y="579"/>
                  </a:cubicBezTo>
                  <a:cubicBezTo>
                    <a:pt x="867" y="622"/>
                    <a:pt x="737" y="651"/>
                    <a:pt x="607" y="680"/>
                  </a:cubicBezTo>
                  <a:cubicBezTo>
                    <a:pt x="492" y="694"/>
                    <a:pt x="362" y="709"/>
                    <a:pt x="232" y="723"/>
                  </a:cubicBezTo>
                  <a:cubicBezTo>
                    <a:pt x="102" y="738"/>
                    <a:pt x="1" y="839"/>
                    <a:pt x="1" y="969"/>
                  </a:cubicBezTo>
                  <a:lnTo>
                    <a:pt x="1" y="1965"/>
                  </a:lnTo>
                  <a:cubicBezTo>
                    <a:pt x="1" y="2758"/>
                    <a:pt x="650" y="3408"/>
                    <a:pt x="1444" y="3408"/>
                  </a:cubicBezTo>
                  <a:lnTo>
                    <a:pt x="1747" y="3408"/>
                  </a:lnTo>
                  <a:cubicBezTo>
                    <a:pt x="2541" y="3408"/>
                    <a:pt x="3191" y="2758"/>
                    <a:pt x="3191" y="1965"/>
                  </a:cubicBezTo>
                  <a:lnTo>
                    <a:pt x="3191" y="925"/>
                  </a:lnTo>
                  <a:cubicBezTo>
                    <a:pt x="3191" y="824"/>
                    <a:pt x="3119" y="738"/>
                    <a:pt x="3032" y="694"/>
                  </a:cubicBezTo>
                  <a:cubicBezTo>
                    <a:pt x="3003" y="680"/>
                    <a:pt x="2974" y="665"/>
                    <a:pt x="2946" y="665"/>
                  </a:cubicBezTo>
                  <a:cubicBezTo>
                    <a:pt x="2657" y="550"/>
                    <a:pt x="2426" y="333"/>
                    <a:pt x="2296" y="74"/>
                  </a:cubicBezTo>
                  <a:lnTo>
                    <a:pt x="2282" y="45"/>
                  </a:lnTo>
                  <a:cubicBezTo>
                    <a:pt x="2263" y="17"/>
                    <a:pt x="2232" y="1"/>
                    <a:pt x="2201" y="1"/>
                  </a:cubicBezTo>
                  <a:close/>
                </a:path>
              </a:pathLst>
            </a:custGeom>
            <a:solidFill>
              <a:srgbClr val="9DAC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9457;p77"/>
            <p:cNvSpPr/>
            <p:nvPr/>
          </p:nvSpPr>
          <p:spPr>
            <a:xfrm>
              <a:off x="3479354" y="3547133"/>
              <a:ext cx="60583" cy="89367"/>
            </a:xfrm>
            <a:custGeom>
              <a:avLst/>
              <a:gdLst/>
              <a:ahLst/>
              <a:cxnLst/>
              <a:rect l="l" t="t" r="r" b="b"/>
              <a:pathLst>
                <a:path w="2311" h="3409" extrusionOk="0">
                  <a:moveTo>
                    <a:pt x="2201" y="1"/>
                  </a:moveTo>
                  <a:cubicBezTo>
                    <a:pt x="2184" y="1"/>
                    <a:pt x="2167" y="6"/>
                    <a:pt x="2152" y="16"/>
                  </a:cubicBezTo>
                  <a:cubicBezTo>
                    <a:pt x="1805" y="276"/>
                    <a:pt x="1415" y="463"/>
                    <a:pt x="997" y="579"/>
                  </a:cubicBezTo>
                  <a:cubicBezTo>
                    <a:pt x="867" y="622"/>
                    <a:pt x="737" y="651"/>
                    <a:pt x="607" y="665"/>
                  </a:cubicBezTo>
                  <a:cubicBezTo>
                    <a:pt x="492" y="694"/>
                    <a:pt x="362" y="709"/>
                    <a:pt x="232" y="723"/>
                  </a:cubicBezTo>
                  <a:cubicBezTo>
                    <a:pt x="102" y="738"/>
                    <a:pt x="1" y="839"/>
                    <a:pt x="1" y="969"/>
                  </a:cubicBezTo>
                  <a:lnTo>
                    <a:pt x="1" y="1965"/>
                  </a:lnTo>
                  <a:cubicBezTo>
                    <a:pt x="1" y="2758"/>
                    <a:pt x="650" y="3408"/>
                    <a:pt x="1444" y="3408"/>
                  </a:cubicBezTo>
                  <a:lnTo>
                    <a:pt x="1733" y="3408"/>
                  </a:lnTo>
                  <a:cubicBezTo>
                    <a:pt x="939" y="3408"/>
                    <a:pt x="304" y="2758"/>
                    <a:pt x="304" y="1965"/>
                  </a:cubicBezTo>
                  <a:lnTo>
                    <a:pt x="304" y="969"/>
                  </a:lnTo>
                  <a:cubicBezTo>
                    <a:pt x="304" y="839"/>
                    <a:pt x="405" y="738"/>
                    <a:pt x="520" y="723"/>
                  </a:cubicBezTo>
                  <a:cubicBezTo>
                    <a:pt x="650" y="709"/>
                    <a:pt x="780" y="694"/>
                    <a:pt x="910" y="680"/>
                  </a:cubicBezTo>
                  <a:cubicBezTo>
                    <a:pt x="1415" y="579"/>
                    <a:pt x="1892" y="391"/>
                    <a:pt x="2310" y="117"/>
                  </a:cubicBezTo>
                  <a:lnTo>
                    <a:pt x="2296" y="74"/>
                  </a:lnTo>
                  <a:lnTo>
                    <a:pt x="2282" y="45"/>
                  </a:lnTo>
                  <a:cubicBezTo>
                    <a:pt x="2263" y="17"/>
                    <a:pt x="2232" y="1"/>
                    <a:pt x="2201" y="1"/>
                  </a:cubicBezTo>
                  <a:close/>
                </a:path>
              </a:pathLst>
            </a:custGeom>
            <a:solidFill>
              <a:srgbClr val="B7C5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14239;p74"/>
          <p:cNvGrpSpPr/>
          <p:nvPr/>
        </p:nvGrpSpPr>
        <p:grpSpPr>
          <a:xfrm>
            <a:off x="5649491" y="1787909"/>
            <a:ext cx="545469" cy="511827"/>
            <a:chOff x="2659458" y="1500275"/>
            <a:chExt cx="332261" cy="359232"/>
          </a:xfrm>
        </p:grpSpPr>
        <p:sp>
          <p:nvSpPr>
            <p:cNvPr id="52" name="Google Shape;14240;p74"/>
            <p:cNvSpPr/>
            <p:nvPr/>
          </p:nvSpPr>
          <p:spPr>
            <a:xfrm>
              <a:off x="2957234" y="1800015"/>
              <a:ext cx="34486" cy="59361"/>
            </a:xfrm>
            <a:custGeom>
              <a:avLst/>
              <a:gdLst/>
              <a:ahLst/>
              <a:cxnLst/>
              <a:rect l="l" t="t" r="r" b="b"/>
              <a:pathLst>
                <a:path w="1317" h="2267" extrusionOk="0">
                  <a:moveTo>
                    <a:pt x="0" y="1"/>
                  </a:moveTo>
                  <a:lnTo>
                    <a:pt x="248" y="1909"/>
                  </a:lnTo>
                  <a:cubicBezTo>
                    <a:pt x="277" y="2147"/>
                    <a:pt x="465" y="2267"/>
                    <a:pt x="655" y="2267"/>
                  </a:cubicBezTo>
                  <a:cubicBezTo>
                    <a:pt x="844" y="2267"/>
                    <a:pt x="1035" y="2147"/>
                    <a:pt x="1069" y="1909"/>
                  </a:cubicBezTo>
                  <a:lnTo>
                    <a:pt x="1317" y="1"/>
                  </a:lnTo>
                  <a:close/>
                </a:path>
              </a:pathLst>
            </a:custGeom>
            <a:solidFill>
              <a:srgbClr val="95A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4241;p74"/>
            <p:cNvSpPr/>
            <p:nvPr/>
          </p:nvSpPr>
          <p:spPr>
            <a:xfrm>
              <a:off x="2974463" y="1800015"/>
              <a:ext cx="17256" cy="59492"/>
            </a:xfrm>
            <a:custGeom>
              <a:avLst/>
              <a:gdLst/>
              <a:ahLst/>
              <a:cxnLst/>
              <a:rect l="l" t="t" r="r" b="b"/>
              <a:pathLst>
                <a:path w="659" h="2272" extrusionOk="0">
                  <a:moveTo>
                    <a:pt x="0" y="1"/>
                  </a:moveTo>
                  <a:lnTo>
                    <a:pt x="0" y="2271"/>
                  </a:lnTo>
                  <a:cubicBezTo>
                    <a:pt x="201" y="2262"/>
                    <a:pt x="382" y="2109"/>
                    <a:pt x="411" y="1909"/>
                  </a:cubicBezTo>
                  <a:lnTo>
                    <a:pt x="659" y="1"/>
                  </a:lnTo>
                  <a:close/>
                </a:path>
              </a:pathLst>
            </a:custGeom>
            <a:solidFill>
              <a:srgbClr val="738A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242;p74"/>
            <p:cNvSpPr/>
            <p:nvPr/>
          </p:nvSpPr>
          <p:spPr>
            <a:xfrm>
              <a:off x="2659458" y="1500275"/>
              <a:ext cx="266066" cy="358970"/>
            </a:xfrm>
            <a:custGeom>
              <a:avLst/>
              <a:gdLst/>
              <a:ahLst/>
              <a:cxnLst/>
              <a:rect l="l" t="t" r="r" b="b"/>
              <a:pathLst>
                <a:path w="10161" h="13709" extrusionOk="0">
                  <a:moveTo>
                    <a:pt x="3034" y="0"/>
                  </a:moveTo>
                  <a:lnTo>
                    <a:pt x="1" y="3034"/>
                  </a:lnTo>
                  <a:lnTo>
                    <a:pt x="1" y="13489"/>
                  </a:lnTo>
                  <a:cubicBezTo>
                    <a:pt x="1" y="13613"/>
                    <a:pt x="105" y="13709"/>
                    <a:pt x="220" y="13709"/>
                  </a:cubicBezTo>
                  <a:lnTo>
                    <a:pt x="9941" y="13709"/>
                  </a:lnTo>
                  <a:cubicBezTo>
                    <a:pt x="10065" y="13709"/>
                    <a:pt x="10161" y="13613"/>
                    <a:pt x="10161" y="13489"/>
                  </a:cubicBezTo>
                  <a:lnTo>
                    <a:pt x="10161" y="219"/>
                  </a:lnTo>
                  <a:cubicBezTo>
                    <a:pt x="10161" y="95"/>
                    <a:pt x="10056" y="0"/>
                    <a:pt x="9932" y="0"/>
                  </a:cubicBezTo>
                  <a:close/>
                </a:path>
              </a:pathLst>
            </a:custGeom>
            <a:solidFill>
              <a:srgbClr val="F0F3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4243;p74"/>
            <p:cNvSpPr/>
            <p:nvPr/>
          </p:nvSpPr>
          <p:spPr>
            <a:xfrm>
              <a:off x="2659458" y="1500275"/>
              <a:ext cx="92459" cy="92197"/>
            </a:xfrm>
            <a:custGeom>
              <a:avLst/>
              <a:gdLst/>
              <a:ahLst/>
              <a:cxnLst/>
              <a:rect l="l" t="t" r="r" b="b"/>
              <a:pathLst>
                <a:path w="3531" h="3521" extrusionOk="0">
                  <a:moveTo>
                    <a:pt x="3034" y="0"/>
                  </a:moveTo>
                  <a:lnTo>
                    <a:pt x="1" y="3034"/>
                  </a:lnTo>
                  <a:lnTo>
                    <a:pt x="1" y="3520"/>
                  </a:lnTo>
                  <a:lnTo>
                    <a:pt x="3301" y="3520"/>
                  </a:lnTo>
                  <a:cubicBezTo>
                    <a:pt x="3425" y="3520"/>
                    <a:pt x="3530" y="3425"/>
                    <a:pt x="3530" y="3301"/>
                  </a:cubicBezTo>
                  <a:lnTo>
                    <a:pt x="3530" y="0"/>
                  </a:ln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4244;p74"/>
            <p:cNvSpPr/>
            <p:nvPr/>
          </p:nvSpPr>
          <p:spPr>
            <a:xfrm>
              <a:off x="2659458" y="1500275"/>
              <a:ext cx="266066" cy="358970"/>
            </a:xfrm>
            <a:custGeom>
              <a:avLst/>
              <a:gdLst/>
              <a:ahLst/>
              <a:cxnLst/>
              <a:rect l="l" t="t" r="r" b="b"/>
              <a:pathLst>
                <a:path w="10161" h="13709" extrusionOk="0">
                  <a:moveTo>
                    <a:pt x="9254" y="0"/>
                  </a:moveTo>
                  <a:lnTo>
                    <a:pt x="9254" y="12774"/>
                  </a:lnTo>
                  <a:lnTo>
                    <a:pt x="1" y="12774"/>
                  </a:lnTo>
                  <a:lnTo>
                    <a:pt x="1" y="13489"/>
                  </a:lnTo>
                  <a:cubicBezTo>
                    <a:pt x="1" y="13613"/>
                    <a:pt x="105" y="13709"/>
                    <a:pt x="229" y="13709"/>
                  </a:cubicBezTo>
                  <a:lnTo>
                    <a:pt x="9932" y="13709"/>
                  </a:lnTo>
                  <a:cubicBezTo>
                    <a:pt x="10056" y="13709"/>
                    <a:pt x="10161" y="13613"/>
                    <a:pt x="10161" y="13489"/>
                  </a:cubicBezTo>
                  <a:lnTo>
                    <a:pt x="10161" y="219"/>
                  </a:lnTo>
                  <a:cubicBezTo>
                    <a:pt x="10161" y="95"/>
                    <a:pt x="10056" y="0"/>
                    <a:pt x="9932" y="0"/>
                  </a:cubicBez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4245;p74"/>
            <p:cNvSpPr/>
            <p:nvPr/>
          </p:nvSpPr>
          <p:spPr>
            <a:xfrm>
              <a:off x="2659458" y="1500275"/>
              <a:ext cx="79471" cy="79445"/>
            </a:xfrm>
            <a:custGeom>
              <a:avLst/>
              <a:gdLst/>
              <a:ahLst/>
              <a:cxnLst/>
              <a:rect l="l" t="t" r="r" b="b"/>
              <a:pathLst>
                <a:path w="3035" h="3034" extrusionOk="0">
                  <a:moveTo>
                    <a:pt x="3034" y="0"/>
                  </a:moveTo>
                  <a:lnTo>
                    <a:pt x="1" y="3034"/>
                  </a:lnTo>
                  <a:lnTo>
                    <a:pt x="2815" y="3034"/>
                  </a:lnTo>
                  <a:cubicBezTo>
                    <a:pt x="2939" y="3034"/>
                    <a:pt x="3034" y="2929"/>
                    <a:pt x="3034" y="2814"/>
                  </a:cubicBezTo>
                  <a:lnTo>
                    <a:pt x="3034" y="0"/>
                  </a:lnTo>
                  <a:close/>
                </a:path>
              </a:pathLst>
            </a:custGeom>
            <a:solidFill>
              <a:srgbClr val="DFE5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4246;p74"/>
            <p:cNvSpPr/>
            <p:nvPr/>
          </p:nvSpPr>
          <p:spPr>
            <a:xfrm>
              <a:off x="2710414" y="1744817"/>
              <a:ext cx="164154" cy="11024"/>
            </a:xfrm>
            <a:custGeom>
              <a:avLst/>
              <a:gdLst/>
              <a:ahLst/>
              <a:cxnLst/>
              <a:rect l="l" t="t" r="r" b="b"/>
              <a:pathLst>
                <a:path w="6269" h="421" extrusionOk="0">
                  <a:moveTo>
                    <a:pt x="258" y="1"/>
                  </a:moveTo>
                  <a:cubicBezTo>
                    <a:pt x="1" y="20"/>
                    <a:pt x="1" y="401"/>
                    <a:pt x="258" y="420"/>
                  </a:cubicBezTo>
                  <a:lnTo>
                    <a:pt x="6011" y="420"/>
                  </a:lnTo>
                  <a:cubicBezTo>
                    <a:pt x="6268" y="401"/>
                    <a:pt x="6268" y="20"/>
                    <a:pt x="6011"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4247;p74"/>
            <p:cNvSpPr/>
            <p:nvPr/>
          </p:nvSpPr>
          <p:spPr>
            <a:xfrm>
              <a:off x="2785853" y="1811013"/>
              <a:ext cx="88715" cy="11024"/>
            </a:xfrm>
            <a:custGeom>
              <a:avLst/>
              <a:gdLst/>
              <a:ahLst/>
              <a:cxnLst/>
              <a:rect l="l" t="t" r="r" b="b"/>
              <a:pathLst>
                <a:path w="3388" h="421" extrusionOk="0">
                  <a:moveTo>
                    <a:pt x="258" y="1"/>
                  </a:moveTo>
                  <a:cubicBezTo>
                    <a:pt x="1" y="20"/>
                    <a:pt x="1" y="392"/>
                    <a:pt x="258" y="420"/>
                  </a:cubicBezTo>
                  <a:lnTo>
                    <a:pt x="3130" y="420"/>
                  </a:lnTo>
                  <a:cubicBezTo>
                    <a:pt x="3387" y="392"/>
                    <a:pt x="3387" y="20"/>
                    <a:pt x="3130"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4248;p74"/>
            <p:cNvSpPr/>
            <p:nvPr/>
          </p:nvSpPr>
          <p:spPr>
            <a:xfrm>
              <a:off x="2710414" y="1717349"/>
              <a:ext cx="164154" cy="10998"/>
            </a:xfrm>
            <a:custGeom>
              <a:avLst/>
              <a:gdLst/>
              <a:ahLst/>
              <a:cxnLst/>
              <a:rect l="l" t="t" r="r" b="b"/>
              <a:pathLst>
                <a:path w="6269" h="420" extrusionOk="0">
                  <a:moveTo>
                    <a:pt x="258" y="0"/>
                  </a:moveTo>
                  <a:cubicBezTo>
                    <a:pt x="1" y="19"/>
                    <a:pt x="1" y="391"/>
                    <a:pt x="258" y="420"/>
                  </a:cubicBezTo>
                  <a:lnTo>
                    <a:pt x="6011" y="420"/>
                  </a:lnTo>
                  <a:cubicBezTo>
                    <a:pt x="6268" y="391"/>
                    <a:pt x="6268" y="19"/>
                    <a:pt x="6011" y="0"/>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4249;p74"/>
            <p:cNvSpPr/>
            <p:nvPr/>
          </p:nvSpPr>
          <p:spPr>
            <a:xfrm>
              <a:off x="2710414" y="1689855"/>
              <a:ext cx="164154" cy="11024"/>
            </a:xfrm>
            <a:custGeom>
              <a:avLst/>
              <a:gdLst/>
              <a:ahLst/>
              <a:cxnLst/>
              <a:rect l="l" t="t" r="r" b="b"/>
              <a:pathLst>
                <a:path w="6269" h="421" extrusionOk="0">
                  <a:moveTo>
                    <a:pt x="258" y="1"/>
                  </a:moveTo>
                  <a:cubicBezTo>
                    <a:pt x="1" y="20"/>
                    <a:pt x="1" y="401"/>
                    <a:pt x="258" y="421"/>
                  </a:cubicBezTo>
                  <a:lnTo>
                    <a:pt x="6011" y="421"/>
                  </a:lnTo>
                  <a:cubicBezTo>
                    <a:pt x="6268" y="401"/>
                    <a:pt x="6268" y="20"/>
                    <a:pt x="6011"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4250;p74"/>
            <p:cNvSpPr/>
            <p:nvPr/>
          </p:nvSpPr>
          <p:spPr>
            <a:xfrm>
              <a:off x="2709576" y="1662360"/>
              <a:ext cx="165830" cy="11050"/>
            </a:xfrm>
            <a:custGeom>
              <a:avLst/>
              <a:gdLst/>
              <a:ahLst/>
              <a:cxnLst/>
              <a:rect l="l" t="t" r="r" b="b"/>
              <a:pathLst>
                <a:path w="6333" h="422" extrusionOk="0">
                  <a:moveTo>
                    <a:pt x="272" y="1"/>
                  </a:moveTo>
                  <a:cubicBezTo>
                    <a:pt x="0" y="1"/>
                    <a:pt x="0" y="422"/>
                    <a:pt x="272" y="422"/>
                  </a:cubicBezTo>
                  <a:cubicBezTo>
                    <a:pt x="278" y="422"/>
                    <a:pt x="284" y="422"/>
                    <a:pt x="290" y="421"/>
                  </a:cubicBezTo>
                  <a:lnTo>
                    <a:pt x="6043" y="421"/>
                  </a:lnTo>
                  <a:cubicBezTo>
                    <a:pt x="6049" y="422"/>
                    <a:pt x="6055" y="422"/>
                    <a:pt x="6061" y="422"/>
                  </a:cubicBezTo>
                  <a:cubicBezTo>
                    <a:pt x="6333" y="422"/>
                    <a:pt x="6333" y="1"/>
                    <a:pt x="6061" y="1"/>
                  </a:cubicBezTo>
                  <a:cubicBezTo>
                    <a:pt x="6055" y="1"/>
                    <a:pt x="6049" y="1"/>
                    <a:pt x="6043" y="1"/>
                  </a:cubicBezTo>
                  <a:lnTo>
                    <a:pt x="290" y="1"/>
                  </a:lnTo>
                  <a:cubicBezTo>
                    <a:pt x="284" y="1"/>
                    <a:pt x="278" y="1"/>
                    <a:pt x="272"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4251;p74"/>
            <p:cNvSpPr/>
            <p:nvPr/>
          </p:nvSpPr>
          <p:spPr>
            <a:xfrm>
              <a:off x="2774515" y="1581423"/>
              <a:ext cx="23357" cy="62242"/>
            </a:xfrm>
            <a:custGeom>
              <a:avLst/>
              <a:gdLst/>
              <a:ahLst/>
              <a:cxnLst/>
              <a:rect l="l" t="t" r="r" b="b"/>
              <a:pathLst>
                <a:path w="892" h="2377" extrusionOk="0">
                  <a:moveTo>
                    <a:pt x="273" y="1"/>
                  </a:moveTo>
                  <a:cubicBezTo>
                    <a:pt x="1" y="1"/>
                    <a:pt x="1" y="422"/>
                    <a:pt x="273" y="422"/>
                  </a:cubicBezTo>
                  <a:cubicBezTo>
                    <a:pt x="279" y="422"/>
                    <a:pt x="285" y="422"/>
                    <a:pt x="291" y="421"/>
                  </a:cubicBezTo>
                  <a:lnTo>
                    <a:pt x="472" y="421"/>
                  </a:lnTo>
                  <a:lnTo>
                    <a:pt x="472" y="2167"/>
                  </a:lnTo>
                  <a:cubicBezTo>
                    <a:pt x="472" y="2282"/>
                    <a:pt x="567" y="2377"/>
                    <a:pt x="682" y="2377"/>
                  </a:cubicBezTo>
                  <a:cubicBezTo>
                    <a:pt x="796" y="2377"/>
                    <a:pt x="892" y="2282"/>
                    <a:pt x="892" y="2167"/>
                  </a:cubicBezTo>
                  <a:lnTo>
                    <a:pt x="892" y="211"/>
                  </a:lnTo>
                  <a:cubicBezTo>
                    <a:pt x="892" y="97"/>
                    <a:pt x="796" y="1"/>
                    <a:pt x="682" y="1"/>
                  </a:cubicBezTo>
                  <a:lnTo>
                    <a:pt x="291" y="1"/>
                  </a:lnTo>
                  <a:cubicBezTo>
                    <a:pt x="285" y="1"/>
                    <a:pt x="279" y="1"/>
                    <a:pt x="273" y="1"/>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4252;p74"/>
            <p:cNvSpPr/>
            <p:nvPr/>
          </p:nvSpPr>
          <p:spPr>
            <a:xfrm>
              <a:off x="2773782" y="1635364"/>
              <a:ext cx="37183" cy="10814"/>
            </a:xfrm>
            <a:custGeom>
              <a:avLst/>
              <a:gdLst/>
              <a:ahLst/>
              <a:cxnLst/>
              <a:rect l="l" t="t" r="r" b="b"/>
              <a:pathLst>
                <a:path w="1420" h="413" extrusionOk="0">
                  <a:moveTo>
                    <a:pt x="273" y="1"/>
                  </a:moveTo>
                  <a:cubicBezTo>
                    <a:pt x="0" y="1"/>
                    <a:pt x="3" y="413"/>
                    <a:pt x="281" y="413"/>
                  </a:cubicBezTo>
                  <a:cubicBezTo>
                    <a:pt x="287" y="413"/>
                    <a:pt x="293" y="413"/>
                    <a:pt x="300" y="412"/>
                  </a:cubicBezTo>
                  <a:lnTo>
                    <a:pt x="1130" y="412"/>
                  </a:lnTo>
                  <a:cubicBezTo>
                    <a:pt x="1136" y="413"/>
                    <a:pt x="1141" y="413"/>
                    <a:pt x="1147" y="413"/>
                  </a:cubicBezTo>
                  <a:cubicBezTo>
                    <a:pt x="1417" y="413"/>
                    <a:pt x="1419" y="1"/>
                    <a:pt x="1156" y="1"/>
                  </a:cubicBezTo>
                  <a:cubicBezTo>
                    <a:pt x="1147" y="1"/>
                    <a:pt x="1138" y="1"/>
                    <a:pt x="1130" y="2"/>
                  </a:cubicBezTo>
                  <a:lnTo>
                    <a:pt x="300" y="2"/>
                  </a:lnTo>
                  <a:cubicBezTo>
                    <a:pt x="290" y="1"/>
                    <a:pt x="281" y="1"/>
                    <a:pt x="273" y="1"/>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4253;p74"/>
            <p:cNvSpPr/>
            <p:nvPr/>
          </p:nvSpPr>
          <p:spPr>
            <a:xfrm>
              <a:off x="2777866" y="1561103"/>
              <a:ext cx="20005" cy="17125"/>
            </a:xfrm>
            <a:custGeom>
              <a:avLst/>
              <a:gdLst/>
              <a:ahLst/>
              <a:cxnLst/>
              <a:rect l="l" t="t" r="r" b="b"/>
              <a:pathLst>
                <a:path w="764" h="654" extrusionOk="0">
                  <a:moveTo>
                    <a:pt x="439" y="0"/>
                  </a:moveTo>
                  <a:cubicBezTo>
                    <a:pt x="358" y="0"/>
                    <a:pt x="276" y="31"/>
                    <a:pt x="210" y="100"/>
                  </a:cubicBezTo>
                  <a:cubicBezTo>
                    <a:pt x="0" y="300"/>
                    <a:pt x="153" y="653"/>
                    <a:pt x="439" y="653"/>
                  </a:cubicBezTo>
                  <a:cubicBezTo>
                    <a:pt x="621" y="653"/>
                    <a:pt x="764" y="501"/>
                    <a:pt x="764" y="329"/>
                  </a:cubicBezTo>
                  <a:cubicBezTo>
                    <a:pt x="764" y="130"/>
                    <a:pt x="604" y="0"/>
                    <a:pt x="439" y="0"/>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4254;p74"/>
            <p:cNvSpPr/>
            <p:nvPr/>
          </p:nvSpPr>
          <p:spPr>
            <a:xfrm>
              <a:off x="2957234" y="1582941"/>
              <a:ext cx="34486" cy="229852"/>
            </a:xfrm>
            <a:custGeom>
              <a:avLst/>
              <a:gdLst/>
              <a:ahLst/>
              <a:cxnLst/>
              <a:rect l="l" t="t" r="r" b="b"/>
              <a:pathLst>
                <a:path w="1317" h="8778" extrusionOk="0">
                  <a:moveTo>
                    <a:pt x="0" y="1"/>
                  </a:moveTo>
                  <a:lnTo>
                    <a:pt x="0" y="8777"/>
                  </a:lnTo>
                  <a:lnTo>
                    <a:pt x="1317" y="8777"/>
                  </a:lnTo>
                  <a:lnTo>
                    <a:pt x="1317" y="1"/>
                  </a:lnTo>
                  <a:close/>
                </a:path>
              </a:pathLst>
            </a:custGeom>
            <a:solidFill>
              <a:srgbClr val="BEC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4255;p74"/>
            <p:cNvSpPr/>
            <p:nvPr/>
          </p:nvSpPr>
          <p:spPr>
            <a:xfrm>
              <a:off x="2974463" y="1582941"/>
              <a:ext cx="17256" cy="229852"/>
            </a:xfrm>
            <a:custGeom>
              <a:avLst/>
              <a:gdLst/>
              <a:ahLst/>
              <a:cxnLst/>
              <a:rect l="l" t="t" r="r" b="b"/>
              <a:pathLst>
                <a:path w="659" h="8778" extrusionOk="0">
                  <a:moveTo>
                    <a:pt x="0" y="1"/>
                  </a:moveTo>
                  <a:lnTo>
                    <a:pt x="0" y="8777"/>
                  </a:lnTo>
                  <a:lnTo>
                    <a:pt x="659" y="8777"/>
                  </a:lnTo>
                  <a:lnTo>
                    <a:pt x="659" y="1"/>
                  </a:lnTo>
                  <a:close/>
                </a:path>
              </a:pathLst>
            </a:custGeom>
            <a:solidFill>
              <a:srgbClr val="A4B7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4256;p74"/>
            <p:cNvSpPr/>
            <p:nvPr/>
          </p:nvSpPr>
          <p:spPr>
            <a:xfrm>
              <a:off x="2957234" y="1550210"/>
              <a:ext cx="34486" cy="40246"/>
            </a:xfrm>
            <a:custGeom>
              <a:avLst/>
              <a:gdLst/>
              <a:ahLst/>
              <a:cxnLst/>
              <a:rect l="l" t="t" r="r" b="b"/>
              <a:pathLst>
                <a:path w="1317" h="1537" extrusionOk="0">
                  <a:moveTo>
                    <a:pt x="0" y="1"/>
                  </a:moveTo>
                  <a:lnTo>
                    <a:pt x="0" y="1537"/>
                  </a:lnTo>
                  <a:lnTo>
                    <a:pt x="1317" y="1537"/>
                  </a:lnTo>
                  <a:lnTo>
                    <a:pt x="1317" y="1"/>
                  </a:lnTo>
                  <a:close/>
                </a:path>
              </a:pathLst>
            </a:custGeom>
            <a:solidFill>
              <a:srgbClr val="6A7F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4257;p74"/>
            <p:cNvSpPr/>
            <p:nvPr/>
          </p:nvSpPr>
          <p:spPr>
            <a:xfrm>
              <a:off x="2974463" y="1550210"/>
              <a:ext cx="17256" cy="40246"/>
            </a:xfrm>
            <a:custGeom>
              <a:avLst/>
              <a:gdLst/>
              <a:ahLst/>
              <a:cxnLst/>
              <a:rect l="l" t="t" r="r" b="b"/>
              <a:pathLst>
                <a:path w="659" h="1537" extrusionOk="0">
                  <a:moveTo>
                    <a:pt x="0" y="1"/>
                  </a:moveTo>
                  <a:lnTo>
                    <a:pt x="0" y="1537"/>
                  </a:lnTo>
                  <a:lnTo>
                    <a:pt x="659" y="1537"/>
                  </a:lnTo>
                  <a:lnTo>
                    <a:pt x="659" y="1"/>
                  </a:lnTo>
                  <a:close/>
                </a:path>
              </a:pathLst>
            </a:custGeom>
            <a:solidFill>
              <a:srgbClr val="5166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4258;p74"/>
            <p:cNvSpPr/>
            <p:nvPr/>
          </p:nvSpPr>
          <p:spPr>
            <a:xfrm>
              <a:off x="2957234" y="1500275"/>
              <a:ext cx="34486" cy="49961"/>
            </a:xfrm>
            <a:custGeom>
              <a:avLst/>
              <a:gdLst/>
              <a:ahLst/>
              <a:cxnLst/>
              <a:rect l="l" t="t" r="r" b="b"/>
              <a:pathLst>
                <a:path w="1317" h="1908" extrusionOk="0">
                  <a:moveTo>
                    <a:pt x="658" y="0"/>
                  </a:moveTo>
                  <a:cubicBezTo>
                    <a:pt x="296" y="0"/>
                    <a:pt x="0" y="296"/>
                    <a:pt x="0" y="658"/>
                  </a:cubicBezTo>
                  <a:lnTo>
                    <a:pt x="0" y="1908"/>
                  </a:lnTo>
                  <a:lnTo>
                    <a:pt x="1317" y="1908"/>
                  </a:lnTo>
                  <a:lnTo>
                    <a:pt x="1317" y="658"/>
                  </a:lnTo>
                  <a:cubicBezTo>
                    <a:pt x="1317" y="296"/>
                    <a:pt x="1021" y="0"/>
                    <a:pt x="658" y="0"/>
                  </a:cubicBezTo>
                  <a:close/>
                </a:path>
              </a:pathLst>
            </a:custGeom>
            <a:solidFill>
              <a:srgbClr val="95A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4259;p74"/>
            <p:cNvSpPr/>
            <p:nvPr/>
          </p:nvSpPr>
          <p:spPr>
            <a:xfrm>
              <a:off x="2974463" y="1500275"/>
              <a:ext cx="17256" cy="49961"/>
            </a:xfrm>
            <a:custGeom>
              <a:avLst/>
              <a:gdLst/>
              <a:ahLst/>
              <a:cxnLst/>
              <a:rect l="l" t="t" r="r" b="b"/>
              <a:pathLst>
                <a:path w="659" h="1908" extrusionOk="0">
                  <a:moveTo>
                    <a:pt x="0" y="0"/>
                  </a:moveTo>
                  <a:lnTo>
                    <a:pt x="0" y="1908"/>
                  </a:lnTo>
                  <a:lnTo>
                    <a:pt x="659" y="1908"/>
                  </a:lnTo>
                  <a:lnTo>
                    <a:pt x="659" y="658"/>
                  </a:lnTo>
                  <a:cubicBezTo>
                    <a:pt x="659" y="296"/>
                    <a:pt x="363" y="0"/>
                    <a:pt x="0"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 name="Google Shape;13424;p73"/>
          <p:cNvGrpSpPr/>
          <p:nvPr/>
        </p:nvGrpSpPr>
        <p:grpSpPr>
          <a:xfrm>
            <a:off x="8810301" y="1767366"/>
            <a:ext cx="681139" cy="622593"/>
            <a:chOff x="4877760" y="2887459"/>
            <a:chExt cx="389567" cy="390329"/>
          </a:xfrm>
        </p:grpSpPr>
        <p:sp>
          <p:nvSpPr>
            <p:cNvPr id="73" name="Google Shape;13425;p73"/>
            <p:cNvSpPr/>
            <p:nvPr/>
          </p:nvSpPr>
          <p:spPr>
            <a:xfrm>
              <a:off x="5124079" y="2893052"/>
              <a:ext cx="118695" cy="91411"/>
            </a:xfrm>
            <a:custGeom>
              <a:avLst/>
              <a:gdLst/>
              <a:ahLst/>
              <a:cxnLst/>
              <a:rect l="l" t="t" r="r" b="b"/>
              <a:pathLst>
                <a:path w="4520" h="3481" extrusionOk="0">
                  <a:moveTo>
                    <a:pt x="340" y="0"/>
                  </a:moveTo>
                  <a:cubicBezTo>
                    <a:pt x="97" y="0"/>
                    <a:pt x="0" y="361"/>
                    <a:pt x="248" y="467"/>
                  </a:cubicBezTo>
                  <a:cubicBezTo>
                    <a:pt x="1799" y="974"/>
                    <a:pt x="3129" y="2008"/>
                    <a:pt x="4010" y="3376"/>
                  </a:cubicBezTo>
                  <a:cubicBezTo>
                    <a:pt x="4061" y="3450"/>
                    <a:pt x="4130" y="3481"/>
                    <a:pt x="4199" y="3481"/>
                  </a:cubicBezTo>
                  <a:cubicBezTo>
                    <a:pt x="4362" y="3481"/>
                    <a:pt x="4519" y="3306"/>
                    <a:pt x="4412" y="3118"/>
                  </a:cubicBezTo>
                  <a:cubicBezTo>
                    <a:pt x="3474" y="1654"/>
                    <a:pt x="2057" y="553"/>
                    <a:pt x="402" y="7"/>
                  </a:cubicBezTo>
                  <a:cubicBezTo>
                    <a:pt x="380" y="2"/>
                    <a:pt x="360" y="0"/>
                    <a:pt x="340"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3426;p73"/>
            <p:cNvSpPr/>
            <p:nvPr/>
          </p:nvSpPr>
          <p:spPr>
            <a:xfrm>
              <a:off x="4903390" y="2892396"/>
              <a:ext cx="120139" cy="92278"/>
            </a:xfrm>
            <a:custGeom>
              <a:avLst/>
              <a:gdLst/>
              <a:ahLst/>
              <a:cxnLst/>
              <a:rect l="l" t="t" r="r" b="b"/>
              <a:pathLst>
                <a:path w="4575" h="3514" extrusionOk="0">
                  <a:moveTo>
                    <a:pt x="4240" y="0"/>
                  </a:moveTo>
                  <a:cubicBezTo>
                    <a:pt x="4207" y="0"/>
                    <a:pt x="4172" y="7"/>
                    <a:pt x="4135" y="23"/>
                  </a:cubicBezTo>
                  <a:cubicBezTo>
                    <a:pt x="2461" y="559"/>
                    <a:pt x="1025" y="1659"/>
                    <a:pt x="68" y="3143"/>
                  </a:cubicBezTo>
                  <a:cubicBezTo>
                    <a:pt x="1" y="3258"/>
                    <a:pt x="30" y="3401"/>
                    <a:pt x="144" y="3478"/>
                  </a:cubicBezTo>
                  <a:cubicBezTo>
                    <a:pt x="185" y="3502"/>
                    <a:pt x="230" y="3513"/>
                    <a:pt x="273" y="3513"/>
                  </a:cubicBezTo>
                  <a:cubicBezTo>
                    <a:pt x="352" y="3513"/>
                    <a:pt x="427" y="3475"/>
                    <a:pt x="470" y="3401"/>
                  </a:cubicBezTo>
                  <a:cubicBezTo>
                    <a:pt x="1369" y="2014"/>
                    <a:pt x="2709" y="980"/>
                    <a:pt x="4279" y="473"/>
                  </a:cubicBezTo>
                  <a:cubicBezTo>
                    <a:pt x="4574" y="397"/>
                    <a:pt x="4482" y="0"/>
                    <a:pt x="4240"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3427;p73"/>
            <p:cNvSpPr/>
            <p:nvPr/>
          </p:nvSpPr>
          <p:spPr>
            <a:xfrm>
              <a:off x="4901735" y="3179155"/>
              <a:ext cx="100313" cy="84347"/>
            </a:xfrm>
            <a:custGeom>
              <a:avLst/>
              <a:gdLst/>
              <a:ahLst/>
              <a:cxnLst/>
              <a:rect l="l" t="t" r="r" b="b"/>
              <a:pathLst>
                <a:path w="3820" h="3212" extrusionOk="0">
                  <a:moveTo>
                    <a:pt x="335" y="0"/>
                  </a:moveTo>
                  <a:cubicBezTo>
                    <a:pt x="166" y="0"/>
                    <a:pt x="1" y="193"/>
                    <a:pt x="140" y="386"/>
                  </a:cubicBezTo>
                  <a:cubicBezTo>
                    <a:pt x="916" y="1602"/>
                    <a:pt x="2035" y="2578"/>
                    <a:pt x="3356" y="3181"/>
                  </a:cubicBezTo>
                  <a:cubicBezTo>
                    <a:pt x="3398" y="3202"/>
                    <a:pt x="3438" y="3212"/>
                    <a:pt x="3475" y="3212"/>
                  </a:cubicBezTo>
                  <a:cubicBezTo>
                    <a:pt x="3701" y="3212"/>
                    <a:pt x="3819" y="2857"/>
                    <a:pt x="3548" y="2750"/>
                  </a:cubicBezTo>
                  <a:cubicBezTo>
                    <a:pt x="2313" y="2176"/>
                    <a:pt x="1270" y="1267"/>
                    <a:pt x="533" y="128"/>
                  </a:cubicBezTo>
                  <a:cubicBezTo>
                    <a:pt x="483" y="37"/>
                    <a:pt x="409" y="0"/>
                    <a:pt x="335"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3428;p73"/>
            <p:cNvSpPr/>
            <p:nvPr/>
          </p:nvSpPr>
          <p:spPr>
            <a:xfrm>
              <a:off x="5145428" y="3179759"/>
              <a:ext cx="97346" cy="82929"/>
            </a:xfrm>
            <a:custGeom>
              <a:avLst/>
              <a:gdLst/>
              <a:ahLst/>
              <a:cxnLst/>
              <a:rect l="l" t="t" r="r" b="b"/>
              <a:pathLst>
                <a:path w="3707" h="3158" extrusionOk="0">
                  <a:moveTo>
                    <a:pt x="3386" y="0"/>
                  </a:moveTo>
                  <a:cubicBezTo>
                    <a:pt x="3317" y="0"/>
                    <a:pt x="3248" y="31"/>
                    <a:pt x="3197" y="105"/>
                  </a:cubicBezTo>
                  <a:cubicBezTo>
                    <a:pt x="2469" y="1234"/>
                    <a:pt x="1445" y="2134"/>
                    <a:pt x="230" y="2698"/>
                  </a:cubicBezTo>
                  <a:cubicBezTo>
                    <a:pt x="0" y="2813"/>
                    <a:pt x="77" y="3148"/>
                    <a:pt x="335" y="3158"/>
                  </a:cubicBezTo>
                  <a:cubicBezTo>
                    <a:pt x="373" y="3158"/>
                    <a:pt x="402" y="3148"/>
                    <a:pt x="440" y="3129"/>
                  </a:cubicBezTo>
                  <a:cubicBezTo>
                    <a:pt x="1732" y="2526"/>
                    <a:pt x="2823" y="1560"/>
                    <a:pt x="3599" y="363"/>
                  </a:cubicBezTo>
                  <a:cubicBezTo>
                    <a:pt x="3706" y="175"/>
                    <a:pt x="3549" y="0"/>
                    <a:pt x="3386" y="0"/>
                  </a:cubicBezTo>
                  <a:close/>
                </a:path>
              </a:pathLst>
            </a:custGeom>
            <a:solidFill>
              <a:srgbClr val="E3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3429;p73"/>
            <p:cNvSpPr/>
            <p:nvPr/>
          </p:nvSpPr>
          <p:spPr>
            <a:xfrm>
              <a:off x="4878784" y="3101320"/>
              <a:ext cx="125680" cy="66438"/>
            </a:xfrm>
            <a:custGeom>
              <a:avLst/>
              <a:gdLst/>
              <a:ahLst/>
              <a:cxnLst/>
              <a:rect l="l" t="t" r="r" b="b"/>
              <a:pathLst>
                <a:path w="4786" h="2530" extrusionOk="0">
                  <a:moveTo>
                    <a:pt x="1818" y="1"/>
                  </a:moveTo>
                  <a:lnTo>
                    <a:pt x="727" y="441"/>
                  </a:lnTo>
                  <a:cubicBezTo>
                    <a:pt x="622" y="479"/>
                    <a:pt x="526" y="537"/>
                    <a:pt x="440" y="613"/>
                  </a:cubicBezTo>
                  <a:lnTo>
                    <a:pt x="412" y="632"/>
                  </a:lnTo>
                  <a:lnTo>
                    <a:pt x="392" y="642"/>
                  </a:lnTo>
                  <a:lnTo>
                    <a:pt x="383" y="661"/>
                  </a:lnTo>
                  <a:lnTo>
                    <a:pt x="354" y="680"/>
                  </a:lnTo>
                  <a:cubicBezTo>
                    <a:pt x="163" y="872"/>
                    <a:pt x="29" y="1130"/>
                    <a:pt x="0" y="1398"/>
                  </a:cubicBezTo>
                  <a:lnTo>
                    <a:pt x="0" y="1446"/>
                  </a:lnTo>
                  <a:lnTo>
                    <a:pt x="0" y="1465"/>
                  </a:lnTo>
                  <a:lnTo>
                    <a:pt x="0" y="1503"/>
                  </a:lnTo>
                  <a:lnTo>
                    <a:pt x="0" y="1532"/>
                  </a:lnTo>
                  <a:lnTo>
                    <a:pt x="0" y="1589"/>
                  </a:lnTo>
                  <a:lnTo>
                    <a:pt x="0" y="1771"/>
                  </a:lnTo>
                  <a:lnTo>
                    <a:pt x="0" y="2307"/>
                  </a:lnTo>
                  <a:cubicBezTo>
                    <a:pt x="0" y="2430"/>
                    <a:pt x="106" y="2529"/>
                    <a:pt x="227" y="2529"/>
                  </a:cubicBezTo>
                  <a:cubicBezTo>
                    <a:pt x="237" y="2529"/>
                    <a:pt x="248" y="2529"/>
                    <a:pt x="258" y="2527"/>
                  </a:cubicBezTo>
                  <a:lnTo>
                    <a:pt x="4517" y="2527"/>
                  </a:lnTo>
                  <a:cubicBezTo>
                    <a:pt x="4528" y="2529"/>
                    <a:pt x="4538" y="2529"/>
                    <a:pt x="4549" y="2529"/>
                  </a:cubicBezTo>
                  <a:cubicBezTo>
                    <a:pt x="4670" y="2529"/>
                    <a:pt x="4776" y="2430"/>
                    <a:pt x="4785" y="2307"/>
                  </a:cubicBezTo>
                  <a:lnTo>
                    <a:pt x="4785" y="1781"/>
                  </a:lnTo>
                  <a:lnTo>
                    <a:pt x="4756" y="1599"/>
                  </a:lnTo>
                  <a:lnTo>
                    <a:pt x="4756" y="1541"/>
                  </a:lnTo>
                  <a:lnTo>
                    <a:pt x="4756" y="1532"/>
                  </a:lnTo>
                  <a:lnTo>
                    <a:pt x="4756" y="1503"/>
                  </a:lnTo>
                  <a:lnTo>
                    <a:pt x="4756" y="1474"/>
                  </a:lnTo>
                  <a:lnTo>
                    <a:pt x="4756" y="1455"/>
                  </a:lnTo>
                  <a:lnTo>
                    <a:pt x="4756" y="1407"/>
                  </a:lnTo>
                  <a:cubicBezTo>
                    <a:pt x="4728" y="1140"/>
                    <a:pt x="4603" y="881"/>
                    <a:pt x="4402" y="690"/>
                  </a:cubicBezTo>
                  <a:lnTo>
                    <a:pt x="4374" y="671"/>
                  </a:lnTo>
                  <a:lnTo>
                    <a:pt x="4364" y="651"/>
                  </a:lnTo>
                  <a:lnTo>
                    <a:pt x="4345" y="642"/>
                  </a:lnTo>
                  <a:lnTo>
                    <a:pt x="4316" y="623"/>
                  </a:lnTo>
                  <a:cubicBezTo>
                    <a:pt x="4230" y="546"/>
                    <a:pt x="4134" y="489"/>
                    <a:pt x="4029" y="450"/>
                  </a:cubicBezTo>
                  <a:lnTo>
                    <a:pt x="2929" y="10"/>
                  </a:lnTo>
                  <a:lnTo>
                    <a:pt x="2651" y="288"/>
                  </a:lnTo>
                  <a:lnTo>
                    <a:pt x="2373" y="556"/>
                  </a:lnTo>
                  <a:lnTo>
                    <a:pt x="2096" y="288"/>
                  </a:lnTo>
                  <a:lnTo>
                    <a:pt x="1818" y="1"/>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3430;p73"/>
            <p:cNvSpPr/>
            <p:nvPr/>
          </p:nvSpPr>
          <p:spPr>
            <a:xfrm>
              <a:off x="4877760" y="3101819"/>
              <a:ext cx="51049" cy="65939"/>
            </a:xfrm>
            <a:custGeom>
              <a:avLst/>
              <a:gdLst/>
              <a:ahLst/>
              <a:cxnLst/>
              <a:rect l="l" t="t" r="r" b="b"/>
              <a:pathLst>
                <a:path w="1944" h="2511" extrusionOk="0">
                  <a:moveTo>
                    <a:pt x="1848" y="1"/>
                  </a:moveTo>
                  <a:lnTo>
                    <a:pt x="766" y="422"/>
                  </a:lnTo>
                  <a:cubicBezTo>
                    <a:pt x="297" y="613"/>
                    <a:pt x="1" y="1073"/>
                    <a:pt x="20" y="1580"/>
                  </a:cubicBezTo>
                  <a:lnTo>
                    <a:pt x="20" y="2288"/>
                  </a:lnTo>
                  <a:cubicBezTo>
                    <a:pt x="20" y="2411"/>
                    <a:pt x="125" y="2510"/>
                    <a:pt x="247" y="2510"/>
                  </a:cubicBezTo>
                  <a:cubicBezTo>
                    <a:pt x="257" y="2510"/>
                    <a:pt x="268" y="2510"/>
                    <a:pt x="278" y="2508"/>
                  </a:cubicBezTo>
                  <a:lnTo>
                    <a:pt x="336" y="2508"/>
                  </a:lnTo>
                  <a:lnTo>
                    <a:pt x="336" y="1580"/>
                  </a:lnTo>
                  <a:cubicBezTo>
                    <a:pt x="317" y="1073"/>
                    <a:pt x="613" y="613"/>
                    <a:pt x="1082" y="422"/>
                  </a:cubicBezTo>
                  <a:lnTo>
                    <a:pt x="1944" y="87"/>
                  </a:lnTo>
                  <a:lnTo>
                    <a:pt x="1848" y="1"/>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3431;p73"/>
            <p:cNvSpPr/>
            <p:nvPr/>
          </p:nvSpPr>
          <p:spPr>
            <a:xfrm>
              <a:off x="4901131" y="2997278"/>
              <a:ext cx="79463" cy="56328"/>
            </a:xfrm>
            <a:custGeom>
              <a:avLst/>
              <a:gdLst/>
              <a:ahLst/>
              <a:cxnLst/>
              <a:rect l="l" t="t" r="r" b="b"/>
              <a:pathLst>
                <a:path w="3026" h="2145" extrusionOk="0">
                  <a:moveTo>
                    <a:pt x="2690" y="1828"/>
                  </a:moveTo>
                  <a:lnTo>
                    <a:pt x="2661" y="1848"/>
                  </a:lnTo>
                  <a:lnTo>
                    <a:pt x="2671" y="1838"/>
                  </a:lnTo>
                  <a:lnTo>
                    <a:pt x="2690" y="1828"/>
                  </a:lnTo>
                  <a:close/>
                  <a:moveTo>
                    <a:pt x="2661" y="1838"/>
                  </a:moveTo>
                  <a:lnTo>
                    <a:pt x="2652" y="1848"/>
                  </a:lnTo>
                  <a:lnTo>
                    <a:pt x="2623" y="1867"/>
                  </a:lnTo>
                  <a:lnTo>
                    <a:pt x="2661" y="1838"/>
                  </a:lnTo>
                  <a:close/>
                  <a:moveTo>
                    <a:pt x="1455" y="1"/>
                  </a:moveTo>
                  <a:cubicBezTo>
                    <a:pt x="652" y="1"/>
                    <a:pt x="1" y="651"/>
                    <a:pt x="1" y="1455"/>
                  </a:cubicBezTo>
                  <a:lnTo>
                    <a:pt x="1" y="2144"/>
                  </a:lnTo>
                  <a:cubicBezTo>
                    <a:pt x="1" y="2144"/>
                    <a:pt x="326" y="2106"/>
                    <a:pt x="364" y="1943"/>
                  </a:cubicBezTo>
                  <a:cubicBezTo>
                    <a:pt x="384" y="1934"/>
                    <a:pt x="393" y="1915"/>
                    <a:pt x="403" y="1895"/>
                  </a:cubicBezTo>
                  <a:cubicBezTo>
                    <a:pt x="594" y="1895"/>
                    <a:pt x="1465" y="1886"/>
                    <a:pt x="1972" y="1273"/>
                  </a:cubicBezTo>
                  <a:cubicBezTo>
                    <a:pt x="2078" y="1570"/>
                    <a:pt x="2317" y="1800"/>
                    <a:pt x="2623" y="1886"/>
                  </a:cubicBezTo>
                  <a:cubicBezTo>
                    <a:pt x="2633" y="1905"/>
                    <a:pt x="2642" y="1924"/>
                    <a:pt x="2661" y="1943"/>
                  </a:cubicBezTo>
                  <a:cubicBezTo>
                    <a:pt x="2700" y="2106"/>
                    <a:pt x="3025" y="2135"/>
                    <a:pt x="3025" y="2135"/>
                  </a:cubicBezTo>
                  <a:lnTo>
                    <a:pt x="3025" y="1455"/>
                  </a:lnTo>
                  <a:cubicBezTo>
                    <a:pt x="3025" y="651"/>
                    <a:pt x="2374" y="1"/>
                    <a:pt x="1570"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3432;p73"/>
            <p:cNvSpPr/>
            <p:nvPr/>
          </p:nvSpPr>
          <p:spPr>
            <a:xfrm>
              <a:off x="4901131" y="2997541"/>
              <a:ext cx="43250" cy="56065"/>
            </a:xfrm>
            <a:custGeom>
              <a:avLst/>
              <a:gdLst/>
              <a:ahLst/>
              <a:cxnLst/>
              <a:rect l="l" t="t" r="r" b="b"/>
              <a:pathLst>
                <a:path w="1647" h="2135" extrusionOk="0">
                  <a:moveTo>
                    <a:pt x="1455" y="0"/>
                  </a:moveTo>
                  <a:cubicBezTo>
                    <a:pt x="652" y="0"/>
                    <a:pt x="1" y="651"/>
                    <a:pt x="1" y="1455"/>
                  </a:cubicBezTo>
                  <a:lnTo>
                    <a:pt x="1" y="2134"/>
                  </a:lnTo>
                  <a:cubicBezTo>
                    <a:pt x="87" y="2125"/>
                    <a:pt x="173" y="2106"/>
                    <a:pt x="259" y="2067"/>
                  </a:cubicBezTo>
                  <a:lnTo>
                    <a:pt x="259" y="1828"/>
                  </a:lnTo>
                  <a:lnTo>
                    <a:pt x="259" y="1455"/>
                  </a:lnTo>
                  <a:cubicBezTo>
                    <a:pt x="259" y="680"/>
                    <a:pt x="872" y="38"/>
                    <a:pt x="164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3433;p73"/>
            <p:cNvSpPr/>
            <p:nvPr/>
          </p:nvSpPr>
          <p:spPr>
            <a:xfrm>
              <a:off x="4969749" y="3047802"/>
              <a:ext cx="17620" cy="23371"/>
            </a:xfrm>
            <a:custGeom>
              <a:avLst/>
              <a:gdLst/>
              <a:ahLst/>
              <a:cxnLst/>
              <a:rect l="l" t="t" r="r" b="b"/>
              <a:pathLst>
                <a:path w="671" h="890" extrusionOk="0">
                  <a:moveTo>
                    <a:pt x="240" y="0"/>
                  </a:moveTo>
                  <a:lnTo>
                    <a:pt x="240" y="10"/>
                  </a:lnTo>
                  <a:cubicBezTo>
                    <a:pt x="221" y="4"/>
                    <a:pt x="202" y="1"/>
                    <a:pt x="183" y="1"/>
                  </a:cubicBezTo>
                  <a:cubicBezTo>
                    <a:pt x="88" y="1"/>
                    <a:pt x="0" y="78"/>
                    <a:pt x="0" y="182"/>
                  </a:cubicBezTo>
                  <a:lnTo>
                    <a:pt x="0" y="699"/>
                  </a:lnTo>
                  <a:cubicBezTo>
                    <a:pt x="0" y="804"/>
                    <a:pt x="90" y="889"/>
                    <a:pt x="187" y="889"/>
                  </a:cubicBezTo>
                  <a:cubicBezTo>
                    <a:pt x="205" y="889"/>
                    <a:pt x="222" y="886"/>
                    <a:pt x="240" y="881"/>
                  </a:cubicBezTo>
                  <a:cubicBezTo>
                    <a:pt x="278" y="862"/>
                    <a:pt x="316" y="852"/>
                    <a:pt x="345" y="833"/>
                  </a:cubicBezTo>
                  <a:cubicBezTo>
                    <a:pt x="374" y="795"/>
                    <a:pt x="412" y="766"/>
                    <a:pt x="450" y="747"/>
                  </a:cubicBezTo>
                  <a:cubicBezTo>
                    <a:pt x="670" y="498"/>
                    <a:pt x="556" y="105"/>
                    <a:pt x="240"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3434;p73"/>
            <p:cNvSpPr/>
            <p:nvPr/>
          </p:nvSpPr>
          <p:spPr>
            <a:xfrm>
              <a:off x="4894592" y="3047802"/>
              <a:ext cx="17620" cy="23371"/>
            </a:xfrm>
            <a:custGeom>
              <a:avLst/>
              <a:gdLst/>
              <a:ahLst/>
              <a:cxnLst/>
              <a:rect l="l" t="t" r="r" b="b"/>
              <a:pathLst>
                <a:path w="671" h="890" extrusionOk="0">
                  <a:moveTo>
                    <a:pt x="489" y="0"/>
                  </a:moveTo>
                  <a:cubicBezTo>
                    <a:pt x="470" y="0"/>
                    <a:pt x="451" y="3"/>
                    <a:pt x="432" y="10"/>
                  </a:cubicBezTo>
                  <a:cubicBezTo>
                    <a:pt x="1" y="144"/>
                    <a:pt x="1" y="747"/>
                    <a:pt x="432" y="881"/>
                  </a:cubicBezTo>
                  <a:cubicBezTo>
                    <a:pt x="449" y="887"/>
                    <a:pt x="467" y="889"/>
                    <a:pt x="485" y="889"/>
                  </a:cubicBezTo>
                  <a:cubicBezTo>
                    <a:pt x="582" y="889"/>
                    <a:pt x="671" y="806"/>
                    <a:pt x="671" y="708"/>
                  </a:cubicBezTo>
                  <a:lnTo>
                    <a:pt x="671" y="182"/>
                  </a:lnTo>
                  <a:cubicBezTo>
                    <a:pt x="671" y="125"/>
                    <a:pt x="642" y="67"/>
                    <a:pt x="594" y="38"/>
                  </a:cubicBezTo>
                  <a:cubicBezTo>
                    <a:pt x="562" y="13"/>
                    <a:pt x="526" y="0"/>
                    <a:pt x="48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3435;p73"/>
            <p:cNvSpPr/>
            <p:nvPr/>
          </p:nvSpPr>
          <p:spPr>
            <a:xfrm>
              <a:off x="4926262" y="3088610"/>
              <a:ext cx="29437" cy="33350"/>
            </a:xfrm>
            <a:custGeom>
              <a:avLst/>
              <a:gdLst/>
              <a:ahLst/>
              <a:cxnLst/>
              <a:rect l="l" t="t" r="r" b="b"/>
              <a:pathLst>
                <a:path w="1121" h="1270" extrusionOk="0">
                  <a:moveTo>
                    <a:pt x="186" y="1"/>
                  </a:moveTo>
                  <a:cubicBezTo>
                    <a:pt x="88" y="1"/>
                    <a:pt x="1" y="80"/>
                    <a:pt x="1" y="188"/>
                  </a:cubicBezTo>
                  <a:lnTo>
                    <a:pt x="1" y="724"/>
                  </a:lnTo>
                  <a:cubicBezTo>
                    <a:pt x="1" y="772"/>
                    <a:pt x="20" y="829"/>
                    <a:pt x="58" y="858"/>
                  </a:cubicBezTo>
                  <a:lnTo>
                    <a:pt x="431" y="1222"/>
                  </a:lnTo>
                  <a:cubicBezTo>
                    <a:pt x="460" y="1250"/>
                    <a:pt x="508" y="1269"/>
                    <a:pt x="556" y="1269"/>
                  </a:cubicBezTo>
                  <a:cubicBezTo>
                    <a:pt x="604" y="1269"/>
                    <a:pt x="652" y="1250"/>
                    <a:pt x="690" y="1212"/>
                  </a:cubicBezTo>
                  <a:lnTo>
                    <a:pt x="1063" y="820"/>
                  </a:lnTo>
                  <a:cubicBezTo>
                    <a:pt x="1101" y="791"/>
                    <a:pt x="1111" y="743"/>
                    <a:pt x="1121" y="695"/>
                  </a:cubicBezTo>
                  <a:lnTo>
                    <a:pt x="1121" y="188"/>
                  </a:lnTo>
                  <a:cubicBezTo>
                    <a:pt x="1111" y="140"/>
                    <a:pt x="1092" y="92"/>
                    <a:pt x="1063" y="64"/>
                  </a:cubicBezTo>
                  <a:cubicBezTo>
                    <a:pt x="1025" y="25"/>
                    <a:pt x="977" y="6"/>
                    <a:pt x="929" y="6"/>
                  </a:cubicBezTo>
                  <a:lnTo>
                    <a:pt x="891" y="6"/>
                  </a:lnTo>
                  <a:cubicBezTo>
                    <a:pt x="814" y="25"/>
                    <a:pt x="747" y="35"/>
                    <a:pt x="671" y="35"/>
                  </a:cubicBezTo>
                  <a:lnTo>
                    <a:pt x="451" y="35"/>
                  </a:lnTo>
                  <a:cubicBezTo>
                    <a:pt x="374" y="35"/>
                    <a:pt x="298" y="25"/>
                    <a:pt x="231" y="6"/>
                  </a:cubicBezTo>
                  <a:cubicBezTo>
                    <a:pt x="216" y="2"/>
                    <a:pt x="201" y="1"/>
                    <a:pt x="186"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3436;p73"/>
            <p:cNvSpPr/>
            <p:nvPr/>
          </p:nvSpPr>
          <p:spPr>
            <a:xfrm>
              <a:off x="4926262" y="3088952"/>
              <a:ext cx="17883" cy="33245"/>
            </a:xfrm>
            <a:custGeom>
              <a:avLst/>
              <a:gdLst/>
              <a:ahLst/>
              <a:cxnLst/>
              <a:rect l="l" t="t" r="r" b="b"/>
              <a:pathLst>
                <a:path w="681" h="1266" extrusionOk="0">
                  <a:moveTo>
                    <a:pt x="189" y="0"/>
                  </a:moveTo>
                  <a:cubicBezTo>
                    <a:pt x="87" y="0"/>
                    <a:pt x="1" y="81"/>
                    <a:pt x="1" y="185"/>
                  </a:cubicBezTo>
                  <a:lnTo>
                    <a:pt x="1" y="720"/>
                  </a:lnTo>
                  <a:cubicBezTo>
                    <a:pt x="1" y="768"/>
                    <a:pt x="20" y="826"/>
                    <a:pt x="58" y="864"/>
                  </a:cubicBezTo>
                  <a:lnTo>
                    <a:pt x="431" y="1218"/>
                  </a:lnTo>
                  <a:cubicBezTo>
                    <a:pt x="460" y="1247"/>
                    <a:pt x="508" y="1266"/>
                    <a:pt x="556" y="1266"/>
                  </a:cubicBezTo>
                  <a:cubicBezTo>
                    <a:pt x="604" y="1266"/>
                    <a:pt x="652" y="1247"/>
                    <a:pt x="680" y="1209"/>
                  </a:cubicBezTo>
                  <a:cubicBezTo>
                    <a:pt x="652" y="1209"/>
                    <a:pt x="613" y="1189"/>
                    <a:pt x="594" y="1161"/>
                  </a:cubicBezTo>
                  <a:lnTo>
                    <a:pt x="221" y="797"/>
                  </a:lnTo>
                  <a:cubicBezTo>
                    <a:pt x="183" y="759"/>
                    <a:pt x="164" y="711"/>
                    <a:pt x="173" y="653"/>
                  </a:cubicBezTo>
                  <a:lnTo>
                    <a:pt x="173" y="127"/>
                  </a:lnTo>
                  <a:cubicBezTo>
                    <a:pt x="173" y="79"/>
                    <a:pt x="192" y="31"/>
                    <a:pt x="221" y="3"/>
                  </a:cubicBezTo>
                  <a:cubicBezTo>
                    <a:pt x="210" y="1"/>
                    <a:pt x="199" y="0"/>
                    <a:pt x="18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3437;p73"/>
            <p:cNvSpPr/>
            <p:nvPr/>
          </p:nvSpPr>
          <p:spPr>
            <a:xfrm>
              <a:off x="4909692" y="3030261"/>
              <a:ext cx="62341" cy="66805"/>
            </a:xfrm>
            <a:custGeom>
              <a:avLst/>
              <a:gdLst/>
              <a:ahLst/>
              <a:cxnLst/>
              <a:rect l="l" t="t" r="r" b="b"/>
              <a:pathLst>
                <a:path w="2374" h="2544" extrusionOk="0">
                  <a:moveTo>
                    <a:pt x="1648" y="1"/>
                  </a:moveTo>
                  <a:cubicBezTo>
                    <a:pt x="1634" y="1"/>
                    <a:pt x="1619" y="6"/>
                    <a:pt x="1608" y="17"/>
                  </a:cubicBezTo>
                  <a:cubicBezTo>
                    <a:pt x="1350" y="209"/>
                    <a:pt x="1053" y="352"/>
                    <a:pt x="747" y="439"/>
                  </a:cubicBezTo>
                  <a:cubicBezTo>
                    <a:pt x="651" y="467"/>
                    <a:pt x="555" y="486"/>
                    <a:pt x="460" y="505"/>
                  </a:cubicBezTo>
                  <a:cubicBezTo>
                    <a:pt x="364" y="525"/>
                    <a:pt x="268" y="534"/>
                    <a:pt x="172" y="544"/>
                  </a:cubicBezTo>
                  <a:cubicBezTo>
                    <a:pt x="77" y="544"/>
                    <a:pt x="0" y="630"/>
                    <a:pt x="0" y="726"/>
                  </a:cubicBezTo>
                  <a:lnTo>
                    <a:pt x="0" y="1472"/>
                  </a:lnTo>
                  <a:cubicBezTo>
                    <a:pt x="0" y="2065"/>
                    <a:pt x="479" y="2544"/>
                    <a:pt x="1082" y="2544"/>
                  </a:cubicBezTo>
                  <a:lnTo>
                    <a:pt x="1302" y="2544"/>
                  </a:lnTo>
                  <a:cubicBezTo>
                    <a:pt x="1895" y="2544"/>
                    <a:pt x="2374" y="2065"/>
                    <a:pt x="2374" y="1472"/>
                  </a:cubicBezTo>
                  <a:lnTo>
                    <a:pt x="2374" y="697"/>
                  </a:lnTo>
                  <a:cubicBezTo>
                    <a:pt x="2374" y="620"/>
                    <a:pt x="2335" y="553"/>
                    <a:pt x="2259" y="525"/>
                  </a:cubicBezTo>
                  <a:cubicBezTo>
                    <a:pt x="2240" y="515"/>
                    <a:pt x="2221" y="505"/>
                    <a:pt x="2201" y="496"/>
                  </a:cubicBezTo>
                  <a:cubicBezTo>
                    <a:pt x="1991" y="410"/>
                    <a:pt x="1819" y="257"/>
                    <a:pt x="1713" y="56"/>
                  </a:cubicBezTo>
                  <a:lnTo>
                    <a:pt x="1704" y="37"/>
                  </a:lnTo>
                  <a:cubicBezTo>
                    <a:pt x="1692" y="13"/>
                    <a:pt x="1670" y="1"/>
                    <a:pt x="1648"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3438;p73"/>
            <p:cNvSpPr/>
            <p:nvPr/>
          </p:nvSpPr>
          <p:spPr>
            <a:xfrm>
              <a:off x="4909692" y="3030261"/>
              <a:ext cx="45509" cy="67068"/>
            </a:xfrm>
            <a:custGeom>
              <a:avLst/>
              <a:gdLst/>
              <a:ahLst/>
              <a:cxnLst/>
              <a:rect l="l" t="t" r="r" b="b"/>
              <a:pathLst>
                <a:path w="1733" h="2554" extrusionOk="0">
                  <a:moveTo>
                    <a:pt x="1648" y="1"/>
                  </a:moveTo>
                  <a:cubicBezTo>
                    <a:pt x="1634" y="1"/>
                    <a:pt x="1619" y="6"/>
                    <a:pt x="1608" y="17"/>
                  </a:cubicBezTo>
                  <a:cubicBezTo>
                    <a:pt x="1350" y="209"/>
                    <a:pt x="1053" y="352"/>
                    <a:pt x="747" y="439"/>
                  </a:cubicBezTo>
                  <a:cubicBezTo>
                    <a:pt x="651" y="467"/>
                    <a:pt x="555" y="486"/>
                    <a:pt x="460" y="505"/>
                  </a:cubicBezTo>
                  <a:cubicBezTo>
                    <a:pt x="364" y="525"/>
                    <a:pt x="268" y="534"/>
                    <a:pt x="172" y="544"/>
                  </a:cubicBezTo>
                  <a:cubicBezTo>
                    <a:pt x="77" y="553"/>
                    <a:pt x="0" y="630"/>
                    <a:pt x="0" y="726"/>
                  </a:cubicBezTo>
                  <a:lnTo>
                    <a:pt x="0" y="1472"/>
                  </a:lnTo>
                  <a:cubicBezTo>
                    <a:pt x="0" y="2065"/>
                    <a:pt x="479" y="2554"/>
                    <a:pt x="1082" y="2554"/>
                  </a:cubicBezTo>
                  <a:lnTo>
                    <a:pt x="1302" y="2554"/>
                  </a:lnTo>
                  <a:cubicBezTo>
                    <a:pt x="699" y="2554"/>
                    <a:pt x="220" y="2065"/>
                    <a:pt x="220" y="1472"/>
                  </a:cubicBezTo>
                  <a:lnTo>
                    <a:pt x="220" y="726"/>
                  </a:lnTo>
                  <a:cubicBezTo>
                    <a:pt x="220" y="630"/>
                    <a:pt x="297" y="553"/>
                    <a:pt x="393" y="544"/>
                  </a:cubicBezTo>
                  <a:cubicBezTo>
                    <a:pt x="488" y="534"/>
                    <a:pt x="584" y="525"/>
                    <a:pt x="680" y="505"/>
                  </a:cubicBezTo>
                  <a:cubicBezTo>
                    <a:pt x="775" y="486"/>
                    <a:pt x="871" y="467"/>
                    <a:pt x="967" y="439"/>
                  </a:cubicBezTo>
                  <a:cubicBezTo>
                    <a:pt x="1235" y="362"/>
                    <a:pt x="1493" y="247"/>
                    <a:pt x="1732" y="84"/>
                  </a:cubicBezTo>
                  <a:lnTo>
                    <a:pt x="1713" y="56"/>
                  </a:lnTo>
                  <a:lnTo>
                    <a:pt x="1704" y="37"/>
                  </a:lnTo>
                  <a:cubicBezTo>
                    <a:pt x="1692" y="13"/>
                    <a:pt x="1670" y="1"/>
                    <a:pt x="1648"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3439;p73"/>
            <p:cNvSpPr/>
            <p:nvPr/>
          </p:nvSpPr>
          <p:spPr>
            <a:xfrm>
              <a:off x="5142408" y="3101583"/>
              <a:ext cx="124919" cy="66175"/>
            </a:xfrm>
            <a:custGeom>
              <a:avLst/>
              <a:gdLst/>
              <a:ahLst/>
              <a:cxnLst/>
              <a:rect l="l" t="t" r="r" b="b"/>
              <a:pathLst>
                <a:path w="4757" h="2520" extrusionOk="0">
                  <a:moveTo>
                    <a:pt x="1819" y="0"/>
                  </a:moveTo>
                  <a:lnTo>
                    <a:pt x="728" y="440"/>
                  </a:lnTo>
                  <a:cubicBezTo>
                    <a:pt x="622" y="479"/>
                    <a:pt x="527" y="536"/>
                    <a:pt x="441" y="613"/>
                  </a:cubicBezTo>
                  <a:lnTo>
                    <a:pt x="412" y="632"/>
                  </a:lnTo>
                  <a:lnTo>
                    <a:pt x="393" y="641"/>
                  </a:lnTo>
                  <a:lnTo>
                    <a:pt x="383" y="661"/>
                  </a:lnTo>
                  <a:lnTo>
                    <a:pt x="354" y="680"/>
                  </a:lnTo>
                  <a:cubicBezTo>
                    <a:pt x="163" y="871"/>
                    <a:pt x="29" y="1130"/>
                    <a:pt x="0" y="1397"/>
                  </a:cubicBezTo>
                  <a:lnTo>
                    <a:pt x="0" y="1445"/>
                  </a:lnTo>
                  <a:lnTo>
                    <a:pt x="0" y="1464"/>
                  </a:lnTo>
                  <a:lnTo>
                    <a:pt x="0" y="1493"/>
                  </a:lnTo>
                  <a:lnTo>
                    <a:pt x="0" y="1522"/>
                  </a:lnTo>
                  <a:lnTo>
                    <a:pt x="0" y="1531"/>
                  </a:lnTo>
                  <a:lnTo>
                    <a:pt x="0" y="1589"/>
                  </a:lnTo>
                  <a:lnTo>
                    <a:pt x="0" y="1771"/>
                  </a:lnTo>
                  <a:lnTo>
                    <a:pt x="0" y="2297"/>
                  </a:lnTo>
                  <a:cubicBezTo>
                    <a:pt x="0" y="2420"/>
                    <a:pt x="106" y="2519"/>
                    <a:pt x="227" y="2519"/>
                  </a:cubicBezTo>
                  <a:cubicBezTo>
                    <a:pt x="237" y="2519"/>
                    <a:pt x="248" y="2519"/>
                    <a:pt x="259" y="2517"/>
                  </a:cubicBezTo>
                  <a:lnTo>
                    <a:pt x="4489" y="2517"/>
                  </a:lnTo>
                  <a:cubicBezTo>
                    <a:pt x="4499" y="2519"/>
                    <a:pt x="4510" y="2519"/>
                    <a:pt x="4520" y="2519"/>
                  </a:cubicBezTo>
                  <a:cubicBezTo>
                    <a:pt x="4642" y="2519"/>
                    <a:pt x="4748" y="2420"/>
                    <a:pt x="4757" y="2297"/>
                  </a:cubicBezTo>
                  <a:lnTo>
                    <a:pt x="4757" y="1771"/>
                  </a:lnTo>
                  <a:lnTo>
                    <a:pt x="4757" y="1589"/>
                  </a:lnTo>
                  <a:lnTo>
                    <a:pt x="4747" y="1589"/>
                  </a:lnTo>
                  <a:lnTo>
                    <a:pt x="4747" y="1531"/>
                  </a:lnTo>
                  <a:lnTo>
                    <a:pt x="4747" y="1522"/>
                  </a:lnTo>
                  <a:lnTo>
                    <a:pt x="4747" y="1493"/>
                  </a:lnTo>
                  <a:lnTo>
                    <a:pt x="4747" y="1464"/>
                  </a:lnTo>
                  <a:lnTo>
                    <a:pt x="4747" y="1445"/>
                  </a:lnTo>
                  <a:lnTo>
                    <a:pt x="4747" y="1397"/>
                  </a:lnTo>
                  <a:cubicBezTo>
                    <a:pt x="4709" y="1130"/>
                    <a:pt x="4584" y="871"/>
                    <a:pt x="4393" y="680"/>
                  </a:cubicBezTo>
                  <a:lnTo>
                    <a:pt x="4364" y="661"/>
                  </a:lnTo>
                  <a:lnTo>
                    <a:pt x="4345" y="641"/>
                  </a:lnTo>
                  <a:lnTo>
                    <a:pt x="4336" y="632"/>
                  </a:lnTo>
                  <a:lnTo>
                    <a:pt x="4307" y="613"/>
                  </a:lnTo>
                  <a:cubicBezTo>
                    <a:pt x="4221" y="536"/>
                    <a:pt x="4125" y="479"/>
                    <a:pt x="4010" y="440"/>
                  </a:cubicBezTo>
                  <a:lnTo>
                    <a:pt x="2929" y="0"/>
                  </a:lnTo>
                  <a:lnTo>
                    <a:pt x="2651" y="287"/>
                  </a:lnTo>
                  <a:lnTo>
                    <a:pt x="2374" y="555"/>
                  </a:lnTo>
                  <a:lnTo>
                    <a:pt x="2096" y="287"/>
                  </a:lnTo>
                  <a:lnTo>
                    <a:pt x="1819" y="0"/>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3440;p73"/>
            <p:cNvSpPr/>
            <p:nvPr/>
          </p:nvSpPr>
          <p:spPr>
            <a:xfrm>
              <a:off x="5140885" y="3101819"/>
              <a:ext cx="51049" cy="65939"/>
            </a:xfrm>
            <a:custGeom>
              <a:avLst/>
              <a:gdLst/>
              <a:ahLst/>
              <a:cxnLst/>
              <a:rect l="l" t="t" r="r" b="b"/>
              <a:pathLst>
                <a:path w="1944" h="2511" extrusionOk="0">
                  <a:moveTo>
                    <a:pt x="1858" y="1"/>
                  </a:moveTo>
                  <a:lnTo>
                    <a:pt x="776" y="422"/>
                  </a:lnTo>
                  <a:cubicBezTo>
                    <a:pt x="298" y="613"/>
                    <a:pt x="1" y="1073"/>
                    <a:pt x="20" y="1580"/>
                  </a:cubicBezTo>
                  <a:lnTo>
                    <a:pt x="20" y="2288"/>
                  </a:lnTo>
                  <a:cubicBezTo>
                    <a:pt x="29" y="2411"/>
                    <a:pt x="135" y="2510"/>
                    <a:pt x="256" y="2510"/>
                  </a:cubicBezTo>
                  <a:cubicBezTo>
                    <a:pt x="267" y="2510"/>
                    <a:pt x="277" y="2510"/>
                    <a:pt x="288" y="2508"/>
                  </a:cubicBezTo>
                  <a:lnTo>
                    <a:pt x="345" y="2508"/>
                  </a:lnTo>
                  <a:lnTo>
                    <a:pt x="345" y="1580"/>
                  </a:lnTo>
                  <a:cubicBezTo>
                    <a:pt x="317" y="1073"/>
                    <a:pt x="623" y="613"/>
                    <a:pt x="1092" y="422"/>
                  </a:cubicBezTo>
                  <a:lnTo>
                    <a:pt x="1944" y="87"/>
                  </a:lnTo>
                  <a:lnTo>
                    <a:pt x="1858" y="1"/>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3441;p73"/>
            <p:cNvSpPr/>
            <p:nvPr/>
          </p:nvSpPr>
          <p:spPr>
            <a:xfrm>
              <a:off x="5164256" y="2997278"/>
              <a:ext cx="79699" cy="56328"/>
            </a:xfrm>
            <a:custGeom>
              <a:avLst/>
              <a:gdLst/>
              <a:ahLst/>
              <a:cxnLst/>
              <a:rect l="l" t="t" r="r" b="b"/>
              <a:pathLst>
                <a:path w="3035" h="2145" extrusionOk="0">
                  <a:moveTo>
                    <a:pt x="2671" y="1838"/>
                  </a:moveTo>
                  <a:lnTo>
                    <a:pt x="2661" y="1848"/>
                  </a:lnTo>
                  <a:lnTo>
                    <a:pt x="2633" y="1867"/>
                  </a:lnTo>
                  <a:lnTo>
                    <a:pt x="2671" y="1838"/>
                  </a:lnTo>
                  <a:close/>
                  <a:moveTo>
                    <a:pt x="1456" y="1"/>
                  </a:moveTo>
                  <a:cubicBezTo>
                    <a:pt x="652" y="1"/>
                    <a:pt x="1" y="651"/>
                    <a:pt x="1" y="1455"/>
                  </a:cubicBezTo>
                  <a:lnTo>
                    <a:pt x="1" y="2144"/>
                  </a:lnTo>
                  <a:cubicBezTo>
                    <a:pt x="1" y="2144"/>
                    <a:pt x="336" y="2106"/>
                    <a:pt x="374" y="1943"/>
                  </a:cubicBezTo>
                  <a:cubicBezTo>
                    <a:pt x="393" y="1934"/>
                    <a:pt x="403" y="1915"/>
                    <a:pt x="412" y="1895"/>
                  </a:cubicBezTo>
                  <a:cubicBezTo>
                    <a:pt x="594" y="1895"/>
                    <a:pt x="1475" y="1886"/>
                    <a:pt x="1972" y="1273"/>
                  </a:cubicBezTo>
                  <a:cubicBezTo>
                    <a:pt x="2087" y="1570"/>
                    <a:pt x="2326" y="1800"/>
                    <a:pt x="2633" y="1886"/>
                  </a:cubicBezTo>
                  <a:cubicBezTo>
                    <a:pt x="2633" y="1905"/>
                    <a:pt x="2652" y="1924"/>
                    <a:pt x="2661" y="1943"/>
                  </a:cubicBezTo>
                  <a:cubicBezTo>
                    <a:pt x="2700" y="2106"/>
                    <a:pt x="3035" y="2135"/>
                    <a:pt x="3035" y="2135"/>
                  </a:cubicBezTo>
                  <a:lnTo>
                    <a:pt x="3035" y="1455"/>
                  </a:lnTo>
                  <a:cubicBezTo>
                    <a:pt x="3035" y="651"/>
                    <a:pt x="2384" y="1"/>
                    <a:pt x="1580"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3442;p73"/>
            <p:cNvSpPr/>
            <p:nvPr/>
          </p:nvSpPr>
          <p:spPr>
            <a:xfrm>
              <a:off x="5164256" y="2997541"/>
              <a:ext cx="43250" cy="56065"/>
            </a:xfrm>
            <a:custGeom>
              <a:avLst/>
              <a:gdLst/>
              <a:ahLst/>
              <a:cxnLst/>
              <a:rect l="l" t="t" r="r" b="b"/>
              <a:pathLst>
                <a:path w="1647" h="2135" extrusionOk="0">
                  <a:moveTo>
                    <a:pt x="1456" y="0"/>
                  </a:moveTo>
                  <a:cubicBezTo>
                    <a:pt x="652" y="0"/>
                    <a:pt x="1" y="651"/>
                    <a:pt x="1" y="1455"/>
                  </a:cubicBezTo>
                  <a:lnTo>
                    <a:pt x="1" y="2134"/>
                  </a:lnTo>
                  <a:cubicBezTo>
                    <a:pt x="97" y="2125"/>
                    <a:pt x="183" y="2106"/>
                    <a:pt x="259" y="2067"/>
                  </a:cubicBezTo>
                  <a:lnTo>
                    <a:pt x="259" y="1828"/>
                  </a:lnTo>
                  <a:lnTo>
                    <a:pt x="259" y="1455"/>
                  </a:lnTo>
                  <a:cubicBezTo>
                    <a:pt x="259" y="680"/>
                    <a:pt x="872" y="38"/>
                    <a:pt x="164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3443;p73"/>
            <p:cNvSpPr/>
            <p:nvPr/>
          </p:nvSpPr>
          <p:spPr>
            <a:xfrm>
              <a:off x="5233136" y="3047802"/>
              <a:ext cx="17358" cy="23371"/>
            </a:xfrm>
            <a:custGeom>
              <a:avLst/>
              <a:gdLst/>
              <a:ahLst/>
              <a:cxnLst/>
              <a:rect l="l" t="t" r="r" b="b"/>
              <a:pathLst>
                <a:path w="661" h="890" extrusionOk="0">
                  <a:moveTo>
                    <a:pt x="239" y="0"/>
                  </a:moveTo>
                  <a:lnTo>
                    <a:pt x="239" y="10"/>
                  </a:lnTo>
                  <a:cubicBezTo>
                    <a:pt x="219" y="4"/>
                    <a:pt x="199" y="1"/>
                    <a:pt x="180" y="1"/>
                  </a:cubicBezTo>
                  <a:cubicBezTo>
                    <a:pt x="81" y="1"/>
                    <a:pt x="0" y="78"/>
                    <a:pt x="0" y="182"/>
                  </a:cubicBezTo>
                  <a:lnTo>
                    <a:pt x="0" y="699"/>
                  </a:lnTo>
                  <a:cubicBezTo>
                    <a:pt x="0" y="804"/>
                    <a:pt x="83" y="889"/>
                    <a:pt x="184" y="889"/>
                  </a:cubicBezTo>
                  <a:cubicBezTo>
                    <a:pt x="202" y="889"/>
                    <a:pt x="221" y="886"/>
                    <a:pt x="239" y="881"/>
                  </a:cubicBezTo>
                  <a:cubicBezTo>
                    <a:pt x="268" y="862"/>
                    <a:pt x="306" y="852"/>
                    <a:pt x="335" y="833"/>
                  </a:cubicBezTo>
                  <a:cubicBezTo>
                    <a:pt x="373" y="795"/>
                    <a:pt x="402" y="766"/>
                    <a:pt x="440" y="747"/>
                  </a:cubicBezTo>
                  <a:cubicBezTo>
                    <a:pt x="661" y="498"/>
                    <a:pt x="555" y="105"/>
                    <a:pt x="239"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3444;p73"/>
            <p:cNvSpPr/>
            <p:nvPr/>
          </p:nvSpPr>
          <p:spPr>
            <a:xfrm>
              <a:off x="5157980" y="3047802"/>
              <a:ext cx="17358" cy="23371"/>
            </a:xfrm>
            <a:custGeom>
              <a:avLst/>
              <a:gdLst/>
              <a:ahLst/>
              <a:cxnLst/>
              <a:rect l="l" t="t" r="r" b="b"/>
              <a:pathLst>
                <a:path w="661" h="890" extrusionOk="0">
                  <a:moveTo>
                    <a:pt x="479" y="0"/>
                  </a:moveTo>
                  <a:cubicBezTo>
                    <a:pt x="460" y="0"/>
                    <a:pt x="441" y="3"/>
                    <a:pt x="422" y="10"/>
                  </a:cubicBezTo>
                  <a:cubicBezTo>
                    <a:pt x="1" y="144"/>
                    <a:pt x="1" y="747"/>
                    <a:pt x="422" y="881"/>
                  </a:cubicBezTo>
                  <a:cubicBezTo>
                    <a:pt x="441" y="887"/>
                    <a:pt x="460" y="889"/>
                    <a:pt x="478" y="889"/>
                  </a:cubicBezTo>
                  <a:cubicBezTo>
                    <a:pt x="579" y="889"/>
                    <a:pt x="661" y="806"/>
                    <a:pt x="661" y="708"/>
                  </a:cubicBezTo>
                  <a:lnTo>
                    <a:pt x="661" y="182"/>
                  </a:lnTo>
                  <a:cubicBezTo>
                    <a:pt x="661" y="125"/>
                    <a:pt x="632" y="67"/>
                    <a:pt x="584" y="38"/>
                  </a:cubicBezTo>
                  <a:cubicBezTo>
                    <a:pt x="553" y="13"/>
                    <a:pt x="516" y="0"/>
                    <a:pt x="47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3445;p73"/>
            <p:cNvSpPr/>
            <p:nvPr/>
          </p:nvSpPr>
          <p:spPr>
            <a:xfrm>
              <a:off x="5189387" y="3088610"/>
              <a:ext cx="29700" cy="33587"/>
            </a:xfrm>
            <a:custGeom>
              <a:avLst/>
              <a:gdLst/>
              <a:ahLst/>
              <a:cxnLst/>
              <a:rect l="l" t="t" r="r" b="b"/>
              <a:pathLst>
                <a:path w="1131" h="1279" extrusionOk="0">
                  <a:moveTo>
                    <a:pt x="186" y="1"/>
                  </a:moveTo>
                  <a:cubicBezTo>
                    <a:pt x="90" y="1"/>
                    <a:pt x="11" y="80"/>
                    <a:pt x="11" y="188"/>
                  </a:cubicBezTo>
                  <a:lnTo>
                    <a:pt x="11" y="724"/>
                  </a:lnTo>
                  <a:cubicBezTo>
                    <a:pt x="1" y="781"/>
                    <a:pt x="30" y="829"/>
                    <a:pt x="68" y="877"/>
                  </a:cubicBezTo>
                  <a:lnTo>
                    <a:pt x="441" y="1231"/>
                  </a:lnTo>
                  <a:cubicBezTo>
                    <a:pt x="470" y="1260"/>
                    <a:pt x="518" y="1279"/>
                    <a:pt x="566" y="1279"/>
                  </a:cubicBezTo>
                  <a:cubicBezTo>
                    <a:pt x="613" y="1279"/>
                    <a:pt x="661" y="1260"/>
                    <a:pt x="690" y="1222"/>
                  </a:cubicBezTo>
                  <a:lnTo>
                    <a:pt x="1073" y="829"/>
                  </a:lnTo>
                  <a:cubicBezTo>
                    <a:pt x="1102" y="800"/>
                    <a:pt x="1121" y="753"/>
                    <a:pt x="1121" y="705"/>
                  </a:cubicBezTo>
                  <a:lnTo>
                    <a:pt x="1121" y="198"/>
                  </a:lnTo>
                  <a:cubicBezTo>
                    <a:pt x="1130" y="150"/>
                    <a:pt x="1102" y="92"/>
                    <a:pt x="1063" y="64"/>
                  </a:cubicBezTo>
                  <a:cubicBezTo>
                    <a:pt x="1025" y="25"/>
                    <a:pt x="977" y="6"/>
                    <a:pt x="929" y="6"/>
                  </a:cubicBezTo>
                  <a:lnTo>
                    <a:pt x="891" y="6"/>
                  </a:lnTo>
                  <a:cubicBezTo>
                    <a:pt x="824" y="25"/>
                    <a:pt x="747" y="35"/>
                    <a:pt x="680" y="35"/>
                  </a:cubicBezTo>
                  <a:lnTo>
                    <a:pt x="451" y="35"/>
                  </a:lnTo>
                  <a:cubicBezTo>
                    <a:pt x="384" y="35"/>
                    <a:pt x="307" y="25"/>
                    <a:pt x="231" y="6"/>
                  </a:cubicBezTo>
                  <a:cubicBezTo>
                    <a:pt x="216" y="2"/>
                    <a:pt x="201" y="1"/>
                    <a:pt x="186"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3446;p73"/>
            <p:cNvSpPr/>
            <p:nvPr/>
          </p:nvSpPr>
          <p:spPr>
            <a:xfrm>
              <a:off x="5189650" y="3088952"/>
              <a:ext cx="17857" cy="33245"/>
            </a:xfrm>
            <a:custGeom>
              <a:avLst/>
              <a:gdLst/>
              <a:ahLst/>
              <a:cxnLst/>
              <a:rect l="l" t="t" r="r" b="b"/>
              <a:pathLst>
                <a:path w="680" h="1266" extrusionOk="0">
                  <a:moveTo>
                    <a:pt x="181" y="0"/>
                  </a:moveTo>
                  <a:cubicBezTo>
                    <a:pt x="87" y="0"/>
                    <a:pt x="1" y="81"/>
                    <a:pt x="1" y="185"/>
                  </a:cubicBezTo>
                  <a:lnTo>
                    <a:pt x="1" y="720"/>
                  </a:lnTo>
                  <a:cubicBezTo>
                    <a:pt x="1" y="768"/>
                    <a:pt x="20" y="826"/>
                    <a:pt x="58" y="864"/>
                  </a:cubicBezTo>
                  <a:lnTo>
                    <a:pt x="431" y="1218"/>
                  </a:lnTo>
                  <a:cubicBezTo>
                    <a:pt x="460" y="1247"/>
                    <a:pt x="508" y="1266"/>
                    <a:pt x="556" y="1266"/>
                  </a:cubicBezTo>
                  <a:cubicBezTo>
                    <a:pt x="603" y="1266"/>
                    <a:pt x="651" y="1247"/>
                    <a:pt x="680" y="1209"/>
                  </a:cubicBezTo>
                  <a:cubicBezTo>
                    <a:pt x="642" y="1209"/>
                    <a:pt x="613" y="1189"/>
                    <a:pt x="584" y="1161"/>
                  </a:cubicBezTo>
                  <a:lnTo>
                    <a:pt x="221" y="797"/>
                  </a:lnTo>
                  <a:cubicBezTo>
                    <a:pt x="182" y="759"/>
                    <a:pt x="163" y="711"/>
                    <a:pt x="163" y="653"/>
                  </a:cubicBezTo>
                  <a:lnTo>
                    <a:pt x="163" y="127"/>
                  </a:lnTo>
                  <a:cubicBezTo>
                    <a:pt x="163" y="79"/>
                    <a:pt x="182" y="31"/>
                    <a:pt x="211" y="3"/>
                  </a:cubicBezTo>
                  <a:cubicBezTo>
                    <a:pt x="201" y="1"/>
                    <a:pt x="191" y="0"/>
                    <a:pt x="181"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3447;p73"/>
            <p:cNvSpPr/>
            <p:nvPr/>
          </p:nvSpPr>
          <p:spPr>
            <a:xfrm>
              <a:off x="5173054" y="3030261"/>
              <a:ext cx="62368" cy="66805"/>
            </a:xfrm>
            <a:custGeom>
              <a:avLst/>
              <a:gdLst/>
              <a:ahLst/>
              <a:cxnLst/>
              <a:rect l="l" t="t" r="r" b="b"/>
              <a:pathLst>
                <a:path w="2375" h="2544" extrusionOk="0">
                  <a:moveTo>
                    <a:pt x="1649" y="1"/>
                  </a:moveTo>
                  <a:cubicBezTo>
                    <a:pt x="1634" y="1"/>
                    <a:pt x="1620" y="6"/>
                    <a:pt x="1609" y="17"/>
                  </a:cubicBezTo>
                  <a:cubicBezTo>
                    <a:pt x="1350" y="209"/>
                    <a:pt x="1054" y="352"/>
                    <a:pt x="747" y="439"/>
                  </a:cubicBezTo>
                  <a:cubicBezTo>
                    <a:pt x="652" y="467"/>
                    <a:pt x="556" y="486"/>
                    <a:pt x="460" y="505"/>
                  </a:cubicBezTo>
                  <a:cubicBezTo>
                    <a:pt x="365" y="525"/>
                    <a:pt x="269" y="534"/>
                    <a:pt x="173" y="544"/>
                  </a:cubicBezTo>
                  <a:cubicBezTo>
                    <a:pt x="68" y="544"/>
                    <a:pt x="1" y="630"/>
                    <a:pt x="1" y="726"/>
                  </a:cubicBezTo>
                  <a:lnTo>
                    <a:pt x="1" y="1472"/>
                  </a:lnTo>
                  <a:cubicBezTo>
                    <a:pt x="1" y="2065"/>
                    <a:pt x="479" y="2544"/>
                    <a:pt x="1073" y="2544"/>
                  </a:cubicBezTo>
                  <a:lnTo>
                    <a:pt x="1302" y="2544"/>
                  </a:lnTo>
                  <a:cubicBezTo>
                    <a:pt x="1896" y="2544"/>
                    <a:pt x="2374" y="2065"/>
                    <a:pt x="2374" y="1472"/>
                  </a:cubicBezTo>
                  <a:lnTo>
                    <a:pt x="2374" y="697"/>
                  </a:lnTo>
                  <a:cubicBezTo>
                    <a:pt x="2374" y="620"/>
                    <a:pt x="2326" y="553"/>
                    <a:pt x="2259" y="525"/>
                  </a:cubicBezTo>
                  <a:cubicBezTo>
                    <a:pt x="2240" y="515"/>
                    <a:pt x="2221" y="505"/>
                    <a:pt x="2192" y="496"/>
                  </a:cubicBezTo>
                  <a:cubicBezTo>
                    <a:pt x="1982" y="410"/>
                    <a:pt x="1810" y="257"/>
                    <a:pt x="1714" y="56"/>
                  </a:cubicBezTo>
                  <a:lnTo>
                    <a:pt x="1704" y="37"/>
                  </a:lnTo>
                  <a:cubicBezTo>
                    <a:pt x="1693" y="13"/>
                    <a:pt x="1671" y="1"/>
                    <a:pt x="1649"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3448;p73"/>
            <p:cNvSpPr/>
            <p:nvPr/>
          </p:nvSpPr>
          <p:spPr>
            <a:xfrm>
              <a:off x="5172817" y="3030261"/>
              <a:ext cx="45509" cy="67068"/>
            </a:xfrm>
            <a:custGeom>
              <a:avLst/>
              <a:gdLst/>
              <a:ahLst/>
              <a:cxnLst/>
              <a:rect l="l" t="t" r="r" b="b"/>
              <a:pathLst>
                <a:path w="1733" h="2554" extrusionOk="0">
                  <a:moveTo>
                    <a:pt x="1648" y="1"/>
                  </a:moveTo>
                  <a:cubicBezTo>
                    <a:pt x="1634" y="1"/>
                    <a:pt x="1619" y="6"/>
                    <a:pt x="1608" y="17"/>
                  </a:cubicBezTo>
                  <a:cubicBezTo>
                    <a:pt x="1350" y="209"/>
                    <a:pt x="1053" y="352"/>
                    <a:pt x="747" y="439"/>
                  </a:cubicBezTo>
                  <a:cubicBezTo>
                    <a:pt x="651" y="467"/>
                    <a:pt x="555" y="486"/>
                    <a:pt x="460" y="505"/>
                  </a:cubicBezTo>
                  <a:cubicBezTo>
                    <a:pt x="364" y="525"/>
                    <a:pt x="268" y="534"/>
                    <a:pt x="173" y="544"/>
                  </a:cubicBezTo>
                  <a:cubicBezTo>
                    <a:pt x="77" y="553"/>
                    <a:pt x="0" y="630"/>
                    <a:pt x="0" y="726"/>
                  </a:cubicBezTo>
                  <a:lnTo>
                    <a:pt x="0" y="1472"/>
                  </a:lnTo>
                  <a:cubicBezTo>
                    <a:pt x="0" y="2065"/>
                    <a:pt x="479" y="2554"/>
                    <a:pt x="1082" y="2554"/>
                  </a:cubicBezTo>
                  <a:lnTo>
                    <a:pt x="1302" y="2554"/>
                  </a:lnTo>
                  <a:cubicBezTo>
                    <a:pt x="699" y="2554"/>
                    <a:pt x="220" y="2065"/>
                    <a:pt x="220" y="1472"/>
                  </a:cubicBezTo>
                  <a:lnTo>
                    <a:pt x="220" y="726"/>
                  </a:lnTo>
                  <a:cubicBezTo>
                    <a:pt x="220" y="630"/>
                    <a:pt x="297" y="553"/>
                    <a:pt x="393" y="544"/>
                  </a:cubicBezTo>
                  <a:cubicBezTo>
                    <a:pt x="488" y="534"/>
                    <a:pt x="584" y="525"/>
                    <a:pt x="680" y="505"/>
                  </a:cubicBezTo>
                  <a:cubicBezTo>
                    <a:pt x="775" y="486"/>
                    <a:pt x="871" y="467"/>
                    <a:pt x="967" y="439"/>
                  </a:cubicBezTo>
                  <a:cubicBezTo>
                    <a:pt x="1235" y="362"/>
                    <a:pt x="1493" y="247"/>
                    <a:pt x="1733" y="84"/>
                  </a:cubicBezTo>
                  <a:lnTo>
                    <a:pt x="1713" y="56"/>
                  </a:lnTo>
                  <a:lnTo>
                    <a:pt x="1704" y="37"/>
                  </a:lnTo>
                  <a:cubicBezTo>
                    <a:pt x="1692" y="13"/>
                    <a:pt x="1670" y="1"/>
                    <a:pt x="1648"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3449;p73"/>
            <p:cNvSpPr/>
            <p:nvPr/>
          </p:nvSpPr>
          <p:spPr>
            <a:xfrm>
              <a:off x="5009953" y="2992000"/>
              <a:ext cx="125680" cy="66149"/>
            </a:xfrm>
            <a:custGeom>
              <a:avLst/>
              <a:gdLst/>
              <a:ahLst/>
              <a:cxnLst/>
              <a:rect l="l" t="t" r="r" b="b"/>
              <a:pathLst>
                <a:path w="4786" h="2519" extrusionOk="0">
                  <a:moveTo>
                    <a:pt x="1848" y="1"/>
                  </a:moveTo>
                  <a:lnTo>
                    <a:pt x="766" y="431"/>
                  </a:lnTo>
                  <a:cubicBezTo>
                    <a:pt x="642" y="470"/>
                    <a:pt x="537" y="527"/>
                    <a:pt x="441" y="604"/>
                  </a:cubicBezTo>
                  <a:lnTo>
                    <a:pt x="412" y="623"/>
                  </a:lnTo>
                  <a:lnTo>
                    <a:pt x="403" y="642"/>
                  </a:lnTo>
                  <a:lnTo>
                    <a:pt x="384" y="651"/>
                  </a:lnTo>
                  <a:lnTo>
                    <a:pt x="364" y="671"/>
                  </a:lnTo>
                  <a:cubicBezTo>
                    <a:pt x="163" y="862"/>
                    <a:pt x="39" y="1120"/>
                    <a:pt x="1" y="1388"/>
                  </a:cubicBezTo>
                  <a:lnTo>
                    <a:pt x="1" y="1436"/>
                  </a:lnTo>
                  <a:lnTo>
                    <a:pt x="1" y="1455"/>
                  </a:lnTo>
                  <a:lnTo>
                    <a:pt x="1" y="1494"/>
                  </a:lnTo>
                  <a:lnTo>
                    <a:pt x="1" y="1522"/>
                  </a:lnTo>
                  <a:lnTo>
                    <a:pt x="1" y="1532"/>
                  </a:lnTo>
                  <a:lnTo>
                    <a:pt x="1" y="1589"/>
                  </a:lnTo>
                  <a:lnTo>
                    <a:pt x="1" y="1762"/>
                  </a:lnTo>
                  <a:lnTo>
                    <a:pt x="1" y="2288"/>
                  </a:lnTo>
                  <a:cubicBezTo>
                    <a:pt x="10" y="2416"/>
                    <a:pt x="116" y="2518"/>
                    <a:pt x="251" y="2518"/>
                  </a:cubicBezTo>
                  <a:cubicBezTo>
                    <a:pt x="257" y="2518"/>
                    <a:pt x="263" y="2518"/>
                    <a:pt x="269" y="2518"/>
                  </a:cubicBezTo>
                  <a:lnTo>
                    <a:pt x="4527" y="2518"/>
                  </a:lnTo>
                  <a:cubicBezTo>
                    <a:pt x="4533" y="2518"/>
                    <a:pt x="4539" y="2518"/>
                    <a:pt x="4544" y="2518"/>
                  </a:cubicBezTo>
                  <a:cubicBezTo>
                    <a:pt x="4671" y="2518"/>
                    <a:pt x="4777" y="2416"/>
                    <a:pt x="4786" y="2288"/>
                  </a:cubicBezTo>
                  <a:lnTo>
                    <a:pt x="4786" y="1762"/>
                  </a:lnTo>
                  <a:lnTo>
                    <a:pt x="4786" y="1589"/>
                  </a:lnTo>
                  <a:lnTo>
                    <a:pt x="4776" y="1589"/>
                  </a:lnTo>
                  <a:lnTo>
                    <a:pt x="4776" y="1532"/>
                  </a:lnTo>
                  <a:lnTo>
                    <a:pt x="4776" y="1522"/>
                  </a:lnTo>
                  <a:lnTo>
                    <a:pt x="4776" y="1494"/>
                  </a:lnTo>
                  <a:lnTo>
                    <a:pt x="4776" y="1455"/>
                  </a:lnTo>
                  <a:lnTo>
                    <a:pt x="4776" y="1446"/>
                  </a:lnTo>
                  <a:lnTo>
                    <a:pt x="4776" y="1398"/>
                  </a:lnTo>
                  <a:cubicBezTo>
                    <a:pt x="4748" y="1120"/>
                    <a:pt x="4614" y="862"/>
                    <a:pt x="4422" y="680"/>
                  </a:cubicBezTo>
                  <a:lnTo>
                    <a:pt x="4394" y="651"/>
                  </a:lnTo>
                  <a:lnTo>
                    <a:pt x="4384" y="642"/>
                  </a:lnTo>
                  <a:lnTo>
                    <a:pt x="4365" y="623"/>
                  </a:lnTo>
                  <a:lnTo>
                    <a:pt x="4336" y="604"/>
                  </a:lnTo>
                  <a:cubicBezTo>
                    <a:pt x="4250" y="537"/>
                    <a:pt x="4154" y="479"/>
                    <a:pt x="4049" y="431"/>
                  </a:cubicBezTo>
                  <a:lnTo>
                    <a:pt x="2958" y="1"/>
                  </a:lnTo>
                  <a:lnTo>
                    <a:pt x="2680" y="278"/>
                  </a:lnTo>
                  <a:lnTo>
                    <a:pt x="2403" y="556"/>
                  </a:lnTo>
                  <a:lnTo>
                    <a:pt x="2125" y="278"/>
                  </a:lnTo>
                  <a:lnTo>
                    <a:pt x="1848" y="1"/>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3450;p73"/>
            <p:cNvSpPr/>
            <p:nvPr/>
          </p:nvSpPr>
          <p:spPr>
            <a:xfrm>
              <a:off x="5009217" y="2992262"/>
              <a:ext cx="51286" cy="65913"/>
            </a:xfrm>
            <a:custGeom>
              <a:avLst/>
              <a:gdLst/>
              <a:ahLst/>
              <a:cxnLst/>
              <a:rect l="l" t="t" r="r" b="b"/>
              <a:pathLst>
                <a:path w="1953" h="2510" extrusionOk="0">
                  <a:moveTo>
                    <a:pt x="1857" y="0"/>
                  </a:moveTo>
                  <a:lnTo>
                    <a:pt x="775" y="421"/>
                  </a:lnTo>
                  <a:cubicBezTo>
                    <a:pt x="306" y="613"/>
                    <a:pt x="0" y="1072"/>
                    <a:pt x="29" y="1579"/>
                  </a:cubicBezTo>
                  <a:lnTo>
                    <a:pt x="29" y="2278"/>
                  </a:lnTo>
                  <a:cubicBezTo>
                    <a:pt x="29" y="2410"/>
                    <a:pt x="134" y="2510"/>
                    <a:pt x="256" y="2510"/>
                  </a:cubicBezTo>
                  <a:cubicBezTo>
                    <a:pt x="266" y="2510"/>
                    <a:pt x="277" y="2509"/>
                    <a:pt x="287" y="2508"/>
                  </a:cubicBezTo>
                  <a:lnTo>
                    <a:pt x="345" y="2508"/>
                  </a:lnTo>
                  <a:lnTo>
                    <a:pt x="345" y="1579"/>
                  </a:lnTo>
                  <a:cubicBezTo>
                    <a:pt x="325" y="1072"/>
                    <a:pt x="622" y="613"/>
                    <a:pt x="1091" y="421"/>
                  </a:cubicBezTo>
                  <a:lnTo>
                    <a:pt x="1952" y="86"/>
                  </a:lnTo>
                  <a:lnTo>
                    <a:pt x="1857" y="0"/>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3451;p73"/>
            <p:cNvSpPr/>
            <p:nvPr/>
          </p:nvSpPr>
          <p:spPr>
            <a:xfrm>
              <a:off x="5032825" y="2887695"/>
              <a:ext cx="79436" cy="56091"/>
            </a:xfrm>
            <a:custGeom>
              <a:avLst/>
              <a:gdLst/>
              <a:ahLst/>
              <a:cxnLst/>
              <a:rect l="l" t="t" r="r" b="b"/>
              <a:pathLst>
                <a:path w="3025" h="2136" extrusionOk="0">
                  <a:moveTo>
                    <a:pt x="1455" y="1"/>
                  </a:moveTo>
                  <a:cubicBezTo>
                    <a:pt x="651" y="1"/>
                    <a:pt x="1" y="652"/>
                    <a:pt x="1" y="1456"/>
                  </a:cubicBezTo>
                  <a:lnTo>
                    <a:pt x="1" y="2135"/>
                  </a:lnTo>
                  <a:cubicBezTo>
                    <a:pt x="1" y="2135"/>
                    <a:pt x="326" y="2106"/>
                    <a:pt x="364" y="1944"/>
                  </a:cubicBezTo>
                  <a:cubicBezTo>
                    <a:pt x="383" y="1925"/>
                    <a:pt x="393" y="1915"/>
                    <a:pt x="403" y="1896"/>
                  </a:cubicBezTo>
                  <a:cubicBezTo>
                    <a:pt x="584" y="1896"/>
                    <a:pt x="1465" y="1877"/>
                    <a:pt x="1972" y="1274"/>
                  </a:cubicBezTo>
                  <a:cubicBezTo>
                    <a:pt x="2077" y="1570"/>
                    <a:pt x="2317" y="1800"/>
                    <a:pt x="2623" y="1886"/>
                  </a:cubicBezTo>
                  <a:cubicBezTo>
                    <a:pt x="2632" y="1905"/>
                    <a:pt x="2642" y="1925"/>
                    <a:pt x="2652" y="1944"/>
                  </a:cubicBezTo>
                  <a:cubicBezTo>
                    <a:pt x="2699" y="2106"/>
                    <a:pt x="3025" y="2135"/>
                    <a:pt x="3025" y="2135"/>
                  </a:cubicBezTo>
                  <a:lnTo>
                    <a:pt x="3025" y="1456"/>
                  </a:lnTo>
                  <a:cubicBezTo>
                    <a:pt x="3025" y="652"/>
                    <a:pt x="2374" y="1"/>
                    <a:pt x="1570"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3452;p73"/>
            <p:cNvSpPr/>
            <p:nvPr/>
          </p:nvSpPr>
          <p:spPr>
            <a:xfrm>
              <a:off x="5032825" y="2887459"/>
              <a:ext cx="43014" cy="56328"/>
            </a:xfrm>
            <a:custGeom>
              <a:avLst/>
              <a:gdLst/>
              <a:ahLst/>
              <a:cxnLst/>
              <a:rect l="l" t="t" r="r" b="b"/>
              <a:pathLst>
                <a:path w="1638" h="2145" extrusionOk="0">
                  <a:moveTo>
                    <a:pt x="1455" y="0"/>
                  </a:moveTo>
                  <a:cubicBezTo>
                    <a:pt x="651" y="0"/>
                    <a:pt x="1" y="651"/>
                    <a:pt x="1" y="1455"/>
                  </a:cubicBezTo>
                  <a:lnTo>
                    <a:pt x="1" y="2144"/>
                  </a:lnTo>
                  <a:cubicBezTo>
                    <a:pt x="87" y="2135"/>
                    <a:pt x="173" y="2106"/>
                    <a:pt x="249" y="2068"/>
                  </a:cubicBezTo>
                  <a:lnTo>
                    <a:pt x="259" y="1838"/>
                  </a:lnTo>
                  <a:lnTo>
                    <a:pt x="259" y="1455"/>
                  </a:lnTo>
                  <a:cubicBezTo>
                    <a:pt x="259" y="680"/>
                    <a:pt x="862" y="39"/>
                    <a:pt x="163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3453;p73"/>
            <p:cNvSpPr/>
            <p:nvPr/>
          </p:nvSpPr>
          <p:spPr>
            <a:xfrm>
              <a:off x="5101442" y="2937983"/>
              <a:ext cx="17358" cy="23371"/>
            </a:xfrm>
            <a:custGeom>
              <a:avLst/>
              <a:gdLst/>
              <a:ahLst/>
              <a:cxnLst/>
              <a:rect l="l" t="t" r="r" b="b"/>
              <a:pathLst>
                <a:path w="661" h="890" extrusionOk="0">
                  <a:moveTo>
                    <a:pt x="183" y="0"/>
                  </a:moveTo>
                  <a:cubicBezTo>
                    <a:pt x="87" y="0"/>
                    <a:pt x="0" y="78"/>
                    <a:pt x="0" y="182"/>
                  </a:cubicBezTo>
                  <a:lnTo>
                    <a:pt x="0" y="708"/>
                  </a:lnTo>
                  <a:cubicBezTo>
                    <a:pt x="0" y="812"/>
                    <a:pt x="87" y="890"/>
                    <a:pt x="183" y="890"/>
                  </a:cubicBezTo>
                  <a:cubicBezTo>
                    <a:pt x="202" y="890"/>
                    <a:pt x="221" y="887"/>
                    <a:pt x="240" y="880"/>
                  </a:cubicBezTo>
                  <a:cubicBezTo>
                    <a:pt x="278" y="871"/>
                    <a:pt x="307" y="852"/>
                    <a:pt x="345" y="833"/>
                  </a:cubicBezTo>
                  <a:cubicBezTo>
                    <a:pt x="374" y="804"/>
                    <a:pt x="412" y="775"/>
                    <a:pt x="450" y="746"/>
                  </a:cubicBezTo>
                  <a:cubicBezTo>
                    <a:pt x="661" y="498"/>
                    <a:pt x="555" y="105"/>
                    <a:pt x="240" y="10"/>
                  </a:cubicBezTo>
                  <a:cubicBezTo>
                    <a:pt x="221" y="3"/>
                    <a:pt x="202" y="0"/>
                    <a:pt x="183"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3454;p73"/>
            <p:cNvSpPr/>
            <p:nvPr/>
          </p:nvSpPr>
          <p:spPr>
            <a:xfrm>
              <a:off x="5026286" y="2937957"/>
              <a:ext cx="17620" cy="23398"/>
            </a:xfrm>
            <a:custGeom>
              <a:avLst/>
              <a:gdLst/>
              <a:ahLst/>
              <a:cxnLst/>
              <a:rect l="l" t="t" r="r" b="b"/>
              <a:pathLst>
                <a:path w="671" h="891" extrusionOk="0">
                  <a:moveTo>
                    <a:pt x="484" y="1"/>
                  </a:moveTo>
                  <a:cubicBezTo>
                    <a:pt x="466" y="1"/>
                    <a:pt x="447" y="4"/>
                    <a:pt x="431" y="11"/>
                  </a:cubicBezTo>
                  <a:cubicBezTo>
                    <a:pt x="1" y="145"/>
                    <a:pt x="1" y="747"/>
                    <a:pt x="431" y="881"/>
                  </a:cubicBezTo>
                  <a:cubicBezTo>
                    <a:pt x="450" y="888"/>
                    <a:pt x="469" y="891"/>
                    <a:pt x="488" y="891"/>
                  </a:cubicBezTo>
                  <a:cubicBezTo>
                    <a:pt x="584" y="891"/>
                    <a:pt x="671" y="813"/>
                    <a:pt x="671" y="709"/>
                  </a:cubicBezTo>
                  <a:lnTo>
                    <a:pt x="671" y="183"/>
                  </a:lnTo>
                  <a:cubicBezTo>
                    <a:pt x="661" y="125"/>
                    <a:pt x="632" y="78"/>
                    <a:pt x="594" y="39"/>
                  </a:cubicBezTo>
                  <a:cubicBezTo>
                    <a:pt x="562" y="14"/>
                    <a:pt x="522" y="1"/>
                    <a:pt x="484"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3455;p73"/>
            <p:cNvSpPr/>
            <p:nvPr/>
          </p:nvSpPr>
          <p:spPr>
            <a:xfrm>
              <a:off x="5057956" y="2979027"/>
              <a:ext cx="29175" cy="33350"/>
            </a:xfrm>
            <a:custGeom>
              <a:avLst/>
              <a:gdLst/>
              <a:ahLst/>
              <a:cxnLst/>
              <a:rect l="l" t="t" r="r" b="b"/>
              <a:pathLst>
                <a:path w="1111" h="1270" extrusionOk="0">
                  <a:moveTo>
                    <a:pt x="185" y="1"/>
                  </a:moveTo>
                  <a:cubicBezTo>
                    <a:pt x="87" y="1"/>
                    <a:pt x="1" y="79"/>
                    <a:pt x="1" y="179"/>
                  </a:cubicBezTo>
                  <a:lnTo>
                    <a:pt x="1" y="715"/>
                  </a:lnTo>
                  <a:cubicBezTo>
                    <a:pt x="1" y="772"/>
                    <a:pt x="20" y="820"/>
                    <a:pt x="58" y="858"/>
                  </a:cubicBezTo>
                  <a:lnTo>
                    <a:pt x="422" y="1222"/>
                  </a:lnTo>
                  <a:cubicBezTo>
                    <a:pt x="460" y="1251"/>
                    <a:pt x="508" y="1270"/>
                    <a:pt x="556" y="1270"/>
                  </a:cubicBezTo>
                  <a:cubicBezTo>
                    <a:pt x="604" y="1270"/>
                    <a:pt x="651" y="1251"/>
                    <a:pt x="680" y="1212"/>
                  </a:cubicBezTo>
                  <a:lnTo>
                    <a:pt x="1063" y="820"/>
                  </a:lnTo>
                  <a:cubicBezTo>
                    <a:pt x="1092" y="782"/>
                    <a:pt x="1111" y="743"/>
                    <a:pt x="1111" y="696"/>
                  </a:cubicBezTo>
                  <a:lnTo>
                    <a:pt x="1111" y="188"/>
                  </a:lnTo>
                  <a:cubicBezTo>
                    <a:pt x="1111" y="140"/>
                    <a:pt x="1092" y="93"/>
                    <a:pt x="1063" y="54"/>
                  </a:cubicBezTo>
                  <a:cubicBezTo>
                    <a:pt x="1025" y="26"/>
                    <a:pt x="977" y="7"/>
                    <a:pt x="919" y="7"/>
                  </a:cubicBezTo>
                  <a:lnTo>
                    <a:pt x="881" y="7"/>
                  </a:lnTo>
                  <a:cubicBezTo>
                    <a:pt x="814" y="26"/>
                    <a:pt x="738" y="26"/>
                    <a:pt x="671" y="26"/>
                  </a:cubicBezTo>
                  <a:lnTo>
                    <a:pt x="450" y="26"/>
                  </a:lnTo>
                  <a:cubicBezTo>
                    <a:pt x="374" y="26"/>
                    <a:pt x="297" y="16"/>
                    <a:pt x="230" y="7"/>
                  </a:cubicBezTo>
                  <a:cubicBezTo>
                    <a:pt x="215" y="3"/>
                    <a:pt x="200" y="1"/>
                    <a:pt x="185" y="1"/>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3456;p73"/>
            <p:cNvSpPr/>
            <p:nvPr/>
          </p:nvSpPr>
          <p:spPr>
            <a:xfrm>
              <a:off x="5057956" y="2979369"/>
              <a:ext cx="17883" cy="33271"/>
            </a:xfrm>
            <a:custGeom>
              <a:avLst/>
              <a:gdLst/>
              <a:ahLst/>
              <a:cxnLst/>
              <a:rect l="l" t="t" r="r" b="b"/>
              <a:pathLst>
                <a:path w="681" h="1267" extrusionOk="0">
                  <a:moveTo>
                    <a:pt x="189" y="0"/>
                  </a:moveTo>
                  <a:cubicBezTo>
                    <a:pt x="87" y="0"/>
                    <a:pt x="1" y="80"/>
                    <a:pt x="1" y="175"/>
                  </a:cubicBezTo>
                  <a:lnTo>
                    <a:pt x="1" y="711"/>
                  </a:lnTo>
                  <a:cubicBezTo>
                    <a:pt x="1" y="769"/>
                    <a:pt x="20" y="817"/>
                    <a:pt x="58" y="855"/>
                  </a:cubicBezTo>
                  <a:lnTo>
                    <a:pt x="422" y="1219"/>
                  </a:lnTo>
                  <a:cubicBezTo>
                    <a:pt x="460" y="1247"/>
                    <a:pt x="508" y="1266"/>
                    <a:pt x="556" y="1266"/>
                  </a:cubicBezTo>
                  <a:cubicBezTo>
                    <a:pt x="604" y="1266"/>
                    <a:pt x="651" y="1247"/>
                    <a:pt x="680" y="1209"/>
                  </a:cubicBezTo>
                  <a:cubicBezTo>
                    <a:pt x="642" y="1199"/>
                    <a:pt x="613" y="1180"/>
                    <a:pt x="594" y="1152"/>
                  </a:cubicBezTo>
                  <a:lnTo>
                    <a:pt x="221" y="797"/>
                  </a:lnTo>
                  <a:cubicBezTo>
                    <a:pt x="183" y="759"/>
                    <a:pt x="163" y="711"/>
                    <a:pt x="163" y="654"/>
                  </a:cubicBezTo>
                  <a:lnTo>
                    <a:pt x="163" y="118"/>
                  </a:lnTo>
                  <a:cubicBezTo>
                    <a:pt x="163" y="70"/>
                    <a:pt x="183" y="32"/>
                    <a:pt x="221" y="3"/>
                  </a:cubicBezTo>
                  <a:cubicBezTo>
                    <a:pt x="210" y="1"/>
                    <a:pt x="199" y="0"/>
                    <a:pt x="189"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3457;p73"/>
            <p:cNvSpPr/>
            <p:nvPr/>
          </p:nvSpPr>
          <p:spPr>
            <a:xfrm>
              <a:off x="5041386" y="2920520"/>
              <a:ext cx="62341" cy="66989"/>
            </a:xfrm>
            <a:custGeom>
              <a:avLst/>
              <a:gdLst/>
              <a:ahLst/>
              <a:cxnLst/>
              <a:rect l="l" t="t" r="r" b="b"/>
              <a:pathLst>
                <a:path w="2374" h="2551" extrusionOk="0">
                  <a:moveTo>
                    <a:pt x="1641" y="0"/>
                  </a:moveTo>
                  <a:cubicBezTo>
                    <a:pt x="1629" y="0"/>
                    <a:pt x="1617" y="5"/>
                    <a:pt x="1608" y="14"/>
                  </a:cubicBezTo>
                  <a:cubicBezTo>
                    <a:pt x="1349" y="206"/>
                    <a:pt x="1053" y="349"/>
                    <a:pt x="747" y="445"/>
                  </a:cubicBezTo>
                  <a:cubicBezTo>
                    <a:pt x="651" y="464"/>
                    <a:pt x="555" y="493"/>
                    <a:pt x="459" y="512"/>
                  </a:cubicBezTo>
                  <a:cubicBezTo>
                    <a:pt x="364" y="521"/>
                    <a:pt x="268" y="541"/>
                    <a:pt x="172" y="541"/>
                  </a:cubicBezTo>
                  <a:cubicBezTo>
                    <a:pt x="77" y="550"/>
                    <a:pt x="0" y="627"/>
                    <a:pt x="0" y="722"/>
                  </a:cubicBezTo>
                  <a:lnTo>
                    <a:pt x="0" y="1478"/>
                  </a:lnTo>
                  <a:cubicBezTo>
                    <a:pt x="0" y="2072"/>
                    <a:pt x="479" y="2550"/>
                    <a:pt x="1072" y="2550"/>
                  </a:cubicBezTo>
                  <a:lnTo>
                    <a:pt x="1302" y="2550"/>
                  </a:lnTo>
                  <a:cubicBezTo>
                    <a:pt x="1895" y="2550"/>
                    <a:pt x="2373" y="2072"/>
                    <a:pt x="2373" y="1478"/>
                  </a:cubicBezTo>
                  <a:lnTo>
                    <a:pt x="2373" y="694"/>
                  </a:lnTo>
                  <a:cubicBezTo>
                    <a:pt x="2373" y="617"/>
                    <a:pt x="2326" y="550"/>
                    <a:pt x="2259" y="531"/>
                  </a:cubicBezTo>
                  <a:cubicBezTo>
                    <a:pt x="2239" y="521"/>
                    <a:pt x="2220" y="512"/>
                    <a:pt x="2201" y="502"/>
                  </a:cubicBezTo>
                  <a:cubicBezTo>
                    <a:pt x="1991" y="416"/>
                    <a:pt x="1818" y="253"/>
                    <a:pt x="1713" y="52"/>
                  </a:cubicBezTo>
                  <a:lnTo>
                    <a:pt x="1704" y="43"/>
                  </a:lnTo>
                  <a:cubicBezTo>
                    <a:pt x="1691" y="17"/>
                    <a:pt x="1665" y="0"/>
                    <a:pt x="1641"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3458;p73"/>
            <p:cNvSpPr/>
            <p:nvPr/>
          </p:nvSpPr>
          <p:spPr>
            <a:xfrm>
              <a:off x="5041386" y="2920625"/>
              <a:ext cx="45246" cy="66884"/>
            </a:xfrm>
            <a:custGeom>
              <a:avLst/>
              <a:gdLst/>
              <a:ahLst/>
              <a:cxnLst/>
              <a:rect l="l" t="t" r="r" b="b"/>
              <a:pathLst>
                <a:path w="1723" h="2547" extrusionOk="0">
                  <a:moveTo>
                    <a:pt x="1641" y="1"/>
                  </a:moveTo>
                  <a:cubicBezTo>
                    <a:pt x="1629" y="1"/>
                    <a:pt x="1617" y="4"/>
                    <a:pt x="1608" y="10"/>
                  </a:cubicBezTo>
                  <a:cubicBezTo>
                    <a:pt x="1349" y="211"/>
                    <a:pt x="1053" y="355"/>
                    <a:pt x="747" y="441"/>
                  </a:cubicBezTo>
                  <a:cubicBezTo>
                    <a:pt x="651" y="470"/>
                    <a:pt x="555" y="489"/>
                    <a:pt x="459" y="508"/>
                  </a:cubicBezTo>
                  <a:cubicBezTo>
                    <a:pt x="364" y="527"/>
                    <a:pt x="268" y="537"/>
                    <a:pt x="172" y="546"/>
                  </a:cubicBezTo>
                  <a:cubicBezTo>
                    <a:pt x="67" y="546"/>
                    <a:pt x="0" y="632"/>
                    <a:pt x="0" y="728"/>
                  </a:cubicBezTo>
                  <a:lnTo>
                    <a:pt x="0" y="1474"/>
                  </a:lnTo>
                  <a:cubicBezTo>
                    <a:pt x="0" y="2068"/>
                    <a:pt x="479" y="2546"/>
                    <a:pt x="1072" y="2546"/>
                  </a:cubicBezTo>
                  <a:lnTo>
                    <a:pt x="1292" y="2546"/>
                  </a:lnTo>
                  <a:cubicBezTo>
                    <a:pt x="699" y="2546"/>
                    <a:pt x="220" y="2068"/>
                    <a:pt x="220" y="1474"/>
                  </a:cubicBezTo>
                  <a:lnTo>
                    <a:pt x="220" y="728"/>
                  </a:lnTo>
                  <a:cubicBezTo>
                    <a:pt x="220" y="632"/>
                    <a:pt x="287" y="546"/>
                    <a:pt x="392" y="546"/>
                  </a:cubicBezTo>
                  <a:cubicBezTo>
                    <a:pt x="488" y="537"/>
                    <a:pt x="584" y="527"/>
                    <a:pt x="680" y="508"/>
                  </a:cubicBezTo>
                  <a:cubicBezTo>
                    <a:pt x="775" y="489"/>
                    <a:pt x="871" y="470"/>
                    <a:pt x="967" y="441"/>
                  </a:cubicBezTo>
                  <a:cubicBezTo>
                    <a:pt x="1235" y="364"/>
                    <a:pt x="1493" y="240"/>
                    <a:pt x="1723" y="87"/>
                  </a:cubicBezTo>
                  <a:lnTo>
                    <a:pt x="1713" y="58"/>
                  </a:lnTo>
                  <a:lnTo>
                    <a:pt x="1704" y="39"/>
                  </a:lnTo>
                  <a:cubicBezTo>
                    <a:pt x="1691" y="13"/>
                    <a:pt x="1665" y="1"/>
                    <a:pt x="1641"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3459;p73"/>
            <p:cNvSpPr/>
            <p:nvPr/>
          </p:nvSpPr>
          <p:spPr>
            <a:xfrm>
              <a:off x="5010714" y="3211139"/>
              <a:ext cx="125680" cy="66648"/>
            </a:xfrm>
            <a:custGeom>
              <a:avLst/>
              <a:gdLst/>
              <a:ahLst/>
              <a:cxnLst/>
              <a:rect l="l" t="t" r="r" b="b"/>
              <a:pathLst>
                <a:path w="4786" h="2538" extrusionOk="0">
                  <a:moveTo>
                    <a:pt x="1819" y="1"/>
                  </a:moveTo>
                  <a:lnTo>
                    <a:pt x="737" y="441"/>
                  </a:lnTo>
                  <a:cubicBezTo>
                    <a:pt x="623" y="479"/>
                    <a:pt x="527" y="537"/>
                    <a:pt x="441" y="604"/>
                  </a:cubicBezTo>
                  <a:lnTo>
                    <a:pt x="412" y="632"/>
                  </a:lnTo>
                  <a:lnTo>
                    <a:pt x="402" y="642"/>
                  </a:lnTo>
                  <a:lnTo>
                    <a:pt x="383" y="652"/>
                  </a:lnTo>
                  <a:lnTo>
                    <a:pt x="355" y="680"/>
                  </a:lnTo>
                  <a:cubicBezTo>
                    <a:pt x="163" y="872"/>
                    <a:pt x="29" y="1121"/>
                    <a:pt x="0" y="1398"/>
                  </a:cubicBezTo>
                  <a:lnTo>
                    <a:pt x="0" y="1446"/>
                  </a:lnTo>
                  <a:lnTo>
                    <a:pt x="0" y="1475"/>
                  </a:lnTo>
                  <a:lnTo>
                    <a:pt x="0" y="1503"/>
                  </a:lnTo>
                  <a:lnTo>
                    <a:pt x="0" y="1532"/>
                  </a:lnTo>
                  <a:lnTo>
                    <a:pt x="0" y="1542"/>
                  </a:lnTo>
                  <a:lnTo>
                    <a:pt x="0" y="1599"/>
                  </a:lnTo>
                  <a:lnTo>
                    <a:pt x="0" y="1771"/>
                  </a:lnTo>
                  <a:lnTo>
                    <a:pt x="0" y="2307"/>
                  </a:lnTo>
                  <a:cubicBezTo>
                    <a:pt x="0" y="2436"/>
                    <a:pt x="115" y="2538"/>
                    <a:pt x="242" y="2538"/>
                  </a:cubicBezTo>
                  <a:cubicBezTo>
                    <a:pt x="248" y="2538"/>
                    <a:pt x="253" y="2537"/>
                    <a:pt x="259" y="2537"/>
                  </a:cubicBezTo>
                  <a:lnTo>
                    <a:pt x="4518" y="2537"/>
                  </a:lnTo>
                  <a:cubicBezTo>
                    <a:pt x="4524" y="2537"/>
                    <a:pt x="4530" y="2538"/>
                    <a:pt x="4536" y="2538"/>
                  </a:cubicBezTo>
                  <a:cubicBezTo>
                    <a:pt x="4671" y="2538"/>
                    <a:pt x="4776" y="2436"/>
                    <a:pt x="4786" y="2307"/>
                  </a:cubicBezTo>
                  <a:lnTo>
                    <a:pt x="4786" y="1771"/>
                  </a:lnTo>
                  <a:lnTo>
                    <a:pt x="4786" y="1590"/>
                  </a:lnTo>
                  <a:lnTo>
                    <a:pt x="4747" y="1590"/>
                  </a:lnTo>
                  <a:lnTo>
                    <a:pt x="4747" y="1532"/>
                  </a:lnTo>
                  <a:lnTo>
                    <a:pt x="4747" y="1523"/>
                  </a:lnTo>
                  <a:lnTo>
                    <a:pt x="4747" y="1494"/>
                  </a:lnTo>
                  <a:lnTo>
                    <a:pt x="4747" y="1456"/>
                  </a:lnTo>
                  <a:lnTo>
                    <a:pt x="4747" y="1446"/>
                  </a:lnTo>
                  <a:lnTo>
                    <a:pt x="4747" y="1398"/>
                  </a:lnTo>
                  <a:cubicBezTo>
                    <a:pt x="4719" y="1121"/>
                    <a:pt x="4585" y="872"/>
                    <a:pt x="4393" y="680"/>
                  </a:cubicBezTo>
                  <a:lnTo>
                    <a:pt x="4365" y="652"/>
                  </a:lnTo>
                  <a:lnTo>
                    <a:pt x="4355" y="642"/>
                  </a:lnTo>
                  <a:lnTo>
                    <a:pt x="4336" y="632"/>
                  </a:lnTo>
                  <a:lnTo>
                    <a:pt x="4307" y="604"/>
                  </a:lnTo>
                  <a:cubicBezTo>
                    <a:pt x="4221" y="537"/>
                    <a:pt x="4125" y="479"/>
                    <a:pt x="4020" y="441"/>
                  </a:cubicBezTo>
                  <a:lnTo>
                    <a:pt x="2929" y="1"/>
                  </a:lnTo>
                  <a:lnTo>
                    <a:pt x="2651" y="288"/>
                  </a:lnTo>
                  <a:lnTo>
                    <a:pt x="2374" y="556"/>
                  </a:lnTo>
                  <a:lnTo>
                    <a:pt x="2096" y="288"/>
                  </a:lnTo>
                  <a:lnTo>
                    <a:pt x="1819" y="1"/>
                  </a:lnTo>
                  <a:close/>
                </a:path>
              </a:pathLst>
            </a:custGeom>
            <a:solidFill>
              <a:srgbClr val="8192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3460;p73"/>
            <p:cNvSpPr/>
            <p:nvPr/>
          </p:nvSpPr>
          <p:spPr>
            <a:xfrm>
              <a:off x="5009217" y="3211402"/>
              <a:ext cx="51286" cy="65939"/>
            </a:xfrm>
            <a:custGeom>
              <a:avLst/>
              <a:gdLst/>
              <a:ahLst/>
              <a:cxnLst/>
              <a:rect l="l" t="t" r="r" b="b"/>
              <a:pathLst>
                <a:path w="1953" h="2511" extrusionOk="0">
                  <a:moveTo>
                    <a:pt x="1857" y="0"/>
                  </a:moveTo>
                  <a:lnTo>
                    <a:pt x="775" y="422"/>
                  </a:lnTo>
                  <a:cubicBezTo>
                    <a:pt x="306" y="613"/>
                    <a:pt x="0" y="1072"/>
                    <a:pt x="29" y="1580"/>
                  </a:cubicBezTo>
                  <a:lnTo>
                    <a:pt x="29" y="2288"/>
                  </a:lnTo>
                  <a:cubicBezTo>
                    <a:pt x="29" y="2411"/>
                    <a:pt x="134" y="2510"/>
                    <a:pt x="255" y="2510"/>
                  </a:cubicBezTo>
                  <a:cubicBezTo>
                    <a:pt x="266" y="2510"/>
                    <a:pt x="277" y="2509"/>
                    <a:pt x="287" y="2508"/>
                  </a:cubicBezTo>
                  <a:lnTo>
                    <a:pt x="345" y="2508"/>
                  </a:lnTo>
                  <a:lnTo>
                    <a:pt x="345" y="1580"/>
                  </a:lnTo>
                  <a:cubicBezTo>
                    <a:pt x="325" y="1072"/>
                    <a:pt x="622" y="613"/>
                    <a:pt x="1091" y="422"/>
                  </a:cubicBezTo>
                  <a:lnTo>
                    <a:pt x="1952" y="87"/>
                  </a:lnTo>
                  <a:lnTo>
                    <a:pt x="1857" y="0"/>
                  </a:ln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3461;p73"/>
            <p:cNvSpPr/>
            <p:nvPr/>
          </p:nvSpPr>
          <p:spPr>
            <a:xfrm>
              <a:off x="5032825" y="3106861"/>
              <a:ext cx="79436" cy="56301"/>
            </a:xfrm>
            <a:custGeom>
              <a:avLst/>
              <a:gdLst/>
              <a:ahLst/>
              <a:cxnLst/>
              <a:rect l="l" t="t" r="r" b="b"/>
              <a:pathLst>
                <a:path w="3025" h="2144" extrusionOk="0">
                  <a:moveTo>
                    <a:pt x="2661" y="1847"/>
                  </a:moveTo>
                  <a:lnTo>
                    <a:pt x="2652" y="1857"/>
                  </a:lnTo>
                  <a:lnTo>
                    <a:pt x="2623" y="1876"/>
                  </a:lnTo>
                  <a:lnTo>
                    <a:pt x="2623" y="1876"/>
                  </a:lnTo>
                  <a:lnTo>
                    <a:pt x="2661" y="1847"/>
                  </a:lnTo>
                  <a:close/>
                  <a:moveTo>
                    <a:pt x="1455" y="0"/>
                  </a:moveTo>
                  <a:cubicBezTo>
                    <a:pt x="651" y="0"/>
                    <a:pt x="1" y="651"/>
                    <a:pt x="1" y="1455"/>
                  </a:cubicBezTo>
                  <a:lnTo>
                    <a:pt x="1" y="2144"/>
                  </a:lnTo>
                  <a:cubicBezTo>
                    <a:pt x="1" y="2144"/>
                    <a:pt x="326" y="2106"/>
                    <a:pt x="364" y="1943"/>
                  </a:cubicBezTo>
                  <a:cubicBezTo>
                    <a:pt x="383" y="1933"/>
                    <a:pt x="393" y="1914"/>
                    <a:pt x="403" y="1895"/>
                  </a:cubicBezTo>
                  <a:cubicBezTo>
                    <a:pt x="584" y="1895"/>
                    <a:pt x="1465" y="1886"/>
                    <a:pt x="1972" y="1273"/>
                  </a:cubicBezTo>
                  <a:cubicBezTo>
                    <a:pt x="2077" y="1570"/>
                    <a:pt x="2317" y="1799"/>
                    <a:pt x="2623" y="1886"/>
                  </a:cubicBezTo>
                  <a:cubicBezTo>
                    <a:pt x="2632" y="1905"/>
                    <a:pt x="2642" y="1924"/>
                    <a:pt x="2652" y="1943"/>
                  </a:cubicBezTo>
                  <a:cubicBezTo>
                    <a:pt x="2699" y="2106"/>
                    <a:pt x="3025" y="2134"/>
                    <a:pt x="3025" y="2134"/>
                  </a:cubicBezTo>
                  <a:lnTo>
                    <a:pt x="3025" y="1455"/>
                  </a:lnTo>
                  <a:cubicBezTo>
                    <a:pt x="3025" y="651"/>
                    <a:pt x="2374" y="0"/>
                    <a:pt x="1570"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3462;p73"/>
            <p:cNvSpPr/>
            <p:nvPr/>
          </p:nvSpPr>
          <p:spPr>
            <a:xfrm>
              <a:off x="5032825" y="3106861"/>
              <a:ext cx="43014" cy="56301"/>
            </a:xfrm>
            <a:custGeom>
              <a:avLst/>
              <a:gdLst/>
              <a:ahLst/>
              <a:cxnLst/>
              <a:rect l="l" t="t" r="r" b="b"/>
              <a:pathLst>
                <a:path w="1638" h="2144" extrusionOk="0">
                  <a:moveTo>
                    <a:pt x="1455" y="0"/>
                  </a:moveTo>
                  <a:cubicBezTo>
                    <a:pt x="651" y="0"/>
                    <a:pt x="1" y="651"/>
                    <a:pt x="1" y="1455"/>
                  </a:cubicBezTo>
                  <a:lnTo>
                    <a:pt x="1" y="2144"/>
                  </a:lnTo>
                  <a:cubicBezTo>
                    <a:pt x="87" y="2134"/>
                    <a:pt x="173" y="2106"/>
                    <a:pt x="249" y="2067"/>
                  </a:cubicBezTo>
                  <a:lnTo>
                    <a:pt x="249" y="1828"/>
                  </a:lnTo>
                  <a:lnTo>
                    <a:pt x="259" y="1838"/>
                  </a:lnTo>
                  <a:lnTo>
                    <a:pt x="259" y="1455"/>
                  </a:lnTo>
                  <a:cubicBezTo>
                    <a:pt x="259" y="680"/>
                    <a:pt x="862" y="38"/>
                    <a:pt x="163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3463;p73"/>
            <p:cNvSpPr/>
            <p:nvPr/>
          </p:nvSpPr>
          <p:spPr>
            <a:xfrm>
              <a:off x="5101442" y="3157385"/>
              <a:ext cx="17358" cy="23345"/>
            </a:xfrm>
            <a:custGeom>
              <a:avLst/>
              <a:gdLst/>
              <a:ahLst/>
              <a:cxnLst/>
              <a:rect l="l" t="t" r="r" b="b"/>
              <a:pathLst>
                <a:path w="661" h="889" extrusionOk="0">
                  <a:moveTo>
                    <a:pt x="183" y="0"/>
                  </a:moveTo>
                  <a:cubicBezTo>
                    <a:pt x="87" y="0"/>
                    <a:pt x="0" y="78"/>
                    <a:pt x="0" y="182"/>
                  </a:cubicBezTo>
                  <a:lnTo>
                    <a:pt x="0" y="708"/>
                  </a:lnTo>
                  <a:cubicBezTo>
                    <a:pt x="0" y="805"/>
                    <a:pt x="90" y="889"/>
                    <a:pt x="187" y="889"/>
                  </a:cubicBezTo>
                  <a:cubicBezTo>
                    <a:pt x="204" y="889"/>
                    <a:pt x="222" y="886"/>
                    <a:pt x="240" y="880"/>
                  </a:cubicBezTo>
                  <a:cubicBezTo>
                    <a:pt x="278" y="871"/>
                    <a:pt x="307" y="852"/>
                    <a:pt x="345" y="832"/>
                  </a:cubicBezTo>
                  <a:cubicBezTo>
                    <a:pt x="374" y="804"/>
                    <a:pt x="412" y="775"/>
                    <a:pt x="450" y="746"/>
                  </a:cubicBezTo>
                  <a:cubicBezTo>
                    <a:pt x="661" y="497"/>
                    <a:pt x="555" y="105"/>
                    <a:pt x="240" y="9"/>
                  </a:cubicBezTo>
                  <a:cubicBezTo>
                    <a:pt x="221" y="3"/>
                    <a:pt x="202" y="0"/>
                    <a:pt x="183"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3464;p73"/>
            <p:cNvSpPr/>
            <p:nvPr/>
          </p:nvSpPr>
          <p:spPr>
            <a:xfrm>
              <a:off x="5026286" y="3157359"/>
              <a:ext cx="17620" cy="23371"/>
            </a:xfrm>
            <a:custGeom>
              <a:avLst/>
              <a:gdLst/>
              <a:ahLst/>
              <a:cxnLst/>
              <a:rect l="l" t="t" r="r" b="b"/>
              <a:pathLst>
                <a:path w="671" h="890" extrusionOk="0">
                  <a:moveTo>
                    <a:pt x="484" y="1"/>
                  </a:moveTo>
                  <a:cubicBezTo>
                    <a:pt x="466" y="1"/>
                    <a:pt x="447" y="4"/>
                    <a:pt x="431" y="10"/>
                  </a:cubicBezTo>
                  <a:cubicBezTo>
                    <a:pt x="1" y="144"/>
                    <a:pt x="1" y="747"/>
                    <a:pt x="431" y="881"/>
                  </a:cubicBezTo>
                  <a:cubicBezTo>
                    <a:pt x="449" y="887"/>
                    <a:pt x="467" y="890"/>
                    <a:pt x="484" y="890"/>
                  </a:cubicBezTo>
                  <a:cubicBezTo>
                    <a:pt x="581" y="890"/>
                    <a:pt x="671" y="805"/>
                    <a:pt x="671" y="699"/>
                  </a:cubicBezTo>
                  <a:lnTo>
                    <a:pt x="671" y="183"/>
                  </a:lnTo>
                  <a:cubicBezTo>
                    <a:pt x="661" y="125"/>
                    <a:pt x="632" y="68"/>
                    <a:pt x="594" y="39"/>
                  </a:cubicBezTo>
                  <a:cubicBezTo>
                    <a:pt x="562" y="14"/>
                    <a:pt x="522" y="1"/>
                    <a:pt x="484"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3465;p73"/>
            <p:cNvSpPr/>
            <p:nvPr/>
          </p:nvSpPr>
          <p:spPr>
            <a:xfrm>
              <a:off x="5057956" y="3198272"/>
              <a:ext cx="29175" cy="33271"/>
            </a:xfrm>
            <a:custGeom>
              <a:avLst/>
              <a:gdLst/>
              <a:ahLst/>
              <a:cxnLst/>
              <a:rect l="l" t="t" r="r" b="b"/>
              <a:pathLst>
                <a:path w="1111" h="1267" extrusionOk="0">
                  <a:moveTo>
                    <a:pt x="198" y="0"/>
                  </a:moveTo>
                  <a:cubicBezTo>
                    <a:pt x="95" y="0"/>
                    <a:pt x="1" y="81"/>
                    <a:pt x="1" y="185"/>
                  </a:cubicBezTo>
                  <a:lnTo>
                    <a:pt x="1" y="721"/>
                  </a:lnTo>
                  <a:cubicBezTo>
                    <a:pt x="1" y="768"/>
                    <a:pt x="20" y="826"/>
                    <a:pt x="58" y="864"/>
                  </a:cubicBezTo>
                  <a:lnTo>
                    <a:pt x="422" y="1218"/>
                  </a:lnTo>
                  <a:cubicBezTo>
                    <a:pt x="460" y="1247"/>
                    <a:pt x="508" y="1266"/>
                    <a:pt x="556" y="1266"/>
                  </a:cubicBezTo>
                  <a:cubicBezTo>
                    <a:pt x="604" y="1266"/>
                    <a:pt x="651" y="1247"/>
                    <a:pt x="680" y="1218"/>
                  </a:cubicBezTo>
                  <a:lnTo>
                    <a:pt x="1063" y="816"/>
                  </a:lnTo>
                  <a:cubicBezTo>
                    <a:pt x="1092" y="788"/>
                    <a:pt x="1111" y="740"/>
                    <a:pt x="1111" y="692"/>
                  </a:cubicBezTo>
                  <a:lnTo>
                    <a:pt x="1111" y="194"/>
                  </a:lnTo>
                  <a:cubicBezTo>
                    <a:pt x="1111" y="137"/>
                    <a:pt x="1092" y="89"/>
                    <a:pt x="1063" y="60"/>
                  </a:cubicBezTo>
                  <a:cubicBezTo>
                    <a:pt x="1025" y="22"/>
                    <a:pt x="977" y="3"/>
                    <a:pt x="919" y="3"/>
                  </a:cubicBezTo>
                  <a:lnTo>
                    <a:pt x="881" y="3"/>
                  </a:lnTo>
                  <a:cubicBezTo>
                    <a:pt x="814" y="22"/>
                    <a:pt x="738" y="31"/>
                    <a:pt x="671" y="31"/>
                  </a:cubicBezTo>
                  <a:lnTo>
                    <a:pt x="450" y="31"/>
                  </a:lnTo>
                  <a:cubicBezTo>
                    <a:pt x="374" y="31"/>
                    <a:pt x="297" y="22"/>
                    <a:pt x="230" y="3"/>
                  </a:cubicBezTo>
                  <a:cubicBezTo>
                    <a:pt x="220" y="1"/>
                    <a:pt x="209" y="0"/>
                    <a:pt x="198"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3466;p73"/>
            <p:cNvSpPr/>
            <p:nvPr/>
          </p:nvSpPr>
          <p:spPr>
            <a:xfrm>
              <a:off x="5057956" y="3198508"/>
              <a:ext cx="17883" cy="33350"/>
            </a:xfrm>
            <a:custGeom>
              <a:avLst/>
              <a:gdLst/>
              <a:ahLst/>
              <a:cxnLst/>
              <a:rect l="l" t="t" r="r" b="b"/>
              <a:pathLst>
                <a:path w="681" h="1270" extrusionOk="0">
                  <a:moveTo>
                    <a:pt x="189" y="1"/>
                  </a:moveTo>
                  <a:cubicBezTo>
                    <a:pt x="87" y="1"/>
                    <a:pt x="1" y="81"/>
                    <a:pt x="1" y="185"/>
                  </a:cubicBezTo>
                  <a:lnTo>
                    <a:pt x="1" y="721"/>
                  </a:lnTo>
                  <a:cubicBezTo>
                    <a:pt x="1" y="769"/>
                    <a:pt x="20" y="826"/>
                    <a:pt x="58" y="865"/>
                  </a:cubicBezTo>
                  <a:lnTo>
                    <a:pt x="422" y="1219"/>
                  </a:lnTo>
                  <a:cubicBezTo>
                    <a:pt x="453" y="1250"/>
                    <a:pt x="492" y="1269"/>
                    <a:pt x="531" y="1269"/>
                  </a:cubicBezTo>
                  <a:cubicBezTo>
                    <a:pt x="539" y="1269"/>
                    <a:pt x="548" y="1268"/>
                    <a:pt x="556" y="1267"/>
                  </a:cubicBezTo>
                  <a:cubicBezTo>
                    <a:pt x="604" y="1267"/>
                    <a:pt x="651" y="1247"/>
                    <a:pt x="680" y="1219"/>
                  </a:cubicBezTo>
                  <a:cubicBezTo>
                    <a:pt x="642" y="1209"/>
                    <a:pt x="613" y="1190"/>
                    <a:pt x="594" y="1161"/>
                  </a:cubicBezTo>
                  <a:lnTo>
                    <a:pt x="221" y="798"/>
                  </a:lnTo>
                  <a:cubicBezTo>
                    <a:pt x="183" y="759"/>
                    <a:pt x="163" y="712"/>
                    <a:pt x="163" y="664"/>
                  </a:cubicBezTo>
                  <a:lnTo>
                    <a:pt x="163" y="128"/>
                  </a:lnTo>
                  <a:cubicBezTo>
                    <a:pt x="163" y="80"/>
                    <a:pt x="183" y="42"/>
                    <a:pt x="221" y="3"/>
                  </a:cubicBezTo>
                  <a:cubicBezTo>
                    <a:pt x="210" y="2"/>
                    <a:pt x="199" y="1"/>
                    <a:pt x="189" y="1"/>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3467;p73"/>
            <p:cNvSpPr/>
            <p:nvPr/>
          </p:nvSpPr>
          <p:spPr>
            <a:xfrm>
              <a:off x="5041386" y="3139844"/>
              <a:ext cx="62341" cy="66805"/>
            </a:xfrm>
            <a:custGeom>
              <a:avLst/>
              <a:gdLst/>
              <a:ahLst/>
              <a:cxnLst/>
              <a:rect l="l" t="t" r="r" b="b"/>
              <a:pathLst>
                <a:path w="2374" h="2544" extrusionOk="0">
                  <a:moveTo>
                    <a:pt x="1648" y="0"/>
                  </a:moveTo>
                  <a:cubicBezTo>
                    <a:pt x="1633" y="0"/>
                    <a:pt x="1619" y="6"/>
                    <a:pt x="1608" y="17"/>
                  </a:cubicBezTo>
                  <a:cubicBezTo>
                    <a:pt x="1349" y="208"/>
                    <a:pt x="1053" y="352"/>
                    <a:pt x="747" y="438"/>
                  </a:cubicBezTo>
                  <a:cubicBezTo>
                    <a:pt x="651" y="467"/>
                    <a:pt x="555" y="486"/>
                    <a:pt x="459" y="505"/>
                  </a:cubicBezTo>
                  <a:cubicBezTo>
                    <a:pt x="364" y="524"/>
                    <a:pt x="268" y="534"/>
                    <a:pt x="172" y="543"/>
                  </a:cubicBezTo>
                  <a:cubicBezTo>
                    <a:pt x="77" y="543"/>
                    <a:pt x="0" y="630"/>
                    <a:pt x="0" y="725"/>
                  </a:cubicBezTo>
                  <a:lnTo>
                    <a:pt x="0" y="1472"/>
                  </a:lnTo>
                  <a:cubicBezTo>
                    <a:pt x="0" y="2065"/>
                    <a:pt x="479" y="2544"/>
                    <a:pt x="1072" y="2544"/>
                  </a:cubicBezTo>
                  <a:lnTo>
                    <a:pt x="1302" y="2544"/>
                  </a:lnTo>
                  <a:cubicBezTo>
                    <a:pt x="1895" y="2544"/>
                    <a:pt x="2373" y="2065"/>
                    <a:pt x="2373" y="1472"/>
                  </a:cubicBezTo>
                  <a:lnTo>
                    <a:pt x="2373" y="697"/>
                  </a:lnTo>
                  <a:cubicBezTo>
                    <a:pt x="2373" y="620"/>
                    <a:pt x="2326" y="553"/>
                    <a:pt x="2259" y="524"/>
                  </a:cubicBezTo>
                  <a:cubicBezTo>
                    <a:pt x="2239" y="515"/>
                    <a:pt x="2220" y="505"/>
                    <a:pt x="2201" y="496"/>
                  </a:cubicBezTo>
                  <a:cubicBezTo>
                    <a:pt x="1991" y="409"/>
                    <a:pt x="1818" y="256"/>
                    <a:pt x="1713" y="55"/>
                  </a:cubicBezTo>
                  <a:lnTo>
                    <a:pt x="1704" y="36"/>
                  </a:lnTo>
                  <a:cubicBezTo>
                    <a:pt x="1692" y="13"/>
                    <a:pt x="1670" y="0"/>
                    <a:pt x="1648" y="0"/>
                  </a:cubicBezTo>
                  <a:close/>
                </a:path>
              </a:pathLst>
            </a:custGeom>
            <a:solidFill>
              <a:srgbClr val="CBD6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3468;p73"/>
            <p:cNvSpPr/>
            <p:nvPr/>
          </p:nvSpPr>
          <p:spPr>
            <a:xfrm>
              <a:off x="5041386" y="3139844"/>
              <a:ext cx="45246" cy="67068"/>
            </a:xfrm>
            <a:custGeom>
              <a:avLst/>
              <a:gdLst/>
              <a:ahLst/>
              <a:cxnLst/>
              <a:rect l="l" t="t" r="r" b="b"/>
              <a:pathLst>
                <a:path w="1723" h="2554" extrusionOk="0">
                  <a:moveTo>
                    <a:pt x="1648" y="0"/>
                  </a:moveTo>
                  <a:cubicBezTo>
                    <a:pt x="1633" y="0"/>
                    <a:pt x="1619" y="6"/>
                    <a:pt x="1608" y="17"/>
                  </a:cubicBezTo>
                  <a:cubicBezTo>
                    <a:pt x="1349" y="208"/>
                    <a:pt x="1053" y="352"/>
                    <a:pt x="747" y="438"/>
                  </a:cubicBezTo>
                  <a:cubicBezTo>
                    <a:pt x="651" y="467"/>
                    <a:pt x="555" y="486"/>
                    <a:pt x="459" y="505"/>
                  </a:cubicBezTo>
                  <a:cubicBezTo>
                    <a:pt x="364" y="524"/>
                    <a:pt x="268" y="534"/>
                    <a:pt x="172" y="543"/>
                  </a:cubicBezTo>
                  <a:cubicBezTo>
                    <a:pt x="67" y="553"/>
                    <a:pt x="0" y="630"/>
                    <a:pt x="0" y="725"/>
                  </a:cubicBezTo>
                  <a:lnTo>
                    <a:pt x="0" y="1472"/>
                  </a:lnTo>
                  <a:cubicBezTo>
                    <a:pt x="0" y="2065"/>
                    <a:pt x="479" y="2553"/>
                    <a:pt x="1072" y="2553"/>
                  </a:cubicBezTo>
                  <a:lnTo>
                    <a:pt x="1292" y="2553"/>
                  </a:lnTo>
                  <a:cubicBezTo>
                    <a:pt x="699" y="2553"/>
                    <a:pt x="220" y="2065"/>
                    <a:pt x="220" y="1472"/>
                  </a:cubicBezTo>
                  <a:lnTo>
                    <a:pt x="220" y="725"/>
                  </a:lnTo>
                  <a:cubicBezTo>
                    <a:pt x="220" y="630"/>
                    <a:pt x="287" y="553"/>
                    <a:pt x="392" y="543"/>
                  </a:cubicBezTo>
                  <a:cubicBezTo>
                    <a:pt x="488" y="534"/>
                    <a:pt x="584" y="524"/>
                    <a:pt x="680" y="505"/>
                  </a:cubicBezTo>
                  <a:cubicBezTo>
                    <a:pt x="775" y="486"/>
                    <a:pt x="871" y="467"/>
                    <a:pt x="967" y="438"/>
                  </a:cubicBezTo>
                  <a:cubicBezTo>
                    <a:pt x="1235" y="362"/>
                    <a:pt x="1493" y="247"/>
                    <a:pt x="1723" y="84"/>
                  </a:cubicBezTo>
                  <a:lnTo>
                    <a:pt x="1713" y="55"/>
                  </a:lnTo>
                  <a:lnTo>
                    <a:pt x="1704" y="36"/>
                  </a:lnTo>
                  <a:cubicBezTo>
                    <a:pt x="1692" y="13"/>
                    <a:pt x="1670" y="0"/>
                    <a:pt x="1648" y="0"/>
                  </a:cubicBezTo>
                  <a:close/>
                </a:path>
              </a:pathLst>
            </a:custGeom>
            <a:solidFill>
              <a:srgbClr val="B9C7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43728544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stretch>
            <a:fillRect/>
          </a:stretch>
        </p:blipFill>
        <p:spPr>
          <a:xfrm>
            <a:off x="1705883" y="2097765"/>
            <a:ext cx="1129770" cy="1189758"/>
          </a:xfrm>
          <a:prstGeom prst="rect">
            <a:avLst/>
          </a:prstGeom>
        </p:spPr>
      </p:pic>
      <p:sp>
        <p:nvSpPr>
          <p:cNvPr id="8" name="Прямоугольник 7"/>
          <p:cNvSpPr/>
          <p:nvPr/>
        </p:nvSpPr>
        <p:spPr>
          <a:xfrm>
            <a:off x="732253" y="3389121"/>
            <a:ext cx="3077029" cy="1569660"/>
          </a:xfrm>
          <a:prstGeom prst="rect">
            <a:avLst/>
          </a:prstGeom>
        </p:spPr>
        <p:txBody>
          <a:bodyPr wrap="square">
            <a:spAutoFit/>
          </a:bodyPr>
          <a:lstStyle/>
          <a:p>
            <a:pPr algn="ctr"/>
            <a:r>
              <a:rPr lang="uz-Cyrl-UZ" sz="1600" b="1" dirty="0" smtClean="0">
                <a:latin typeface="Times New Roman" panose="02020603050405020304" pitchFamily="18" charset="0"/>
                <a:cs typeface="Times New Roman" panose="02020603050405020304" pitchFamily="18" charset="0"/>
              </a:rPr>
              <a:t>Ўзбекистон Республикаси Президенти ҳузуридаги Тадбиркорлик субъектларининг ҳуқуқлари ва қонуний манфаатларини ҳимоя қилиш бўйича вакил</a:t>
            </a:r>
            <a:endParaRPr lang="uz-Cyrl-UZ" sz="1600" b="1"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8724259" y="3389121"/>
            <a:ext cx="2728686" cy="830997"/>
          </a:xfrm>
          <a:prstGeom prst="rect">
            <a:avLst/>
          </a:prstGeom>
        </p:spPr>
        <p:txBody>
          <a:bodyPr wrap="square">
            <a:spAutoFit/>
          </a:bodyPr>
          <a:lstStyle/>
          <a:p>
            <a:pPr algn="ctr"/>
            <a:r>
              <a:rPr lang="uz-Cyrl-UZ" sz="1600" b="1" dirty="0" smtClean="0">
                <a:latin typeface="Times New Roman" panose="02020603050405020304" pitchFamily="18" charset="0"/>
                <a:cs typeface="Times New Roman" panose="02020603050405020304" pitchFamily="18" charset="0"/>
              </a:rPr>
              <a:t>Ўзбекистон</a:t>
            </a:r>
            <a:r>
              <a:rPr lang="ru-RU" sz="1600" b="1" dirty="0" smtClean="0">
                <a:latin typeface="Times New Roman" panose="02020603050405020304" pitchFamily="18" charset="0"/>
                <a:cs typeface="Times New Roman" panose="02020603050405020304" pitchFamily="18" charset="0"/>
              </a:rPr>
              <a:t> </a:t>
            </a:r>
            <a:r>
              <a:rPr lang="uz-Cyrl-UZ" sz="1600" b="1" dirty="0" smtClean="0">
                <a:latin typeface="Times New Roman" panose="02020603050405020304" pitchFamily="18" charset="0"/>
                <a:cs typeface="Times New Roman" panose="02020603050405020304" pitchFamily="18" charset="0"/>
              </a:rPr>
              <a:t>Республикаси</a:t>
            </a:r>
          </a:p>
          <a:p>
            <a:pPr algn="ctr"/>
            <a:r>
              <a:rPr lang="uz-Cyrl-UZ" sz="1600" b="1" dirty="0" smtClean="0">
                <a:latin typeface="Times New Roman" panose="02020603050405020304" pitchFamily="18" charset="0"/>
                <a:cs typeface="Times New Roman" panose="02020603050405020304" pitchFamily="18" charset="0"/>
              </a:rPr>
              <a:t>Коррупцияга қарши</a:t>
            </a:r>
          </a:p>
          <a:p>
            <a:pPr algn="ctr"/>
            <a:r>
              <a:rPr lang="uz-Cyrl-UZ" sz="1600" b="1" dirty="0" smtClean="0">
                <a:latin typeface="Times New Roman" panose="02020603050405020304" pitchFamily="18" charset="0"/>
                <a:cs typeface="Times New Roman" panose="02020603050405020304" pitchFamily="18" charset="0"/>
              </a:rPr>
              <a:t>курашиш агентлиги</a:t>
            </a:r>
            <a:endParaRPr lang="uz-Cyrl-UZ" sz="1600" b="1" dirty="0">
              <a:latin typeface="Times New Roman" panose="02020603050405020304" pitchFamily="18" charset="0"/>
              <a:cs typeface="Times New Roman" panose="02020603050405020304" pitchFamily="18" charset="0"/>
            </a:endParaRPr>
          </a:p>
        </p:txBody>
      </p:sp>
      <p:pic>
        <p:nvPicPr>
          <p:cNvPr id="11" name="Рисунок 10"/>
          <p:cNvPicPr>
            <a:picLocks noChangeAspect="1"/>
          </p:cNvPicPr>
          <p:nvPr/>
        </p:nvPicPr>
        <p:blipFill>
          <a:blip r:embed="rId2"/>
          <a:stretch>
            <a:fillRect/>
          </a:stretch>
        </p:blipFill>
        <p:spPr>
          <a:xfrm>
            <a:off x="9523717" y="2097765"/>
            <a:ext cx="1129770" cy="1189758"/>
          </a:xfrm>
          <a:prstGeom prst="rect">
            <a:avLst/>
          </a:prstGeom>
        </p:spPr>
      </p:pic>
      <p:sp>
        <p:nvSpPr>
          <p:cNvPr id="14" name="Прямоугольник 13"/>
          <p:cNvSpPr/>
          <p:nvPr/>
        </p:nvSpPr>
        <p:spPr>
          <a:xfrm>
            <a:off x="4827011" y="3389121"/>
            <a:ext cx="2618818" cy="584775"/>
          </a:xfrm>
          <a:prstGeom prst="rect">
            <a:avLst/>
          </a:prstGeom>
        </p:spPr>
        <p:txBody>
          <a:bodyPr wrap="square">
            <a:spAutoFit/>
          </a:bodyPr>
          <a:lstStyle/>
          <a:p>
            <a:pPr algn="ctr"/>
            <a:r>
              <a:rPr lang="uz-Cyrl-UZ" sz="1600" b="1" dirty="0" smtClean="0">
                <a:latin typeface="Times New Roman" panose="02020603050405020304" pitchFamily="18" charset="0"/>
                <a:cs typeface="Times New Roman" panose="02020603050405020304" pitchFamily="18" charset="0"/>
              </a:rPr>
              <a:t>Ўзбекистон Республикаси </a:t>
            </a:r>
            <a:br>
              <a:rPr lang="uz-Cyrl-UZ" sz="1600" b="1" dirty="0" smtClean="0">
                <a:latin typeface="Times New Roman" panose="02020603050405020304" pitchFamily="18" charset="0"/>
                <a:cs typeface="Times New Roman" panose="02020603050405020304" pitchFamily="18" charset="0"/>
              </a:rPr>
            </a:br>
            <a:r>
              <a:rPr lang="uz-Cyrl-UZ" sz="1600" b="1" dirty="0" smtClean="0">
                <a:latin typeface="Times New Roman" panose="02020603050405020304" pitchFamily="18" charset="0"/>
                <a:cs typeface="Times New Roman" panose="02020603050405020304" pitchFamily="18" charset="0"/>
              </a:rPr>
              <a:t>Савдо-саноат палатаси</a:t>
            </a:r>
            <a:endParaRPr lang="uz-Cyrl-UZ" sz="1600" b="1" dirty="0">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1324263" y="867558"/>
            <a:ext cx="9586214" cy="707886"/>
          </a:xfrm>
          <a:prstGeom prst="rect">
            <a:avLst/>
          </a:prstGeom>
        </p:spPr>
        <p:txBody>
          <a:bodyPr wrap="none">
            <a:spAutoFit/>
          </a:bodyPr>
          <a:lstStyle/>
          <a:p>
            <a:r>
              <a:rPr lang="uz-Cyrl-UZ" sz="4000" b="1" dirty="0">
                <a:solidFill>
                  <a:schemeClr val="accent1">
                    <a:lumMod val="50000"/>
                  </a:schemeClr>
                </a:solidFill>
                <a:latin typeface="Times New Roman" panose="02020603050405020304" pitchFamily="18" charset="0"/>
                <a:ea typeface="+mj-ea"/>
                <a:cs typeface="Times New Roman" panose="02020603050405020304" pitchFamily="18" charset="0"/>
              </a:rPr>
              <a:t>Коррупцияга қарши курашиш хартияси</a:t>
            </a:r>
            <a:endParaRPr lang="ru-RU" sz="4000" b="1" dirty="0">
              <a:solidFill>
                <a:schemeClr val="accent1">
                  <a:lumMod val="50000"/>
                </a:schemeClr>
              </a:solidFill>
              <a:latin typeface="Times New Roman" panose="02020603050405020304" pitchFamily="18" charset="0"/>
              <a:ea typeface="+mj-ea"/>
              <a:cs typeface="Times New Roman" panose="02020603050405020304" pitchFamily="18" charset="0"/>
            </a:endParaRPr>
          </a:p>
        </p:txBody>
      </p:sp>
      <p:sp>
        <p:nvSpPr>
          <p:cNvPr id="17" name="TextBox 16"/>
          <p:cNvSpPr txBox="1"/>
          <p:nvPr/>
        </p:nvSpPr>
        <p:spPr>
          <a:xfrm>
            <a:off x="3574052" y="5449020"/>
            <a:ext cx="5356403" cy="584775"/>
          </a:xfrm>
          <a:prstGeom prst="rect">
            <a:avLst/>
          </a:prstGeom>
          <a:noFill/>
        </p:spPr>
        <p:txBody>
          <a:bodyPr wrap="none" rtlCol="0">
            <a:spAutoFit/>
          </a:bodyPr>
          <a:lstStyle/>
          <a:p>
            <a:r>
              <a:rPr lang="uz-Cyrl-UZ" sz="3200" b="1" dirty="0" smtClean="0">
                <a:solidFill>
                  <a:schemeClr val="accent1">
                    <a:lumMod val="50000"/>
                  </a:schemeClr>
                </a:solidFill>
                <a:latin typeface="Times New Roman" panose="02020603050405020304" pitchFamily="18" charset="0"/>
                <a:cs typeface="Times New Roman" panose="02020603050405020304" pitchFamily="18" charset="0"/>
              </a:rPr>
              <a:t>томонидан қабул қилинган.</a:t>
            </a:r>
            <a:endParaRPr lang="ru-RU" sz="32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13"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142944" y="2160262"/>
            <a:ext cx="2218618" cy="1228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06532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sz="4000" b="1" dirty="0" smtClean="0">
                <a:solidFill>
                  <a:schemeClr val="accent1">
                    <a:lumMod val="50000"/>
                  </a:schemeClr>
                </a:solidFill>
                <a:latin typeface="Times New Roman" panose="02020603050405020304" pitchFamily="18" charset="0"/>
                <a:cs typeface="Times New Roman" panose="02020603050405020304" pitchFamily="18" charset="0"/>
              </a:rPr>
              <a:t>Хартия аъзолари статистикаси</a:t>
            </a:r>
            <a:endParaRPr lang="ru-RU" sz="4000" b="1" dirty="0">
              <a:solidFill>
                <a:schemeClr val="accent1">
                  <a:lumMod val="50000"/>
                </a:schemeClr>
              </a:solidFill>
              <a:latin typeface="Times New Roman" panose="02020603050405020304" pitchFamily="18" charset="0"/>
              <a:cs typeface="Times New Roman" panose="02020603050405020304" pitchFamily="18" charset="0"/>
            </a:endParaRPr>
          </a:p>
        </p:txBody>
      </p:sp>
      <p:graphicFrame>
        <p:nvGraphicFramePr>
          <p:cNvPr id="6" name="Диаграмма 5"/>
          <p:cNvGraphicFramePr/>
          <p:nvPr>
            <p:extLst>
              <p:ext uri="{D42A27DB-BD31-4B8C-83A1-F6EECF244321}">
                <p14:modId xmlns:p14="http://schemas.microsoft.com/office/powerpoint/2010/main" val="439636959"/>
              </p:ext>
            </p:extLst>
          </p:nvPr>
        </p:nvGraphicFramePr>
        <p:xfrm>
          <a:off x="4119327" y="2055813"/>
          <a:ext cx="7360466" cy="3675031"/>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1068085" y="1871147"/>
            <a:ext cx="3331675" cy="830997"/>
          </a:xfrm>
          <a:prstGeom prst="rect">
            <a:avLst/>
          </a:prstGeom>
          <a:noFill/>
        </p:spPr>
        <p:txBody>
          <a:bodyPr wrap="square" rtlCol="0">
            <a:spAutoFit/>
          </a:bodyPr>
          <a:lstStyle/>
          <a:p>
            <a:pPr algn="ctr"/>
            <a:r>
              <a:rPr lang="uz-Cyrl-UZ" sz="4800" dirty="0" smtClean="0">
                <a:solidFill>
                  <a:srgbClr val="00B050"/>
                </a:solidFill>
                <a:latin typeface="Arial Nova" panose="020B0504020202020204" pitchFamily="34" charset="0"/>
              </a:rPr>
              <a:t>267 та</a:t>
            </a:r>
            <a:endParaRPr lang="ru-RU" sz="4800" dirty="0">
              <a:solidFill>
                <a:srgbClr val="00B050"/>
              </a:solidFill>
              <a:latin typeface="Arial Nova" panose="020B0504020202020204" pitchFamily="34" charset="0"/>
            </a:endParaRPr>
          </a:p>
        </p:txBody>
      </p:sp>
      <p:sp>
        <p:nvSpPr>
          <p:cNvPr id="14" name="TextBox 13"/>
          <p:cNvSpPr txBox="1"/>
          <p:nvPr/>
        </p:nvSpPr>
        <p:spPr>
          <a:xfrm>
            <a:off x="1790210" y="2640588"/>
            <a:ext cx="1887423" cy="369332"/>
          </a:xfrm>
          <a:prstGeom prst="rect">
            <a:avLst/>
          </a:prstGeom>
          <a:noFill/>
        </p:spPr>
        <p:txBody>
          <a:bodyPr wrap="square" rtlCol="0">
            <a:spAutoFit/>
          </a:bodyPr>
          <a:lstStyle/>
          <a:p>
            <a:pPr algn="ctr"/>
            <a:r>
              <a:rPr lang="uz-Cyrl-UZ" dirty="0" smtClean="0">
                <a:solidFill>
                  <a:srgbClr val="0060A5"/>
                </a:solidFill>
              </a:rPr>
              <a:t>АЪЗОЛАР СОНИ</a:t>
            </a:r>
            <a:endParaRPr lang="ru-RU" dirty="0">
              <a:solidFill>
                <a:srgbClr val="0060A5"/>
              </a:solidFill>
            </a:endParaRPr>
          </a:p>
        </p:txBody>
      </p:sp>
      <p:pic>
        <p:nvPicPr>
          <p:cNvPr id="17" name="Picture 8" descr="Pro member icon Royalty Free Vector Image - VectorStock"/>
          <p:cNvPicPr>
            <a:picLocks noChangeAspect="1" noChangeArrowheads="1"/>
          </p:cNvPicPr>
          <p:nvPr/>
        </p:nvPicPr>
        <p:blipFill rotWithShape="1">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l="24966" t="14846" r="23834" b="21821"/>
          <a:stretch/>
        </p:blipFill>
        <p:spPr bwMode="auto">
          <a:xfrm>
            <a:off x="946515" y="2055813"/>
            <a:ext cx="645767" cy="862705"/>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1996344" y="3441051"/>
            <a:ext cx="1615989" cy="830997"/>
          </a:xfrm>
          <a:prstGeom prst="rect">
            <a:avLst/>
          </a:prstGeom>
          <a:noFill/>
        </p:spPr>
        <p:txBody>
          <a:bodyPr wrap="square" rtlCol="0">
            <a:spAutoFit/>
          </a:bodyPr>
          <a:lstStyle/>
          <a:p>
            <a:r>
              <a:rPr lang="uz-Cyrl-UZ" sz="4800" dirty="0" smtClean="0">
                <a:solidFill>
                  <a:srgbClr val="00B050"/>
                </a:solidFill>
                <a:latin typeface="Arial Nova" panose="020B0504020202020204" pitchFamily="34" charset="0"/>
              </a:rPr>
              <a:t>5 та</a:t>
            </a:r>
            <a:endParaRPr lang="ru-RU" sz="4800" dirty="0">
              <a:solidFill>
                <a:srgbClr val="00B050"/>
              </a:solidFill>
              <a:latin typeface="Arial Nova" panose="020B0504020202020204" pitchFamily="34" charset="0"/>
            </a:endParaRPr>
          </a:p>
        </p:txBody>
      </p:sp>
      <p:sp>
        <p:nvSpPr>
          <p:cNvPr id="20" name="TextBox 19"/>
          <p:cNvSpPr txBox="1"/>
          <p:nvPr/>
        </p:nvSpPr>
        <p:spPr>
          <a:xfrm>
            <a:off x="1724910" y="4272048"/>
            <a:ext cx="1887423" cy="923330"/>
          </a:xfrm>
          <a:prstGeom prst="rect">
            <a:avLst/>
          </a:prstGeom>
          <a:noFill/>
        </p:spPr>
        <p:txBody>
          <a:bodyPr wrap="square" rtlCol="0">
            <a:spAutoFit/>
          </a:bodyPr>
          <a:lstStyle/>
          <a:p>
            <a:pPr algn="ctr"/>
            <a:r>
              <a:rPr lang="uz-Cyrl-UZ" dirty="0" smtClean="0">
                <a:solidFill>
                  <a:srgbClr val="0060A5"/>
                </a:solidFill>
              </a:rPr>
              <a:t>КОМИССИЯ ЙИҒИЛИШЛАРИ СОНИ</a:t>
            </a:r>
            <a:endParaRPr lang="ru-RU" dirty="0">
              <a:solidFill>
                <a:srgbClr val="0060A5"/>
              </a:solidFill>
            </a:endParaRPr>
          </a:p>
        </p:txBody>
      </p:sp>
      <p:pic>
        <p:nvPicPr>
          <p:cNvPr id="21" name="Picture 10" descr="Committee Icon Images, Stock Photos &amp; Vectors | Shutterstock"/>
          <p:cNvPicPr>
            <a:picLocks noChangeAspect="1" noChangeArrowheads="1"/>
          </p:cNvPicPr>
          <p:nvPr/>
        </p:nvPicPr>
        <p:blipFill rotWithShape="1">
          <a:blip r:embed="rId5">
            <a:duotone>
              <a:schemeClr val="accent3">
                <a:shade val="45000"/>
                <a:satMod val="135000"/>
              </a:schemeClr>
              <a:prstClr val="white"/>
            </a:duotone>
            <a:extLst>
              <a:ext uri="{28A0092B-C50C-407E-A947-70E740481C1C}">
                <a14:useLocalDpi xmlns:a14="http://schemas.microsoft.com/office/drawing/2010/main" val="0"/>
              </a:ext>
            </a:extLst>
          </a:blip>
          <a:srcRect l="11126" t="5151" r="11149" b="28740"/>
          <a:stretch/>
        </p:blipFill>
        <p:spPr bwMode="auto">
          <a:xfrm>
            <a:off x="913269" y="3550228"/>
            <a:ext cx="712258" cy="6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5703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Прямоугольник 278">
            <a:extLst>
              <a:ext uri="{FF2B5EF4-FFF2-40B4-BE49-F238E27FC236}">
                <a16:creationId xmlns:a16="http://schemas.microsoft.com/office/drawing/2014/main" id="{530FDF9E-4DE7-4DD2-BA03-C6974BE64471}"/>
              </a:ext>
            </a:extLst>
          </p:cNvPr>
          <p:cNvSpPr/>
          <p:nvPr/>
        </p:nvSpPr>
        <p:spPr bwMode="auto">
          <a:xfrm>
            <a:off x="6210557" y="1085991"/>
            <a:ext cx="5583280" cy="5429765"/>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68" dirty="0"/>
          </a:p>
        </p:txBody>
      </p:sp>
      <p:sp>
        <p:nvSpPr>
          <p:cNvPr id="72" name="Прямоугольник 71">
            <a:extLst>
              <a:ext uri="{FF2B5EF4-FFF2-40B4-BE49-F238E27FC236}">
                <a16:creationId xmlns:a16="http://schemas.microsoft.com/office/drawing/2014/main" id="{B44C8953-33A1-444F-9A46-84A4C69CD89E}"/>
              </a:ext>
            </a:extLst>
          </p:cNvPr>
          <p:cNvSpPr/>
          <p:nvPr/>
        </p:nvSpPr>
        <p:spPr>
          <a:xfrm>
            <a:off x="1581797" y="397701"/>
            <a:ext cx="9955998" cy="252705"/>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z-Cyrl-UZ" sz="3200" b="1" dirty="0" smtClean="0">
                <a:solidFill>
                  <a:schemeClr val="accent1">
                    <a:lumMod val="50000"/>
                  </a:schemeClr>
                </a:solidFill>
                <a:latin typeface="Times New Roman" panose="02020603050405020304" pitchFamily="18" charset="0"/>
                <a:cs typeface="Times New Roman" panose="02020603050405020304" pitchFamily="18" charset="0"/>
              </a:rPr>
              <a:t>Давлат органлари ва халқаро ташкилотлар билан ҳамкорлик</a:t>
            </a:r>
            <a:endParaRPr lang="ru-RU" sz="2800" i="1" dirty="0">
              <a:solidFill>
                <a:srgbClr val="002060"/>
              </a:solidFill>
              <a:latin typeface="Montserrat" pitchFamily="2" charset="-52"/>
            </a:endParaRPr>
          </a:p>
        </p:txBody>
      </p:sp>
      <p:pic>
        <p:nvPicPr>
          <p:cNvPr id="77"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37948" y="21328"/>
            <a:ext cx="1544560" cy="855509"/>
          </a:xfrm>
          <a:prstGeom prst="rect">
            <a:avLst/>
          </a:prstGeom>
          <a:noFill/>
          <a:extLst>
            <a:ext uri="{909E8E84-426E-40DD-AFC4-6F175D3DCCD1}">
              <a14:hiddenFill xmlns:a14="http://schemas.microsoft.com/office/drawing/2010/main">
                <a:solidFill>
                  <a:srgbClr val="FFFFFF"/>
                </a:solidFill>
              </a14:hiddenFill>
            </a:ext>
          </a:extLst>
        </p:spPr>
      </p:pic>
      <p:sp>
        <p:nvSpPr>
          <p:cNvPr id="224" name="Прямоугольник 223">
            <a:extLst>
              <a:ext uri="{FF2B5EF4-FFF2-40B4-BE49-F238E27FC236}">
                <a16:creationId xmlns:a16="http://schemas.microsoft.com/office/drawing/2014/main" id="{D50346F9-3A5F-4DAE-99F3-36B2A4F005D7}"/>
              </a:ext>
            </a:extLst>
          </p:cNvPr>
          <p:cNvSpPr/>
          <p:nvPr/>
        </p:nvSpPr>
        <p:spPr>
          <a:xfrm>
            <a:off x="37915" y="6736526"/>
            <a:ext cx="12116170" cy="12147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72" dirty="0">
              <a:latin typeface="Montserrat" panose="00000500000000000000" pitchFamily="2" charset="-52"/>
            </a:endParaRPr>
          </a:p>
        </p:txBody>
      </p:sp>
      <p:grpSp>
        <p:nvGrpSpPr>
          <p:cNvPr id="9" name="Группа 8">
            <a:extLst>
              <a:ext uri="{FF2B5EF4-FFF2-40B4-BE49-F238E27FC236}">
                <a16:creationId xmlns:a16="http://schemas.microsoft.com/office/drawing/2014/main" id="{6D6DCE73-F995-4158-A628-E5BB6BD3C87E}"/>
              </a:ext>
            </a:extLst>
          </p:cNvPr>
          <p:cNvGrpSpPr/>
          <p:nvPr/>
        </p:nvGrpSpPr>
        <p:grpSpPr>
          <a:xfrm>
            <a:off x="380160" y="940734"/>
            <a:ext cx="5715840" cy="1452842"/>
            <a:chOff x="1077913" y="7619925"/>
            <a:chExt cx="18002250" cy="4575780"/>
          </a:xfrm>
        </p:grpSpPr>
        <p:grpSp>
          <p:nvGrpSpPr>
            <p:cNvPr id="74" name="Группа 55">
              <a:extLst>
                <a:ext uri="{FF2B5EF4-FFF2-40B4-BE49-F238E27FC236}">
                  <a16:creationId xmlns:a16="http://schemas.microsoft.com/office/drawing/2014/main" id="{DF3AA802-0B17-4FEF-8388-8775ED96EEA8}"/>
                </a:ext>
              </a:extLst>
            </p:cNvPr>
            <p:cNvGrpSpPr>
              <a:grpSpLocks/>
            </p:cNvGrpSpPr>
            <p:nvPr/>
          </p:nvGrpSpPr>
          <p:grpSpPr bwMode="auto">
            <a:xfrm>
              <a:off x="1077913" y="7619925"/>
              <a:ext cx="18002250" cy="4396773"/>
              <a:chOff x="1077913" y="6348151"/>
              <a:chExt cx="18002250" cy="4396897"/>
            </a:xfrm>
          </p:grpSpPr>
          <p:sp>
            <p:nvSpPr>
              <p:cNvPr id="75" name="Прямоугольник 74">
                <a:extLst>
                  <a:ext uri="{FF2B5EF4-FFF2-40B4-BE49-F238E27FC236}">
                    <a16:creationId xmlns:a16="http://schemas.microsoft.com/office/drawing/2014/main" id="{B849E7B6-6B77-4D1E-8A69-94BBC4AF33AA}"/>
                  </a:ext>
                </a:extLst>
              </p:cNvPr>
              <p:cNvSpPr/>
              <p:nvPr/>
            </p:nvSpPr>
            <p:spPr>
              <a:xfrm>
                <a:off x="1077913" y="6814889"/>
                <a:ext cx="18002250" cy="3930159"/>
              </a:xfrm>
              <a:prstGeom prst="rect">
                <a:avLst/>
              </a:prstGeom>
              <a:noFill/>
              <a:ln>
                <a:solidFill>
                  <a:srgbClr val="00469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68" dirty="0"/>
              </a:p>
            </p:txBody>
          </p:sp>
          <p:sp>
            <p:nvSpPr>
              <p:cNvPr id="78" name="Прямоугольник: скругленные углы 77">
                <a:extLst>
                  <a:ext uri="{FF2B5EF4-FFF2-40B4-BE49-F238E27FC236}">
                    <a16:creationId xmlns:a16="http://schemas.microsoft.com/office/drawing/2014/main" id="{29C3170C-4FD8-4FAC-80CB-7E4AD7B3FDFF}"/>
                  </a:ext>
                </a:extLst>
              </p:cNvPr>
              <p:cNvSpPr/>
              <p:nvPr/>
            </p:nvSpPr>
            <p:spPr>
              <a:xfrm>
                <a:off x="1401763" y="6348151"/>
                <a:ext cx="6921500" cy="800122"/>
              </a:xfrm>
              <a:prstGeom prst="roundRect">
                <a:avLst>
                  <a:gd name="adj" fmla="val 50000"/>
                </a:avLst>
              </a:prstGeom>
              <a:solidFill>
                <a:srgbClr val="00469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uz-Cyrl-UZ" altLang="ru-RU" sz="1000" b="1" dirty="0" smtClean="0">
                    <a:solidFill>
                      <a:srgbClr val="FFFFFF"/>
                    </a:solidFill>
                    <a:latin typeface="Montserrat" panose="00000500000000000000" pitchFamily="2" charset="-52"/>
                    <a:cs typeface="Calibri" panose="020F0502020204030204" pitchFamily="34" charset="0"/>
                  </a:rPr>
                  <a:t>ҲАМКОРЛИК</a:t>
                </a:r>
                <a:endParaRPr lang="ru-RU" altLang="ru-RU" sz="1000" b="1" dirty="0">
                  <a:solidFill>
                    <a:srgbClr val="FFFFFF"/>
                  </a:solidFill>
                  <a:latin typeface="Montserrat" panose="00000500000000000000" pitchFamily="2" charset="-52"/>
                  <a:cs typeface="Calibri" panose="020F0502020204030204" pitchFamily="34" charset="0"/>
                </a:endParaRPr>
              </a:p>
            </p:txBody>
          </p:sp>
        </p:grpSp>
        <p:grpSp>
          <p:nvGrpSpPr>
            <p:cNvPr id="3" name="Группа 2">
              <a:extLst>
                <a:ext uri="{FF2B5EF4-FFF2-40B4-BE49-F238E27FC236}">
                  <a16:creationId xmlns:a16="http://schemas.microsoft.com/office/drawing/2014/main" id="{05E3FBE3-3434-442C-B623-F74177815109}"/>
                </a:ext>
              </a:extLst>
            </p:cNvPr>
            <p:cNvGrpSpPr/>
            <p:nvPr/>
          </p:nvGrpSpPr>
          <p:grpSpPr>
            <a:xfrm>
              <a:off x="1438276" y="8824325"/>
              <a:ext cx="4020371" cy="3297526"/>
              <a:chOff x="1438276" y="8824325"/>
              <a:chExt cx="4020371" cy="3297526"/>
            </a:xfrm>
          </p:grpSpPr>
          <p:pic>
            <p:nvPicPr>
              <p:cNvPr id="156" name="Picture 6">
                <a:extLst>
                  <a:ext uri="{FF2B5EF4-FFF2-40B4-BE49-F238E27FC236}">
                    <a16:creationId xmlns:a16="http://schemas.microsoft.com/office/drawing/2014/main" id="{44955D0D-AF82-4AAD-8705-E5956B5955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419120" y="8824325"/>
                <a:ext cx="1839311" cy="1840349"/>
              </a:xfrm>
              <a:prstGeom prst="rect">
                <a:avLst/>
              </a:prstGeom>
              <a:noFill/>
              <a:extLst>
                <a:ext uri="{909E8E84-426E-40DD-AFC4-6F175D3DCCD1}">
                  <a14:hiddenFill xmlns:a14="http://schemas.microsoft.com/office/drawing/2010/main">
                    <a:solidFill>
                      <a:srgbClr val="FFFFFF"/>
                    </a:solidFill>
                  </a14:hiddenFill>
                </a:ext>
              </a:extLst>
            </p:spPr>
          </p:pic>
          <p:sp>
            <p:nvSpPr>
              <p:cNvPr id="187" name="TextBox 186">
                <a:extLst>
                  <a:ext uri="{FF2B5EF4-FFF2-40B4-BE49-F238E27FC236}">
                    <a16:creationId xmlns:a16="http://schemas.microsoft.com/office/drawing/2014/main" id="{C749737B-7F1B-4CFE-8609-85F8168C5D70}"/>
                  </a:ext>
                </a:extLst>
              </p:cNvPr>
              <p:cNvSpPr txBox="1"/>
              <p:nvPr/>
            </p:nvSpPr>
            <p:spPr>
              <a:xfrm>
                <a:off x="1438276" y="10958627"/>
                <a:ext cx="4020371" cy="1163224"/>
              </a:xfrm>
              <a:prstGeom prst="rect">
                <a:avLst/>
              </a:prstGeom>
              <a:noFill/>
            </p:spPr>
            <p:txBody>
              <a:bodyPr wrap="square" rtlCol="0">
                <a:spAutoFit/>
              </a:bodyPr>
              <a:lstStyle/>
              <a:p>
                <a:pPr algn="ctr"/>
                <a:r>
                  <a:rPr lang="uz-Cyrl-UZ" sz="900" b="1" dirty="0">
                    <a:solidFill>
                      <a:schemeClr val="accent1">
                        <a:lumMod val="50000"/>
                      </a:schemeClr>
                    </a:solidFill>
                    <a:latin typeface="Montserrat" panose="00000500000000000000" pitchFamily="2" charset="-52"/>
                    <a:cs typeface="Arial" panose="020B0604020202020204" pitchFamily="34" charset="0"/>
                  </a:rPr>
                  <a:t>САВДО-САНОАТ ПАЛАТАСИ</a:t>
                </a:r>
              </a:p>
            </p:txBody>
          </p:sp>
        </p:grpSp>
        <p:sp>
          <p:nvSpPr>
            <p:cNvPr id="190" name="TextBox 189">
              <a:extLst>
                <a:ext uri="{FF2B5EF4-FFF2-40B4-BE49-F238E27FC236}">
                  <a16:creationId xmlns:a16="http://schemas.microsoft.com/office/drawing/2014/main" id="{3176384E-2E60-4EF8-82E2-C1A125B02A28}"/>
                </a:ext>
              </a:extLst>
            </p:cNvPr>
            <p:cNvSpPr txBox="1"/>
            <p:nvPr/>
          </p:nvSpPr>
          <p:spPr>
            <a:xfrm>
              <a:off x="5858661" y="10958627"/>
              <a:ext cx="4020371" cy="775482"/>
            </a:xfrm>
            <a:prstGeom prst="rect">
              <a:avLst/>
            </a:prstGeom>
            <a:noFill/>
          </p:spPr>
          <p:txBody>
            <a:bodyPr wrap="square" rtlCol="0">
              <a:spAutoFit/>
            </a:bodyPr>
            <a:lstStyle/>
            <a:p>
              <a:pPr algn="ctr"/>
              <a:r>
                <a:rPr lang="en-US" sz="1000" b="1" dirty="0" smtClean="0">
                  <a:solidFill>
                    <a:schemeClr val="accent1">
                      <a:lumMod val="50000"/>
                    </a:schemeClr>
                  </a:solidFill>
                  <a:latin typeface="Montserrat" panose="00000500000000000000" pitchFamily="2" charset="-52"/>
                  <a:cs typeface="Arial" panose="020B0604020202020204" pitchFamily="34" charset="0"/>
                </a:rPr>
                <a:t>UNODC</a:t>
              </a:r>
              <a:endParaRPr lang="en-US" sz="1000" b="1" dirty="0">
                <a:solidFill>
                  <a:schemeClr val="accent1">
                    <a:lumMod val="50000"/>
                  </a:schemeClr>
                </a:solidFill>
                <a:latin typeface="Montserrat" panose="00000500000000000000" pitchFamily="2" charset="-52"/>
                <a:cs typeface="Arial" panose="020B0604020202020204" pitchFamily="34" charset="0"/>
              </a:endParaRPr>
            </a:p>
          </p:txBody>
        </p:sp>
        <p:sp>
          <p:nvSpPr>
            <p:cNvPr id="193" name="TextBox 192">
              <a:extLst>
                <a:ext uri="{FF2B5EF4-FFF2-40B4-BE49-F238E27FC236}">
                  <a16:creationId xmlns:a16="http://schemas.microsoft.com/office/drawing/2014/main" id="{BDF52886-8736-454A-880E-3A7BCDD31FA6}"/>
                </a:ext>
              </a:extLst>
            </p:cNvPr>
            <p:cNvSpPr txBox="1"/>
            <p:nvPr/>
          </p:nvSpPr>
          <p:spPr>
            <a:xfrm>
              <a:off x="9879033" y="10812381"/>
              <a:ext cx="4020371" cy="1260161"/>
            </a:xfrm>
            <a:prstGeom prst="rect">
              <a:avLst/>
            </a:prstGeom>
            <a:noFill/>
          </p:spPr>
          <p:txBody>
            <a:bodyPr wrap="square" rtlCol="0">
              <a:spAutoFit/>
            </a:bodyPr>
            <a:lstStyle/>
            <a:p>
              <a:pPr algn="ctr"/>
              <a:r>
                <a:rPr lang="uz-Cyrl-UZ" sz="1000" b="1" dirty="0" smtClean="0">
                  <a:solidFill>
                    <a:schemeClr val="accent1">
                      <a:lumMod val="50000"/>
                    </a:schemeClr>
                  </a:solidFill>
                  <a:latin typeface="Montserrat" panose="00000500000000000000" pitchFamily="2" charset="-52"/>
                  <a:cs typeface="Arial" panose="020B0604020202020204" pitchFamily="34" charset="0"/>
                </a:rPr>
                <a:t>БИЗНЕС ОМБУДСМАН</a:t>
              </a:r>
              <a:endParaRPr lang="uz-Cyrl-UZ" sz="1000" b="1" dirty="0">
                <a:solidFill>
                  <a:schemeClr val="accent1">
                    <a:lumMod val="50000"/>
                  </a:schemeClr>
                </a:solidFill>
                <a:latin typeface="Montserrat" panose="00000500000000000000" pitchFamily="2" charset="-52"/>
                <a:cs typeface="Arial" panose="020B0604020202020204" pitchFamily="34" charset="0"/>
              </a:endParaRPr>
            </a:p>
          </p:txBody>
        </p:sp>
        <p:sp>
          <p:nvSpPr>
            <p:cNvPr id="196" name="TextBox 195">
              <a:extLst>
                <a:ext uri="{FF2B5EF4-FFF2-40B4-BE49-F238E27FC236}">
                  <a16:creationId xmlns:a16="http://schemas.microsoft.com/office/drawing/2014/main" id="{463AB8D2-2888-4ED7-958C-04CDAF1C2511}"/>
                </a:ext>
              </a:extLst>
            </p:cNvPr>
            <p:cNvSpPr txBox="1"/>
            <p:nvPr/>
          </p:nvSpPr>
          <p:spPr>
            <a:xfrm>
              <a:off x="15021893" y="10547804"/>
              <a:ext cx="3603549" cy="1647901"/>
            </a:xfrm>
            <a:prstGeom prst="rect">
              <a:avLst/>
            </a:prstGeom>
            <a:noFill/>
          </p:spPr>
          <p:txBody>
            <a:bodyPr wrap="square" rtlCol="0">
              <a:spAutoFit/>
            </a:bodyPr>
            <a:lstStyle/>
            <a:p>
              <a:pPr algn="ctr"/>
              <a:r>
                <a:rPr lang="uz-Cyrl-UZ" sz="700" b="1" dirty="0" smtClean="0">
                  <a:solidFill>
                    <a:schemeClr val="accent1">
                      <a:lumMod val="50000"/>
                    </a:schemeClr>
                  </a:solidFill>
                  <a:latin typeface="Montserrat" panose="00000500000000000000" pitchFamily="2" charset="-52"/>
                  <a:cs typeface="Arial" panose="020B0604020202020204" pitchFamily="34" charset="0"/>
                </a:rPr>
                <a:t>КОРРУПЦИЯГА ҚАРШИ КУРАШИШ АГЕНТЛИГИ</a:t>
              </a:r>
              <a:endParaRPr lang="uz-Cyrl-UZ" sz="700" b="1" dirty="0">
                <a:solidFill>
                  <a:schemeClr val="accent1">
                    <a:lumMod val="50000"/>
                  </a:schemeClr>
                </a:solidFill>
                <a:latin typeface="Montserrat" panose="00000500000000000000" pitchFamily="2" charset="-52"/>
                <a:cs typeface="Arial" panose="020B0604020202020204" pitchFamily="34" charset="0"/>
              </a:endParaRPr>
            </a:p>
          </p:txBody>
        </p:sp>
      </p:grpSp>
      <p:grpSp>
        <p:nvGrpSpPr>
          <p:cNvPr id="80" name="Группа 55">
            <a:extLst>
              <a:ext uri="{FF2B5EF4-FFF2-40B4-BE49-F238E27FC236}">
                <a16:creationId xmlns:a16="http://schemas.microsoft.com/office/drawing/2014/main" id="{5F66E115-C06B-4738-9BE9-AF8CC2577CAA}"/>
              </a:ext>
            </a:extLst>
          </p:cNvPr>
          <p:cNvGrpSpPr>
            <a:grpSpLocks/>
          </p:cNvGrpSpPr>
          <p:nvPr/>
        </p:nvGrpSpPr>
        <p:grpSpPr bwMode="auto">
          <a:xfrm>
            <a:off x="380160" y="2471521"/>
            <a:ext cx="5715840" cy="4044236"/>
            <a:chOff x="1077913" y="6348151"/>
            <a:chExt cx="18002250" cy="8013333"/>
          </a:xfrm>
        </p:grpSpPr>
        <p:sp>
          <p:nvSpPr>
            <p:cNvPr id="81" name="Прямоугольник 80">
              <a:extLst>
                <a:ext uri="{FF2B5EF4-FFF2-40B4-BE49-F238E27FC236}">
                  <a16:creationId xmlns:a16="http://schemas.microsoft.com/office/drawing/2014/main" id="{665C34F0-E3EE-4D92-A225-9E5C359111BC}"/>
                </a:ext>
              </a:extLst>
            </p:cNvPr>
            <p:cNvSpPr/>
            <p:nvPr/>
          </p:nvSpPr>
          <p:spPr>
            <a:xfrm>
              <a:off x="1077913" y="6814889"/>
              <a:ext cx="18002250" cy="7546595"/>
            </a:xfrm>
            <a:prstGeom prst="rect">
              <a:avLst/>
            </a:prstGeom>
            <a:noFill/>
            <a:ln>
              <a:solidFill>
                <a:srgbClr val="00A5C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568" dirty="0"/>
            </a:p>
          </p:txBody>
        </p:sp>
        <p:sp>
          <p:nvSpPr>
            <p:cNvPr id="82" name="Прямоугольник: скругленные углы 81">
              <a:extLst>
                <a:ext uri="{FF2B5EF4-FFF2-40B4-BE49-F238E27FC236}">
                  <a16:creationId xmlns:a16="http://schemas.microsoft.com/office/drawing/2014/main" id="{0D0D97DE-765C-4302-8AB2-086DAC5BA025}"/>
                </a:ext>
              </a:extLst>
            </p:cNvPr>
            <p:cNvSpPr/>
            <p:nvPr/>
          </p:nvSpPr>
          <p:spPr>
            <a:xfrm>
              <a:off x="1401763" y="6348151"/>
              <a:ext cx="6921500" cy="800122"/>
            </a:xfrm>
            <a:prstGeom prst="roundRect">
              <a:avLst>
                <a:gd name="adj" fmla="val 50000"/>
              </a:avLst>
            </a:prstGeom>
            <a:solidFill>
              <a:srgbClr val="00A5C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uz-Cyrl-UZ" altLang="ru-RU" sz="1000" b="1" dirty="0" smtClean="0">
                  <a:solidFill>
                    <a:srgbClr val="FFFFFF"/>
                  </a:solidFill>
                  <a:latin typeface="Montserrat" panose="00000500000000000000" pitchFamily="2" charset="-52"/>
                  <a:cs typeface="Calibri" panose="020F0502020204030204" pitchFamily="34" charset="0"/>
                </a:rPr>
                <a:t>ИШТИРОК ЭТИЛГАН ТАДБИРЛАР</a:t>
              </a:r>
              <a:endParaRPr lang="ru-RU" altLang="ru-RU" sz="1000" b="1" dirty="0">
                <a:solidFill>
                  <a:srgbClr val="FFFFFF"/>
                </a:solidFill>
                <a:latin typeface="Montserrat" panose="00000500000000000000" pitchFamily="2" charset="-52"/>
                <a:cs typeface="Calibri" panose="020F0502020204030204" pitchFamily="34" charset="0"/>
              </a:endParaRPr>
            </a:p>
          </p:txBody>
        </p:sp>
      </p:grpSp>
      <p:sp>
        <p:nvSpPr>
          <p:cNvPr id="116" name="Прямоугольник 115">
            <a:extLst>
              <a:ext uri="{FF2B5EF4-FFF2-40B4-BE49-F238E27FC236}">
                <a16:creationId xmlns:a16="http://schemas.microsoft.com/office/drawing/2014/main" id="{B7BE5412-0362-4152-BC83-96F0FDDD188A}"/>
              </a:ext>
            </a:extLst>
          </p:cNvPr>
          <p:cNvSpPr/>
          <p:nvPr/>
        </p:nvSpPr>
        <p:spPr>
          <a:xfrm>
            <a:off x="806003" y="3155280"/>
            <a:ext cx="5084105" cy="2839239"/>
          </a:xfrm>
          <a:prstGeom prst="rect">
            <a:avLst/>
          </a:prstGeom>
        </p:spPr>
        <p:txBody>
          <a:bodyPr wrap="square">
            <a:spAutoFit/>
          </a:bodyPr>
          <a:lstStyle/>
          <a:p>
            <a:pPr marL="171450" indent="-171450">
              <a:buFont typeface="Wingdings" panose="05000000000000000000" pitchFamily="2" charset="2"/>
              <a:buChar char="ü"/>
            </a:pPr>
            <a:r>
              <a:rPr lang="uz-Cyrl-UZ" sz="1400" dirty="0"/>
              <a:t>Самарқанд шаҳрида 18-20 май кунлари </a:t>
            </a:r>
            <a:r>
              <a:rPr lang="uz-Cyrl-UZ" sz="1400" dirty="0" smtClean="0"/>
              <a:t>“</a:t>
            </a:r>
            <a:r>
              <a:rPr lang="uz-Cyrl-UZ" sz="1400" dirty="0"/>
              <a:t>Инвестицион фаолиятда коррупция ҳолатларини олдини олиш ва унга қарши курашиш” мавзусида минтақавий </a:t>
            </a:r>
            <a:r>
              <a:rPr lang="uz-Cyrl-UZ" sz="1400" dirty="0" smtClean="0"/>
              <a:t>семинар;</a:t>
            </a:r>
          </a:p>
          <a:p>
            <a:endParaRPr lang="uz-Cyrl-UZ" sz="1400" dirty="0" smtClean="0"/>
          </a:p>
          <a:p>
            <a:pPr marL="171450" indent="-171450">
              <a:buFont typeface="Wingdings" panose="05000000000000000000" pitchFamily="2" charset="2"/>
              <a:buChar char="ü"/>
            </a:pPr>
            <a:r>
              <a:rPr lang="uz-Cyrl-UZ" sz="1400" dirty="0"/>
              <a:t>Миллий кенгашнинг 05.04.2022 йилда тасдиқланган 7-сон йиғилиш баёни ижроси борасида, 24 май куни Нукус шаҳрида Кенгаш аъзолари ва масъуллар иштирокида бўлиб ўтган </a:t>
            </a:r>
            <a:r>
              <a:rPr lang="uz-Cyrl-UZ" sz="1400" smtClean="0"/>
              <a:t>эшитув;</a:t>
            </a:r>
          </a:p>
          <a:p>
            <a:endParaRPr lang="uz-Cyrl-UZ" sz="1400" dirty="0" smtClean="0"/>
          </a:p>
          <a:p>
            <a:pPr marL="171450" indent="-171450">
              <a:buFont typeface="Wingdings" panose="05000000000000000000" pitchFamily="2" charset="2"/>
              <a:buChar char="ü"/>
            </a:pPr>
            <a:r>
              <a:rPr lang="uz-Cyrl-UZ" sz="1400" dirty="0"/>
              <a:t>Ўзбекистон Республикаси Мудофаа вазирлиги ҳамда Бандлик ва меҳнат муносабатлари вазирлиги ҳузурида фаолият юритаётган жамоатчилик кенгашлари йиғилишлари</a:t>
            </a:r>
            <a:endParaRPr lang="uz-Cyrl-UZ" sz="1100" dirty="0" smtClean="0"/>
          </a:p>
          <a:p>
            <a:endParaRPr lang="uz-Cyrl-UZ" sz="1050" b="1" dirty="0">
              <a:solidFill>
                <a:schemeClr val="accent1">
                  <a:lumMod val="50000"/>
                </a:schemeClr>
              </a:solidFill>
              <a:latin typeface="Montserrat" panose="00000500000000000000" pitchFamily="2" charset="-52"/>
              <a:cs typeface="Arial" panose="020B0604020202020204" pitchFamily="34" charset="0"/>
            </a:endParaRPr>
          </a:p>
        </p:txBody>
      </p:sp>
      <p:pic>
        <p:nvPicPr>
          <p:cNvPr id="2" name="Рисунок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8249" y="1373579"/>
            <a:ext cx="1597599" cy="509439"/>
          </a:xfrm>
          <a:prstGeom prst="rect">
            <a:avLst/>
          </a:prstGeom>
        </p:spPr>
      </p:pic>
      <p:pic>
        <p:nvPicPr>
          <p:cNvPr id="5" name="Рисунок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73937" y="1008657"/>
            <a:ext cx="1211219" cy="1051384"/>
          </a:xfrm>
          <a:prstGeom prst="rect">
            <a:avLst/>
          </a:prstGeom>
        </p:spPr>
      </p:pic>
      <p:pic>
        <p:nvPicPr>
          <p:cNvPr id="8" name="Рисунок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51002" y="2653591"/>
            <a:ext cx="2968720" cy="364345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4" name="Прямоугольник: скругленные углы 81">
            <a:extLst>
              <a:ext uri="{FF2B5EF4-FFF2-40B4-BE49-F238E27FC236}">
                <a16:creationId xmlns:a16="http://schemas.microsoft.com/office/drawing/2014/main" id="{0D0D97DE-765C-4302-8AB2-086DAC5BA025}"/>
              </a:ext>
            </a:extLst>
          </p:cNvPr>
          <p:cNvSpPr/>
          <p:nvPr/>
        </p:nvSpPr>
        <p:spPr bwMode="auto">
          <a:xfrm>
            <a:off x="6452398" y="1155946"/>
            <a:ext cx="5269716" cy="1278936"/>
          </a:xfrm>
          <a:prstGeom prst="roundRect">
            <a:avLst>
              <a:gd name="adj" fmla="val 50000"/>
            </a:avLst>
          </a:prstGeom>
          <a:solidFill>
            <a:srgbClr val="00A5C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r>
              <a:rPr lang="uz-Cyrl-UZ" sz="1100" dirty="0">
                <a:solidFill>
                  <a:schemeClr val="bg1"/>
                </a:solidFill>
              </a:rPr>
              <a:t>Палата томонидан Коррупцияга қарши курашиш агентлиги, Бизнес-омбудсман ҳамда БМТнинг гиёҳвандлик ва жиноятчилик бўйича бошқармаси Марказий Осиёдаги ваколатхонаси (UNODC) билан ҳамкорликда Ўзбекистон тадбиркорлик этикаси кодекси янги таҳрирда ишлаб чиқилди ва 10 минг нусҳада чоп этилиб, тадбиркорлар ўртасида тарқатилди.</a:t>
            </a:r>
            <a:endParaRPr lang="ru-RU" sz="1100" dirty="0">
              <a:solidFill>
                <a:schemeClr val="bg1"/>
              </a:solidFill>
            </a:endParaRPr>
          </a:p>
        </p:txBody>
      </p:sp>
      <p:pic>
        <p:nvPicPr>
          <p:cNvPr id="25" name="Рисунок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56620" y="1003013"/>
            <a:ext cx="1211219" cy="1051384"/>
          </a:xfrm>
          <a:prstGeom prst="rect">
            <a:avLst/>
          </a:prstGeom>
        </p:spPr>
      </p:pic>
    </p:spTree>
    <p:extLst>
      <p:ext uri="{BB962C8B-B14F-4D97-AF65-F5344CB8AC3E}">
        <p14:creationId xmlns:p14="http://schemas.microsoft.com/office/powerpoint/2010/main" val="369968224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574925"/>
            <a:ext cx="12192000" cy="1325563"/>
          </a:xfrm>
        </p:spPr>
        <p:txBody>
          <a:bodyPr>
            <a:normAutofit/>
          </a:bodyPr>
          <a:lstStyle/>
          <a:p>
            <a:pPr algn="ctr"/>
            <a:r>
              <a:rPr lang="uz-Cyrl-UZ" b="1" dirty="0">
                <a:solidFill>
                  <a:schemeClr val="accent1">
                    <a:lumMod val="50000"/>
                  </a:schemeClr>
                </a:solidFill>
                <a:latin typeface="Times New Roman" panose="02020603050405020304" pitchFamily="18" charset="0"/>
                <a:cs typeface="Times New Roman" panose="02020603050405020304" pitchFamily="18" charset="0"/>
              </a:rPr>
              <a:t>Эътиборингиз учун раҳ</a:t>
            </a:r>
            <a:r>
              <a:rPr lang="ru-RU" b="1" dirty="0">
                <a:solidFill>
                  <a:schemeClr val="accent1">
                    <a:lumMod val="50000"/>
                  </a:schemeClr>
                </a:solidFill>
                <a:latin typeface="Times New Roman" panose="02020603050405020304" pitchFamily="18" charset="0"/>
                <a:cs typeface="Times New Roman" panose="02020603050405020304" pitchFamily="18" charset="0"/>
              </a:rPr>
              <a:t>мат!</a:t>
            </a:r>
          </a:p>
        </p:txBody>
      </p:sp>
      <p:pic>
        <p:nvPicPr>
          <p:cNvPr id="5" name="Picture 6">
            <a:extLst>
              <a:ext uri="{FF2B5EF4-FFF2-40B4-BE49-F238E27FC236}">
                <a16:creationId xmlns:a16="http://schemas.microsoft.com/office/drawing/2014/main" id="{EE12189E-7ADD-4318-9DA6-12A3DE1C37C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9826" y="0"/>
            <a:ext cx="1856518" cy="102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49951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Ретро">
  <a:themeElements>
    <a:clrScheme name="Ретро">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TotalTime>
  <Words>463</Words>
  <Application>Microsoft Office PowerPoint</Application>
  <PresentationFormat>Широкоэкранный</PresentationFormat>
  <Paragraphs>58</Paragraphs>
  <Slides>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8</vt:i4>
      </vt:variant>
    </vt:vector>
  </HeadingPairs>
  <TitlesOfParts>
    <vt:vector size="17" baseType="lpstr">
      <vt:lpstr>Arial</vt:lpstr>
      <vt:lpstr>Arial Nova</vt:lpstr>
      <vt:lpstr>Calibri</vt:lpstr>
      <vt:lpstr>Calibri Light</vt:lpstr>
      <vt:lpstr>Montserrat</vt:lpstr>
      <vt:lpstr>Times New Roman</vt:lpstr>
      <vt:lpstr>Wingdings</vt:lpstr>
      <vt:lpstr>Тема Office</vt:lpstr>
      <vt:lpstr>Ретро</vt:lpstr>
      <vt:lpstr>Коррупцияга қарши курашишда Савдо-саноат палатаси фаолияти</vt:lpstr>
      <vt:lpstr>Жамоатчилик назорати йўналишида:</vt:lpstr>
      <vt:lpstr>Қайси  соҳаларда тадбиркор кўпроқ коррупцион муносабатларга киришга мажбур бўлади?</vt:lpstr>
      <vt:lpstr>Жамоатчилик экспертизаси</vt:lpstr>
      <vt:lpstr>Презентация PowerPoint</vt:lpstr>
      <vt:lpstr>Хартия аъзолари статистикаси</vt:lpstr>
      <vt:lpstr>Презентация PowerPoint</vt:lpstr>
      <vt:lpstr>Эътиборингиз учун раҳмат!</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Коррупцияга қарши курашиш Хартияси аъзолигига қўшилиш ва ягона Реестрни юритиш тартиби</dc:title>
  <dc:creator>Ilkhomjon Aliev</dc:creator>
  <cp:lastModifiedBy>Khushvaktova Nodira</cp:lastModifiedBy>
  <cp:revision>95</cp:revision>
  <cp:lastPrinted>2021-11-29T10:51:18Z</cp:lastPrinted>
  <dcterms:created xsi:type="dcterms:W3CDTF">2021-11-26T10:42:15Z</dcterms:created>
  <dcterms:modified xsi:type="dcterms:W3CDTF">2022-11-28T17:12:51Z</dcterms:modified>
</cp:coreProperties>
</file>