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handoutMasterIdLst>
    <p:handoutMasterId r:id="rId31"/>
  </p:handoutMasterIdLst>
  <p:sldIdLst>
    <p:sldId id="257" r:id="rId2"/>
    <p:sldId id="297" r:id="rId3"/>
    <p:sldId id="265" r:id="rId4"/>
    <p:sldId id="354" r:id="rId5"/>
    <p:sldId id="350" r:id="rId6"/>
    <p:sldId id="331" r:id="rId7"/>
    <p:sldId id="333" r:id="rId8"/>
    <p:sldId id="334" r:id="rId9"/>
    <p:sldId id="335" r:id="rId10"/>
    <p:sldId id="336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03" r:id="rId19"/>
    <p:sldId id="299" r:id="rId20"/>
    <p:sldId id="300" r:id="rId21"/>
    <p:sldId id="277" r:id="rId22"/>
    <p:sldId id="278" r:id="rId23"/>
    <p:sldId id="279" r:id="rId24"/>
    <p:sldId id="280" r:id="rId25"/>
    <p:sldId id="282" r:id="rId26"/>
    <p:sldId id="319" r:id="rId27"/>
    <p:sldId id="353" r:id="rId28"/>
    <p:sldId id="296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  <a:srgbClr val="3B3B3B"/>
    <a:srgbClr val="CC0000"/>
    <a:srgbClr val="800000"/>
    <a:srgbClr val="0B5395"/>
    <a:srgbClr val="262626"/>
    <a:srgbClr val="585858"/>
    <a:srgbClr val="FF9900"/>
    <a:srgbClr val="70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66" autoAdjust="0"/>
  </p:normalViewPr>
  <p:slideViewPr>
    <p:cSldViewPr>
      <p:cViewPr varScale="1">
        <p:scale>
          <a:sx n="105" d="100"/>
          <a:sy n="105" d="100"/>
        </p:scale>
        <p:origin x="11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jar.rahimov\Desktop\Spend_by_country_2009_2010_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76473618367794"/>
          <c:y val="0"/>
          <c:w val="0.54633968651114873"/>
          <c:h val="0.99081943146937201"/>
        </c:manualLayout>
      </c:layout>
      <c:pieChart>
        <c:varyColors val="1"/>
        <c:ser>
          <c:idx val="0"/>
          <c:order val="0"/>
          <c:dPt>
            <c:idx val="24"/>
            <c:bubble3D val="0"/>
            <c:explosion val="13"/>
          </c:dPt>
          <c:dLbls>
            <c:dLbl>
              <c:idx val="6"/>
              <c:layout>
                <c:manualLayout>
                  <c:x val="4.1185869394530811E-2"/>
                  <c:y val="4.758548667332076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0.1868269511182897"/>
                  <c:y val="1.4466008650327171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/>
                      <a:t>Узбекистан 52 %</a:t>
                    </a:r>
                    <a:endParaRPr lang="ru-RU" sz="24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'2011'!$B$11:$B$4354</c:f>
              <c:strCache>
                <c:ptCount val="26"/>
                <c:pt idx="0">
                  <c:v>Austria</c:v>
                </c:pt>
                <c:pt idx="1">
                  <c:v>Belgium</c:v>
                </c:pt>
                <c:pt idx="2">
                  <c:v>Belgium</c:v>
                </c:pt>
                <c:pt idx="3">
                  <c:v>Bulgaria</c:v>
                </c:pt>
                <c:pt idx="4">
                  <c:v>China</c:v>
                </c:pt>
                <c:pt idx="5">
                  <c:v>Croatia</c:v>
                </c:pt>
                <c:pt idx="6">
                  <c:v>Czech Republic</c:v>
                </c:pt>
                <c:pt idx="7">
                  <c:v>Denmark</c:v>
                </c:pt>
                <c:pt idx="8">
                  <c:v>Germany</c:v>
                </c:pt>
                <c:pt idx="9">
                  <c:v>Italy</c:v>
                </c:pt>
                <c:pt idx="10">
                  <c:v>Kazakhstan</c:v>
                </c:pt>
                <c:pt idx="11">
                  <c:v>Latvia</c:v>
                </c:pt>
                <c:pt idx="12">
                  <c:v>Netherlands</c:v>
                </c:pt>
                <c:pt idx="13">
                  <c:v>Norway</c:v>
                </c:pt>
                <c:pt idx="14">
                  <c:v>Panama</c:v>
                </c:pt>
                <c:pt idx="15">
                  <c:v>Russia</c:v>
                </c:pt>
                <c:pt idx="16">
                  <c:v>Singapore</c:v>
                </c:pt>
                <c:pt idx="17">
                  <c:v>Slovenia</c:v>
                </c:pt>
                <c:pt idx="18">
                  <c:v>Switzerland</c:v>
                </c:pt>
                <c:pt idx="19">
                  <c:v>Turkey</c:v>
                </c:pt>
                <c:pt idx="20">
                  <c:v>Ukraine</c:v>
                </c:pt>
                <c:pt idx="21">
                  <c:v>UAE</c:v>
                </c:pt>
                <c:pt idx="22">
                  <c:v>UK</c:v>
                </c:pt>
                <c:pt idx="23">
                  <c:v>US</c:v>
                </c:pt>
                <c:pt idx="24">
                  <c:v>Uzbekistan</c:v>
                </c:pt>
                <c:pt idx="25">
                  <c:v>BVI</c:v>
                </c:pt>
              </c:strCache>
            </c:strRef>
          </c:cat>
          <c:val>
            <c:numRef>
              <c:f>'2011'!$C$11:$C$4354</c:f>
              <c:numCache>
                <c:formatCode>#,##0.00</c:formatCode>
                <c:ptCount val="26"/>
                <c:pt idx="0">
                  <c:v>542408.6</c:v>
                </c:pt>
                <c:pt idx="1">
                  <c:v>24623.129999999983</c:v>
                </c:pt>
                <c:pt idx="2">
                  <c:v>820.79000000000042</c:v>
                </c:pt>
                <c:pt idx="3">
                  <c:v>515</c:v>
                </c:pt>
                <c:pt idx="4">
                  <c:v>17865</c:v>
                </c:pt>
                <c:pt idx="5">
                  <c:v>6155.95</c:v>
                </c:pt>
                <c:pt idx="6">
                  <c:v>12950.220000000008</c:v>
                </c:pt>
                <c:pt idx="7">
                  <c:v>2213139.9099999997</c:v>
                </c:pt>
                <c:pt idx="8">
                  <c:v>118769.23000000001</c:v>
                </c:pt>
                <c:pt idx="9">
                  <c:v>45637.94</c:v>
                </c:pt>
                <c:pt idx="10">
                  <c:v>870.29000000000042</c:v>
                </c:pt>
                <c:pt idx="11">
                  <c:v>7880</c:v>
                </c:pt>
                <c:pt idx="12">
                  <c:v>668660.65999999945</c:v>
                </c:pt>
                <c:pt idx="13">
                  <c:v>41465.93</c:v>
                </c:pt>
                <c:pt idx="14">
                  <c:v>113597.56999999996</c:v>
                </c:pt>
                <c:pt idx="15">
                  <c:v>91212.800000000003</c:v>
                </c:pt>
                <c:pt idx="16">
                  <c:v>64103.420000000006</c:v>
                </c:pt>
                <c:pt idx="17">
                  <c:v>12332.43</c:v>
                </c:pt>
                <c:pt idx="18">
                  <c:v>33568.86</c:v>
                </c:pt>
                <c:pt idx="19">
                  <c:v>226424</c:v>
                </c:pt>
                <c:pt idx="20">
                  <c:v>54155.9</c:v>
                </c:pt>
                <c:pt idx="21">
                  <c:v>400328.95999999996</c:v>
                </c:pt>
                <c:pt idx="22">
                  <c:v>217383.43</c:v>
                </c:pt>
                <c:pt idx="23">
                  <c:v>289546.39</c:v>
                </c:pt>
                <c:pt idx="24">
                  <c:v>5701782.2399999984</c:v>
                </c:pt>
                <c:pt idx="25">
                  <c:v>115445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'2011'!$B$11:$B$4354</c:f>
              <c:strCache>
                <c:ptCount val="26"/>
                <c:pt idx="0">
                  <c:v>Austria</c:v>
                </c:pt>
                <c:pt idx="1">
                  <c:v>Belgium</c:v>
                </c:pt>
                <c:pt idx="2">
                  <c:v>Belgium</c:v>
                </c:pt>
                <c:pt idx="3">
                  <c:v>Bulgaria</c:v>
                </c:pt>
                <c:pt idx="4">
                  <c:v>China</c:v>
                </c:pt>
                <c:pt idx="5">
                  <c:v>Croatia</c:v>
                </c:pt>
                <c:pt idx="6">
                  <c:v>Czech Republic</c:v>
                </c:pt>
                <c:pt idx="7">
                  <c:v>Denmark</c:v>
                </c:pt>
                <c:pt idx="8">
                  <c:v>Germany</c:v>
                </c:pt>
                <c:pt idx="9">
                  <c:v>Italy</c:v>
                </c:pt>
                <c:pt idx="10">
                  <c:v>Kazakhstan</c:v>
                </c:pt>
                <c:pt idx="11">
                  <c:v>Latvia</c:v>
                </c:pt>
                <c:pt idx="12">
                  <c:v>Netherlands</c:v>
                </c:pt>
                <c:pt idx="13">
                  <c:v>Norway</c:v>
                </c:pt>
                <c:pt idx="14">
                  <c:v>Panama</c:v>
                </c:pt>
                <c:pt idx="15">
                  <c:v>Russia</c:v>
                </c:pt>
                <c:pt idx="16">
                  <c:v>Singapore</c:v>
                </c:pt>
                <c:pt idx="17">
                  <c:v>Slovenia</c:v>
                </c:pt>
                <c:pt idx="18">
                  <c:v>Switzerland</c:v>
                </c:pt>
                <c:pt idx="19">
                  <c:v>Turkey</c:v>
                </c:pt>
                <c:pt idx="20">
                  <c:v>Ukraine</c:v>
                </c:pt>
                <c:pt idx="21">
                  <c:v>UAE</c:v>
                </c:pt>
                <c:pt idx="22">
                  <c:v>UK</c:v>
                </c:pt>
                <c:pt idx="23">
                  <c:v>US</c:v>
                </c:pt>
                <c:pt idx="24">
                  <c:v>Uzbekistan</c:v>
                </c:pt>
                <c:pt idx="25">
                  <c:v>BVI</c:v>
                </c:pt>
              </c:strCache>
            </c:strRef>
          </c:cat>
          <c:val>
            <c:numRef>
              <c:f>'2011'!$D$11:$D$4354</c:f>
              <c:numCache>
                <c:formatCode>0.00%</c:formatCode>
                <c:ptCount val="26"/>
                <c:pt idx="0">
                  <c:v>4.9213040924254589E-2</c:v>
                </c:pt>
                <c:pt idx="1">
                  <c:v>2.2340705961764653E-3</c:v>
                </c:pt>
                <c:pt idx="2">
                  <c:v>7.4470743753360369E-5</c:v>
                </c:pt>
                <c:pt idx="3">
                  <c:v>4.6726243049964791E-5</c:v>
                </c:pt>
                <c:pt idx="4">
                  <c:v>1.6209016157041161E-3</c:v>
                </c:pt>
                <c:pt idx="5">
                  <c:v>5.5853284641442882E-4</c:v>
                </c:pt>
                <c:pt idx="6">
                  <c:v>1.1749808296514863E-3</c:v>
                </c:pt>
                <c:pt idx="7">
                  <c:v>0.20079944337521777</c:v>
                </c:pt>
                <c:pt idx="8">
                  <c:v>1.0775999821043032E-2</c:v>
                </c:pt>
                <c:pt idx="9">
                  <c:v>4.1407562655139942E-3</c:v>
                </c:pt>
                <c:pt idx="10">
                  <c:v>7.896190692029878E-5</c:v>
                </c:pt>
                <c:pt idx="11">
                  <c:v>7.1495688394897531E-4</c:v>
                </c:pt>
                <c:pt idx="12">
                  <c:v>6.0667962169145329E-2</c:v>
                </c:pt>
                <c:pt idx="13">
                  <c:v>3.7622274242190778E-3</c:v>
                </c:pt>
                <c:pt idx="14">
                  <c:v>1.0306772166418225E-2</c:v>
                </c:pt>
                <c:pt idx="15">
                  <c:v>8.2757892467336495E-3</c:v>
                </c:pt>
                <c:pt idx="16">
                  <c:v>5.8161397733086841E-3</c:v>
                </c:pt>
                <c:pt idx="17">
                  <c:v>1.1189283914110229E-3</c:v>
                </c:pt>
                <c:pt idx="18">
                  <c:v>3.0457217694567799E-3</c:v>
                </c:pt>
                <c:pt idx="19">
                  <c:v>2.0543578361835384E-2</c:v>
                </c:pt>
                <c:pt idx="20">
                  <c:v>4.9135956232807497E-3</c:v>
                </c:pt>
                <c:pt idx="21">
                  <c:v>3.6322074339610877E-2</c:v>
                </c:pt>
                <c:pt idx="22">
                  <c:v>1.972332230138835E-2</c:v>
                </c:pt>
                <c:pt idx="23">
                  <c:v>2.6270708725009514E-2</c:v>
                </c:pt>
                <c:pt idx="24">
                  <c:v>0.5173259471149747</c:v>
                </c:pt>
                <c:pt idx="25">
                  <c:v>1.0474390541559566E-2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ADC43B-9252-466B-8D5B-4F258ED5B73C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D5BA6C-4C92-4A50-8E1E-B21AB27C35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2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FD8103-A0FE-455F-941B-8A882C7CFFAC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F6DD17-8965-4EDC-B7FE-7E2EBFB2A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8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UNDP figures</a:t>
            </a:r>
            <a:r>
              <a:rPr lang="en-US" baseline="0" dirty="0" smtClean="0"/>
              <a:t>, because we have access to UNDP only, “but this fairly reflects the full picture, because UNDP is the leading agency; Add in average one million to each year for other agencies in Uzbekistan”</a:t>
            </a:r>
          </a:p>
          <a:p>
            <a:r>
              <a:rPr lang="en-US" dirty="0" smtClean="0"/>
              <a:t>Mention</a:t>
            </a:r>
            <a:r>
              <a:rPr lang="en-US" baseline="0" dirty="0" smtClean="0"/>
              <a:t> the financial crisis, that’s why a decline, a joke appropriate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DD17-8965-4EDC-B7FE-7E2EBFB2A9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0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21 countries</a:t>
            </a:r>
          </a:p>
          <a:p>
            <a:r>
              <a:rPr lang="en-US" dirty="0" smtClean="0"/>
              <a:t>Total</a:t>
            </a:r>
            <a:r>
              <a:rPr lang="en-US" baseline="0" dirty="0" smtClean="0"/>
              <a:t> procurement amount: 11 Mio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DD17-8965-4EDC-B7FE-7E2EBFB2A9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DD17-8965-4EDC-B7FE-7E2EBFB2A9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7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8802AA5-DAB0-462F-A535-CFCF86AD1024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A157D3-52BB-4C29-B3C4-BF9CEA308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AA5-DAB0-462F-A535-CFCF86AD1024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57D3-52BB-4C29-B3C4-BF9CEA308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8802AA5-DAB0-462F-A535-CFCF86AD1024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A157D3-52BB-4C29-B3C4-BF9CEA308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AA5-DAB0-462F-A535-CFCF86AD1024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A157D3-52BB-4C29-B3C4-BF9CEA308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 descr="website 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6019800"/>
            <a:ext cx="809625" cy="704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AA5-DAB0-462F-A535-CFCF86AD1024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A157D3-52BB-4C29-B3C4-BF9CEA308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802AA5-DAB0-462F-A535-CFCF86AD1024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A157D3-52BB-4C29-B3C4-BF9CEA308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802AA5-DAB0-462F-A535-CFCF86AD1024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A157D3-52BB-4C29-B3C4-BF9CEA308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AA5-DAB0-462F-A535-CFCF86AD1024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A157D3-52BB-4C29-B3C4-BF9CEA308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AA5-DAB0-462F-A535-CFCF86AD1024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A157D3-52BB-4C29-B3C4-BF9CEA308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2AA5-DAB0-462F-A535-CFCF86AD1024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A157D3-52BB-4C29-B3C4-BF9CEA308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8802AA5-DAB0-462F-A535-CFCF86AD1024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A157D3-52BB-4C29-B3C4-BF9CEA3088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802AA5-DAB0-462F-A535-CFCF86AD1024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A157D3-52BB-4C29-B3C4-BF9CEA308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ungm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registry@ungm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.undp.org/" TargetMode="External"/><Relationship Id="rId2" Type="http://schemas.openxmlformats.org/officeDocument/2006/relationships/hyperlink" Target="mailto:pu.uz@undp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gm.org/" TargetMode="External"/><Relationship Id="rId4" Type="http://schemas.openxmlformats.org/officeDocument/2006/relationships/hyperlink" Target="http://www.procurement-notices.undp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gm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gm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Программа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95800"/>
          </a:xfrm>
        </p:spPr>
        <p:txBody>
          <a:bodyPr>
            <a:normAutofit/>
          </a:bodyPr>
          <a:lstStyle/>
          <a:p>
            <a:pPr lvl="1"/>
            <a:endParaRPr lang="en-US" sz="2100" dirty="0" smtClean="0"/>
          </a:p>
          <a:p>
            <a:pPr lvl="1"/>
            <a:endParaRPr lang="en-US" sz="2100"/>
          </a:p>
          <a:p>
            <a:pPr lvl="1"/>
            <a:r>
              <a:rPr lang="ru-RU" sz="2100" smtClean="0"/>
              <a:t>Обзор</a:t>
            </a:r>
            <a:endParaRPr lang="en-US" sz="2100" dirty="0" smtClean="0"/>
          </a:p>
          <a:p>
            <a:pPr lvl="1"/>
            <a:r>
              <a:rPr lang="ru-RU" sz="2100" dirty="0" smtClean="0"/>
              <a:t>Основные позиции, закупаемые в </a:t>
            </a:r>
            <a:r>
              <a:rPr lang="ru-RU" sz="2100" dirty="0" smtClean="0"/>
              <a:t>системе ООН</a:t>
            </a:r>
          </a:p>
          <a:p>
            <a:pPr lvl="1"/>
            <a:r>
              <a:rPr lang="ru-RU" sz="2100" dirty="0" smtClean="0"/>
              <a:t>Объемы закупок в цифрах</a:t>
            </a:r>
            <a:endParaRPr lang="en-US" sz="2100" dirty="0" smtClean="0"/>
          </a:p>
          <a:p>
            <a:pPr lvl="1"/>
            <a:r>
              <a:rPr lang="ru-RU" sz="2100" dirty="0" smtClean="0"/>
              <a:t>Правила и процедуры</a:t>
            </a:r>
            <a:endParaRPr lang="en-US" sz="2100" dirty="0" smtClean="0"/>
          </a:p>
          <a:p>
            <a:pPr lvl="1"/>
            <a:r>
              <a:rPr lang="ru-RU" sz="2100" dirty="0" smtClean="0"/>
              <a:t>Источники информации и практические советы потенциальным поставщикам</a:t>
            </a:r>
            <a:endParaRPr lang="en-US" sz="2100" dirty="0" smtClean="0"/>
          </a:p>
          <a:p>
            <a:pPr lvl="1"/>
            <a:r>
              <a:rPr lang="ru-RU" sz="2100" dirty="0" smtClean="0"/>
              <a:t>Единый портал закупок системы ООН - </a:t>
            </a:r>
            <a:r>
              <a:rPr lang="en-US" sz="2100" dirty="0" smtClean="0"/>
              <a:t>UNGM</a:t>
            </a:r>
            <a:endParaRPr lang="en-US" sz="2100" dirty="0" smtClean="0"/>
          </a:p>
          <a:p>
            <a:pPr lvl="1"/>
            <a:endParaRPr lang="en-US" sz="21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52400"/>
            <a:ext cx="1603115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принимается решение о методе закупок?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752600"/>
            <a:ext cx="8153400" cy="4495800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ru-RU" sz="2400" dirty="0" smtClean="0"/>
              <a:t>в зависимости от суммы и объема закупок</a:t>
            </a: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ru-RU" sz="2400" dirty="0" smtClean="0"/>
              <a:t>в зависимости от типа и категории товаров и услуг</a:t>
            </a:r>
            <a:endParaRPr lang="en-US" sz="24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ru-RU" sz="2400" dirty="0"/>
              <a:t>в</a:t>
            </a:r>
            <a:r>
              <a:rPr lang="ru-RU" sz="2400" dirty="0" smtClean="0"/>
              <a:t> зависимости от сроков поставки</a:t>
            </a:r>
            <a:endParaRPr lang="en-US" sz="2400" dirty="0"/>
          </a:p>
        </p:txBody>
      </p:sp>
      <p:pic>
        <p:nvPicPr>
          <p:cNvPr id="7" name="Picture 6" descr="calend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314777"/>
            <a:ext cx="2694111" cy="2019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конкурсных торгов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B5395"/>
                </a:solidFill>
              </a:rPr>
              <a:t>Выражение заинтересованности</a:t>
            </a:r>
            <a:r>
              <a:rPr lang="en-US" sz="2600" b="1" dirty="0" smtClean="0">
                <a:solidFill>
                  <a:srgbClr val="0B5395"/>
                </a:solidFill>
              </a:rPr>
              <a:t> (EOI) </a:t>
            </a:r>
            <a:r>
              <a:rPr lang="en-US" sz="2600" dirty="0" smtClean="0"/>
              <a:t>– </a:t>
            </a:r>
            <a:r>
              <a:rPr lang="ru-RU" sz="2600" dirty="0" smtClean="0"/>
              <a:t>заинтересованные поставщики предоставляют информацию об их товарах, ресурсах, квалификации и прочее</a:t>
            </a:r>
            <a:r>
              <a:rPr lang="en-US" sz="2600" dirty="0" smtClean="0"/>
              <a:t>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B5395"/>
                </a:solidFill>
              </a:rPr>
              <a:t>Запрос на коммерческое предложение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(RFQ) </a:t>
            </a:r>
            <a:r>
              <a:rPr lang="en-US" sz="2600" dirty="0" smtClean="0"/>
              <a:t>– </a:t>
            </a:r>
            <a:r>
              <a:rPr lang="ru-RU" sz="2600" dirty="0" smtClean="0"/>
              <a:t>менее формальный конкурс, применяемый для небольших закупок</a:t>
            </a:r>
            <a:endParaRPr lang="en-US" sz="2600" dirty="0" smtClean="0"/>
          </a:p>
          <a:p>
            <a:pPr>
              <a:buNone/>
            </a:pPr>
            <a:r>
              <a:rPr lang="en-US" sz="2600" dirty="0"/>
              <a:t>	</a:t>
            </a:r>
            <a:r>
              <a:rPr lang="en-US" sz="2600" dirty="0" smtClean="0"/>
              <a:t>(5,000-100,000</a:t>
            </a:r>
            <a:r>
              <a:rPr lang="ru-RU" sz="2600" dirty="0" smtClean="0"/>
              <a:t> </a:t>
            </a:r>
            <a:r>
              <a:rPr lang="ru-RU" sz="2600" dirty="0" err="1" smtClean="0"/>
              <a:t>долл.США</a:t>
            </a:r>
            <a:r>
              <a:rPr lang="en-US" sz="2600" dirty="0" smtClean="0"/>
              <a:t> *)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Приглашение на тендер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(ITB) </a:t>
            </a:r>
            <a:r>
              <a:rPr lang="en-US" sz="2600" dirty="0" smtClean="0"/>
              <a:t>– </a:t>
            </a:r>
            <a:r>
              <a:rPr lang="ru-RU" sz="2600" dirty="0" smtClean="0"/>
              <a:t>формальный метод тендера для закупки четко определенных товаров (или услуг)</a:t>
            </a:r>
            <a:r>
              <a:rPr lang="en-US" sz="2600" dirty="0" smtClean="0"/>
              <a:t>; </a:t>
            </a:r>
            <a:r>
              <a:rPr lang="ru-RU" sz="2600" dirty="0" smtClean="0"/>
              <a:t>присуждение контракта основывается на наименьшей цене при соответствии техническим параметрам</a:t>
            </a:r>
            <a:r>
              <a:rPr lang="en-US" sz="2600" dirty="0" smtClean="0"/>
              <a:t> (&gt; </a:t>
            </a:r>
            <a:r>
              <a:rPr lang="ru-RU" sz="2600" dirty="0" smtClean="0"/>
              <a:t>1</a:t>
            </a:r>
            <a:r>
              <a:rPr lang="en-US" sz="2600" dirty="0" smtClean="0"/>
              <a:t>00,000</a:t>
            </a:r>
            <a:r>
              <a:rPr lang="ru-RU" sz="2600" dirty="0" smtClean="0"/>
              <a:t> </a:t>
            </a:r>
            <a:r>
              <a:rPr lang="ru-RU" sz="2600" dirty="0" err="1" smtClean="0"/>
              <a:t>долл.США</a:t>
            </a:r>
            <a:r>
              <a:rPr lang="en-US" sz="2600" dirty="0" smtClean="0"/>
              <a:t>)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Запрос на предложение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 (RFP) </a:t>
            </a:r>
            <a:r>
              <a:rPr lang="en-US" sz="2600" dirty="0" smtClean="0"/>
              <a:t>– </a:t>
            </a:r>
            <a:r>
              <a:rPr lang="ru-RU" sz="2600" dirty="0" smtClean="0"/>
              <a:t>формальный тендер</a:t>
            </a:r>
            <a:r>
              <a:rPr lang="en-US" sz="2600" dirty="0" smtClean="0"/>
              <a:t>, </a:t>
            </a:r>
            <a:r>
              <a:rPr lang="ru-RU" sz="2600" dirty="0" smtClean="0"/>
              <a:t>в основном применяемый для закупки услуг</a:t>
            </a:r>
            <a:r>
              <a:rPr lang="en-US" sz="2600" dirty="0" smtClean="0"/>
              <a:t>, </a:t>
            </a:r>
            <a:r>
              <a:rPr lang="ru-RU" sz="2600" dirty="0" smtClean="0"/>
              <a:t>где критерий присуждения контракта является суммарный балл за техническое и финансовое предложение</a:t>
            </a:r>
            <a:r>
              <a:rPr lang="en-US" sz="2600" dirty="0" smtClean="0"/>
              <a:t> </a:t>
            </a:r>
            <a:r>
              <a:rPr lang="en-US" sz="2600" dirty="0"/>
              <a:t>(&gt; </a:t>
            </a:r>
            <a:r>
              <a:rPr lang="ru-RU" sz="2600" dirty="0" smtClean="0"/>
              <a:t>1</a:t>
            </a:r>
            <a:r>
              <a:rPr lang="en-US" sz="2600" dirty="0" smtClean="0"/>
              <a:t>00,000</a:t>
            </a:r>
            <a:r>
              <a:rPr lang="ru-RU" sz="2600" dirty="0" smtClean="0"/>
              <a:t> </a:t>
            </a:r>
            <a:r>
              <a:rPr lang="ru-RU" sz="2600" dirty="0" err="1" smtClean="0"/>
              <a:t>долл.США</a:t>
            </a:r>
            <a:r>
              <a:rPr lang="en-US" sz="2600" dirty="0" smtClean="0"/>
              <a:t>)</a:t>
            </a:r>
            <a:endParaRPr lang="en-US" sz="2600" dirty="0"/>
          </a:p>
          <a:p>
            <a:pPr>
              <a:buNone/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33400" y="6324600"/>
            <a:ext cx="3429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600" dirty="0" smtClean="0">
                <a:solidFill>
                  <a:schemeClr val="accent6">
                    <a:lumMod val="75000"/>
                  </a:schemeClr>
                </a:solidFill>
              </a:rPr>
              <a:t>*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Лимит может варьироваться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Лимит</a:t>
            </a:r>
            <a:r>
              <a:rPr lang="en-US" dirty="0" smtClean="0"/>
              <a:t>/</a:t>
            </a:r>
            <a:r>
              <a:rPr lang="ru-RU" dirty="0" smtClean="0"/>
              <a:t>Виды тендера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Tx/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До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100,000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долл. США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*</a:t>
            </a:r>
          </a:p>
          <a:p>
            <a:pPr marL="457200" lvl="0" indent="-457200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	- </a:t>
            </a:r>
            <a:r>
              <a:rPr lang="ru-RU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неформальный, упрощенная процедура закупки</a:t>
            </a: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- </a:t>
            </a:r>
            <a:r>
              <a:rPr lang="ru-RU" sz="2400" dirty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з</a:t>
            </a:r>
            <a:r>
              <a:rPr lang="ru-RU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апрос на коммерческое предложение</a:t>
            </a: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 (RFQ</a:t>
            </a: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)</a:t>
            </a:r>
            <a:b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- </a:t>
            </a:r>
            <a:r>
              <a:rPr lang="ru-RU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минимум 3 коммерческих предложений</a:t>
            </a: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- </a:t>
            </a:r>
            <a:r>
              <a:rPr lang="ru-RU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наименьшая цена, технически соответствующий участник тендера или соотношение цены и качества</a:t>
            </a:r>
            <a:r>
              <a:rPr lang="en-GB" sz="24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Более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100,000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долл. США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*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      - </a:t>
            </a:r>
            <a:r>
              <a:rPr lang="ru-RU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Приглашение на тендер</a:t>
            </a: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 (ITB) </a:t>
            </a:r>
            <a:r>
              <a:rPr lang="ru-RU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и Запрос на предложение</a:t>
            </a: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 (RFP)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	- </a:t>
            </a:r>
            <a:r>
              <a:rPr lang="ru-RU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Открытый и формальный:</a:t>
            </a: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объявляется максимально широко, минимум 6 потенциальных поставщиков</a:t>
            </a: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, </a:t>
            </a:r>
            <a:r>
              <a:rPr lang="ru-RU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3 из соответствующие</a:t>
            </a: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	- </a:t>
            </a:r>
            <a:r>
              <a:rPr lang="ru-RU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Открытое вскрытие предложений</a:t>
            </a: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- </a:t>
            </a:r>
            <a:r>
              <a:rPr lang="ru-RU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Авторизация Главного Закупщика после рассмотрения и рекомендации комиссии по закупкам</a:t>
            </a:r>
            <a:endParaRPr lang="en-US" sz="2400" dirty="0" smtClean="0">
              <a:solidFill>
                <a:srgbClr val="000000">
                  <a:lumMod val="85000"/>
                  <a:lumOff val="15000"/>
                </a:srgbClr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62000" y="6248400"/>
            <a:ext cx="28382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dirty="0" smtClean="0">
                <a:solidFill>
                  <a:schemeClr val="accent6">
                    <a:lumMod val="75000"/>
                  </a:schemeClr>
                </a:solidFill>
              </a:rPr>
              <a:t>*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Лимит может варьироваться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Также</a:t>
            </a:r>
            <a:r>
              <a:rPr lang="en-US" dirty="0" smtClean="0"/>
              <a:t>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32648" cy="4648200"/>
          </a:xfrm>
        </p:spPr>
        <p:txBody>
          <a:bodyPr>
            <a:normAutofit fontScale="62500" lnSpcReduction="20000"/>
          </a:bodyPr>
          <a:lstStyle/>
          <a:p>
            <a:pPr marL="271463" indent="-271463" eaLnBrk="0" hangingPunct="0">
              <a:lnSpc>
                <a:spcPct val="120000"/>
              </a:lnSpc>
              <a:spcBef>
                <a:spcPct val="50000"/>
              </a:spcBef>
              <a:buClr>
                <a:srgbClr val="32516E"/>
              </a:buClr>
              <a:buNone/>
            </a:pPr>
            <a:r>
              <a:rPr lang="ru-RU" sz="3100" b="1" dirty="0" smtClean="0">
                <a:solidFill>
                  <a:srgbClr val="0B5395"/>
                </a:solidFill>
                <a:cs typeface="Arial" pitchFamily="34" charset="0"/>
              </a:rPr>
              <a:t>Долгосрочное соглашение</a:t>
            </a:r>
            <a:r>
              <a:rPr lang="en-US" sz="3100" b="1" dirty="0" smtClean="0">
                <a:solidFill>
                  <a:srgbClr val="0B5395"/>
                </a:solidFill>
                <a:cs typeface="Arial" pitchFamily="34" charset="0"/>
              </a:rPr>
              <a:t>/</a:t>
            </a:r>
            <a:r>
              <a:rPr lang="ru-RU" sz="3100" b="1" dirty="0" smtClean="0">
                <a:solidFill>
                  <a:srgbClr val="0B5395"/>
                </a:solidFill>
                <a:cs typeface="Arial" pitchFamily="34" charset="0"/>
              </a:rPr>
              <a:t>Рамочное соглашение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3100" dirty="0" smtClean="0">
                <a:solidFill>
                  <a:srgbClr val="262626"/>
                </a:solidFill>
                <a:cs typeface="Arial" pitchFamily="34" charset="0"/>
              </a:rPr>
              <a:t>По результатам Приглашения на тендер или Запроса на предложение</a:t>
            </a:r>
            <a:r>
              <a:rPr lang="en-US" sz="3100" dirty="0" smtClean="0">
                <a:solidFill>
                  <a:srgbClr val="262626"/>
                </a:solidFill>
                <a:cs typeface="Arial" pitchFamily="34" charset="0"/>
              </a:rPr>
              <a:t/>
            </a:r>
            <a:br>
              <a:rPr lang="en-US" sz="3100" dirty="0" smtClean="0">
                <a:solidFill>
                  <a:srgbClr val="262626"/>
                </a:solidFill>
                <a:cs typeface="Arial" pitchFamily="34" charset="0"/>
              </a:rPr>
            </a:br>
            <a:r>
              <a:rPr lang="en-US" sz="3100" dirty="0" smtClean="0">
                <a:solidFill>
                  <a:srgbClr val="262626"/>
                </a:solidFill>
                <a:cs typeface="Arial" pitchFamily="34" charset="0"/>
              </a:rPr>
              <a:t>2-4 </a:t>
            </a:r>
            <a:r>
              <a:rPr lang="ru-RU" sz="3100" dirty="0" smtClean="0">
                <a:solidFill>
                  <a:srgbClr val="262626"/>
                </a:solidFill>
                <a:cs typeface="Arial" pitchFamily="34" charset="0"/>
              </a:rPr>
              <a:t>года – период соглашения</a:t>
            </a:r>
            <a:r>
              <a:rPr lang="en-US" sz="3100" dirty="0" smtClean="0">
                <a:solidFill>
                  <a:srgbClr val="262626"/>
                </a:solidFill>
                <a:cs typeface="Arial" pitchFamily="34" charset="0"/>
              </a:rPr>
              <a:t/>
            </a:r>
            <a:br>
              <a:rPr lang="en-US" sz="3100" dirty="0" smtClean="0">
                <a:solidFill>
                  <a:srgbClr val="262626"/>
                </a:solidFill>
                <a:cs typeface="Arial" pitchFamily="34" charset="0"/>
              </a:rPr>
            </a:br>
            <a:r>
              <a:rPr lang="ru-RU" sz="3100" dirty="0" smtClean="0">
                <a:solidFill>
                  <a:srgbClr val="262626"/>
                </a:solidFill>
                <a:cs typeface="Arial" pitchFamily="34" charset="0"/>
              </a:rPr>
              <a:t>Один и более долгосрочных соглашений для закупки товаров/услуг</a:t>
            </a:r>
            <a:endParaRPr lang="en-US" sz="3100" dirty="0" smtClean="0">
              <a:solidFill>
                <a:srgbClr val="262626"/>
              </a:solidFill>
              <a:cs typeface="Arial" pitchFamily="34" charset="0"/>
            </a:endParaRPr>
          </a:p>
          <a:p>
            <a:pPr marL="271463" indent="-271463">
              <a:lnSpc>
                <a:spcPct val="120000"/>
              </a:lnSpc>
              <a:buNone/>
            </a:pPr>
            <a:r>
              <a:rPr lang="en-US" sz="3100" dirty="0" smtClean="0">
                <a:solidFill>
                  <a:srgbClr val="262626"/>
                </a:solidFill>
              </a:rPr>
              <a:t>	</a:t>
            </a:r>
            <a:r>
              <a:rPr lang="ru-RU" sz="3100" dirty="0" smtClean="0">
                <a:solidFill>
                  <a:srgbClr val="262626"/>
                </a:solidFill>
              </a:rPr>
              <a:t>Единый тендер –</a:t>
            </a:r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снижает административные издержки</a:t>
            </a:r>
            <a:endParaRPr lang="en-US" sz="3100" b="1" dirty="0" smtClean="0">
              <a:solidFill>
                <a:srgbClr val="0070C0"/>
              </a:solidFill>
            </a:endParaRPr>
          </a:p>
          <a:p>
            <a:pPr marL="271463" indent="-271463">
              <a:lnSpc>
                <a:spcPct val="120000"/>
              </a:lnSpc>
              <a:buNone/>
            </a:pPr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3100" dirty="0" smtClean="0">
                <a:solidFill>
                  <a:srgbClr val="262626"/>
                </a:solidFill>
              </a:rPr>
              <a:t>Поставщики имеют </a:t>
            </a:r>
            <a:r>
              <a:rPr lang="ru-RU" sz="3100" b="1" dirty="0" smtClean="0">
                <a:solidFill>
                  <a:srgbClr val="0070C0"/>
                </a:solidFill>
              </a:rPr>
              <a:t>продолжительное сотрудничество по поставкам</a:t>
            </a:r>
            <a:endParaRPr lang="en-US" sz="3100" b="1" dirty="0" smtClean="0">
              <a:solidFill>
                <a:srgbClr val="0070C0"/>
              </a:solidFill>
            </a:endParaRPr>
          </a:p>
          <a:p>
            <a:pPr marL="271463" indent="-271463">
              <a:lnSpc>
                <a:spcPct val="120000"/>
              </a:lnSpc>
              <a:buNone/>
            </a:pPr>
            <a:r>
              <a:rPr lang="en-US" sz="3100" dirty="0" smtClean="0"/>
              <a:t>	</a:t>
            </a:r>
            <a:endParaRPr lang="en-US" sz="3100" dirty="0" smtClean="0">
              <a:cs typeface="Arial" pitchFamily="34" charset="0"/>
            </a:endParaRPr>
          </a:p>
          <a:p>
            <a:pPr marL="271463" indent="-271463" eaLnBrk="0" hangingPunct="0">
              <a:lnSpc>
                <a:spcPct val="120000"/>
              </a:lnSpc>
              <a:spcBef>
                <a:spcPct val="50000"/>
              </a:spcBef>
              <a:buClr>
                <a:srgbClr val="32516E"/>
              </a:buClr>
              <a:buNone/>
            </a:pPr>
            <a:r>
              <a:rPr lang="ru-RU" sz="3100" b="1" dirty="0" smtClean="0">
                <a:solidFill>
                  <a:srgbClr val="0B5395"/>
                </a:solidFill>
                <a:cs typeface="Arial" pitchFamily="34" charset="0"/>
              </a:rPr>
              <a:t>Прямой контракт</a:t>
            </a:r>
            <a:r>
              <a:rPr lang="en-US" sz="3100" b="1" dirty="0" smtClean="0">
                <a:cs typeface="Arial" pitchFamily="34" charset="0"/>
              </a:rPr>
              <a:t/>
            </a:r>
            <a:br>
              <a:rPr lang="en-US" sz="3100" b="1" dirty="0" smtClean="0">
                <a:cs typeface="Arial" pitchFamily="34" charset="0"/>
              </a:rPr>
            </a:br>
            <a:r>
              <a:rPr lang="ru-RU" sz="3100" dirty="0" smtClean="0">
                <a:solidFill>
                  <a:srgbClr val="262626"/>
                </a:solidFill>
                <a:cs typeface="Arial" pitchFamily="34" charset="0"/>
              </a:rPr>
              <a:t>Исключения</a:t>
            </a:r>
            <a:r>
              <a:rPr lang="en-US" sz="3100" b="1" dirty="0" smtClean="0">
                <a:solidFill>
                  <a:srgbClr val="262626"/>
                </a:solidFill>
                <a:cs typeface="Arial" pitchFamily="34" charset="0"/>
              </a:rPr>
              <a:t/>
            </a:r>
            <a:br>
              <a:rPr lang="en-US" sz="3100" b="1" dirty="0" smtClean="0">
                <a:solidFill>
                  <a:srgbClr val="262626"/>
                </a:solidFill>
                <a:cs typeface="Arial" pitchFamily="34" charset="0"/>
              </a:rPr>
            </a:br>
            <a:r>
              <a:rPr lang="ru-RU" sz="3100" dirty="0" smtClean="0">
                <a:solidFill>
                  <a:srgbClr val="262626"/>
                </a:solidFill>
                <a:cs typeface="Arial" pitchFamily="34" charset="0"/>
              </a:rPr>
              <a:t>Экстренные случаи</a:t>
            </a:r>
            <a:r>
              <a:rPr lang="en-US" sz="3100" dirty="0" smtClean="0">
                <a:solidFill>
                  <a:srgbClr val="262626"/>
                </a:solidFill>
                <a:cs typeface="Arial" pitchFamily="34" charset="0"/>
              </a:rPr>
              <a:t/>
            </a:r>
            <a:br>
              <a:rPr lang="en-US" sz="3100" dirty="0" smtClean="0">
                <a:solidFill>
                  <a:srgbClr val="262626"/>
                </a:solidFill>
                <a:cs typeface="Arial" pitchFamily="34" charset="0"/>
              </a:rPr>
            </a:br>
            <a:r>
              <a:rPr lang="ru-RU" sz="3100" dirty="0" smtClean="0">
                <a:solidFill>
                  <a:srgbClr val="262626"/>
                </a:solidFill>
                <a:cs typeface="Arial" pitchFamily="34" charset="0"/>
              </a:rPr>
              <a:t>Единственный источник</a:t>
            </a:r>
            <a:r>
              <a:rPr lang="en-US" sz="3100" dirty="0" smtClean="0">
                <a:solidFill>
                  <a:srgbClr val="262626"/>
                </a:solidFill>
                <a:cs typeface="Arial" pitchFamily="34" charset="0"/>
              </a:rPr>
              <a:t/>
            </a:r>
            <a:br>
              <a:rPr lang="en-US" sz="3100" dirty="0" smtClean="0">
                <a:solidFill>
                  <a:srgbClr val="262626"/>
                </a:solidFill>
                <a:cs typeface="Arial" pitchFamily="34" charset="0"/>
              </a:rPr>
            </a:br>
            <a:r>
              <a:rPr lang="ru-RU" sz="3100" dirty="0" smtClean="0">
                <a:solidFill>
                  <a:srgbClr val="262626"/>
                </a:solidFill>
                <a:cs typeface="Arial" pitchFamily="34" charset="0"/>
              </a:rPr>
              <a:t>Тендер не был успешным по объективным причинам</a:t>
            </a:r>
            <a:r>
              <a:rPr lang="en-US" sz="3100" dirty="0" smtClean="0">
                <a:solidFill>
                  <a:srgbClr val="262626"/>
                </a:solidFill>
                <a:cs typeface="Arial" pitchFamily="34" charset="0"/>
              </a:rPr>
              <a:t/>
            </a:r>
            <a:br>
              <a:rPr lang="en-US" sz="3100" dirty="0" smtClean="0">
                <a:solidFill>
                  <a:srgbClr val="262626"/>
                </a:solidFill>
                <a:cs typeface="Arial" pitchFamily="34" charset="0"/>
              </a:rPr>
            </a:br>
            <a:r>
              <a:rPr lang="ru-RU" sz="3100" dirty="0" smtClean="0">
                <a:solidFill>
                  <a:srgbClr val="262626"/>
                </a:solidFill>
                <a:cs typeface="Arial" pitchFamily="34" charset="0"/>
              </a:rPr>
              <a:t>Очень строгие требования к стандартизации – доказательства должны быть представлены</a:t>
            </a:r>
            <a:endParaRPr lang="de-DE" sz="3100" dirty="0" smtClean="0">
              <a:solidFill>
                <a:srgbClr val="262626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Критерии оценки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6096000" cy="4495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262626"/>
                </a:solidFill>
              </a:rPr>
              <a:t>Принятие условий оплаты ООН</a:t>
            </a:r>
            <a:r>
              <a:rPr lang="en-US" dirty="0" smtClean="0">
                <a:solidFill>
                  <a:srgbClr val="262626"/>
                </a:solidFill>
              </a:rPr>
              <a:t>, </a:t>
            </a:r>
            <a:r>
              <a:rPr lang="ru-RU" dirty="0" smtClean="0">
                <a:solidFill>
                  <a:srgbClr val="262626"/>
                </a:solidFill>
              </a:rPr>
              <a:t>общий условий</a:t>
            </a:r>
            <a:r>
              <a:rPr lang="en-US" dirty="0" smtClean="0">
                <a:solidFill>
                  <a:srgbClr val="262626"/>
                </a:solidFill>
              </a:rPr>
              <a:t>, </a:t>
            </a:r>
            <a:r>
              <a:rPr lang="ru-RU" dirty="0" smtClean="0">
                <a:solidFill>
                  <a:srgbClr val="262626"/>
                </a:solidFill>
              </a:rPr>
              <a:t>образца контракта</a:t>
            </a:r>
            <a:r>
              <a:rPr lang="en-US" dirty="0" smtClean="0">
                <a:solidFill>
                  <a:srgbClr val="262626"/>
                </a:solidFill>
              </a:rPr>
              <a:t>, </a:t>
            </a:r>
            <a:r>
              <a:rPr lang="ru-RU" dirty="0" smtClean="0">
                <a:solidFill>
                  <a:srgbClr val="262626"/>
                </a:solidFill>
              </a:rPr>
              <a:t>обязательства</a:t>
            </a:r>
            <a:r>
              <a:rPr lang="en-US" dirty="0" smtClean="0">
                <a:solidFill>
                  <a:srgbClr val="262626"/>
                </a:solidFill>
              </a:rPr>
              <a:t>, </a:t>
            </a:r>
            <a:r>
              <a:rPr lang="ru-RU" dirty="0" smtClean="0">
                <a:solidFill>
                  <a:srgbClr val="262626"/>
                </a:solidFill>
              </a:rPr>
              <a:t>юридический статус и </a:t>
            </a:r>
            <a:r>
              <a:rPr lang="ru-RU" dirty="0" err="1" smtClean="0">
                <a:solidFill>
                  <a:srgbClr val="262626"/>
                </a:solidFill>
              </a:rPr>
              <a:t>т.д</a:t>
            </a:r>
            <a:r>
              <a:rPr lang="en-US" dirty="0" smtClean="0">
                <a:solidFill>
                  <a:srgbClr val="262626"/>
                </a:solidFill>
              </a:rPr>
              <a:t>.</a:t>
            </a:r>
          </a:p>
          <a:p>
            <a:r>
              <a:rPr lang="ru-RU" dirty="0" smtClean="0">
                <a:solidFill>
                  <a:srgbClr val="262626"/>
                </a:solidFill>
              </a:rPr>
              <a:t>Технические требования</a:t>
            </a:r>
            <a:endParaRPr lang="en-US" dirty="0" smtClean="0">
              <a:solidFill>
                <a:srgbClr val="262626"/>
              </a:solidFill>
            </a:endParaRPr>
          </a:p>
          <a:p>
            <a:r>
              <a:rPr lang="ru-RU" dirty="0" smtClean="0">
                <a:solidFill>
                  <a:srgbClr val="262626"/>
                </a:solidFill>
              </a:rPr>
              <a:t>Условия поставки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ru-RU" dirty="0" smtClean="0">
                <a:solidFill>
                  <a:srgbClr val="262626"/>
                </a:solidFill>
              </a:rPr>
              <a:t>Период поставки</a:t>
            </a:r>
            <a:endParaRPr lang="en-US" dirty="0" smtClean="0">
              <a:solidFill>
                <a:srgbClr val="262626"/>
              </a:solidFill>
            </a:endParaRPr>
          </a:p>
          <a:p>
            <a:r>
              <a:rPr lang="ru-RU" dirty="0" smtClean="0">
                <a:solidFill>
                  <a:srgbClr val="262626"/>
                </a:solidFill>
              </a:rPr>
              <a:t>Принятые международные/национальные стандарты</a:t>
            </a:r>
            <a:endParaRPr lang="en-US" dirty="0" smtClean="0">
              <a:solidFill>
                <a:srgbClr val="262626"/>
              </a:solidFill>
            </a:endParaRPr>
          </a:p>
          <a:p>
            <a:r>
              <a:rPr lang="ru-RU" dirty="0" smtClean="0">
                <a:solidFill>
                  <a:srgbClr val="262626"/>
                </a:solidFill>
              </a:rPr>
              <a:t>Сопроводительные документы</a:t>
            </a:r>
            <a:endParaRPr lang="en-US" dirty="0" smtClean="0">
              <a:solidFill>
                <a:srgbClr val="262626"/>
              </a:solidFill>
            </a:endParaRPr>
          </a:p>
          <a:p>
            <a:r>
              <a:rPr lang="ru-RU" dirty="0" smtClean="0">
                <a:solidFill>
                  <a:srgbClr val="262626"/>
                </a:solidFill>
              </a:rPr>
              <a:t>Производственный потенциал и финансовая состоятельность</a:t>
            </a:r>
            <a:endParaRPr lang="en-US" dirty="0" smtClean="0">
              <a:solidFill>
                <a:srgbClr val="262626"/>
              </a:solidFill>
            </a:endParaRPr>
          </a:p>
          <a:p>
            <a:r>
              <a:rPr lang="ru-RU" dirty="0" smtClean="0">
                <a:solidFill>
                  <a:srgbClr val="262626"/>
                </a:solidFill>
              </a:rPr>
              <a:t>Условия гарантии</a:t>
            </a:r>
            <a:endParaRPr lang="en-US" dirty="0" smtClean="0">
              <a:solidFill>
                <a:srgbClr val="262626"/>
              </a:solidFill>
            </a:endParaRPr>
          </a:p>
          <a:p>
            <a:r>
              <a:rPr lang="ru-RU" dirty="0" smtClean="0">
                <a:solidFill>
                  <a:srgbClr val="262626"/>
                </a:solidFill>
              </a:rPr>
              <a:t>После продажные услуги</a:t>
            </a:r>
            <a:endParaRPr lang="en-US" dirty="0" smtClean="0">
              <a:solidFill>
                <a:srgbClr val="262626"/>
              </a:solidFill>
            </a:endParaRPr>
          </a:p>
          <a:p>
            <a:r>
              <a:rPr lang="ru-RU" dirty="0" smtClean="0">
                <a:solidFill>
                  <a:srgbClr val="262626"/>
                </a:solidFill>
              </a:rPr>
              <a:t>Рекомендации от предыдущих клиентов</a:t>
            </a:r>
            <a:endParaRPr lang="en-US" dirty="0" smtClean="0">
              <a:solidFill>
                <a:srgbClr val="262626"/>
              </a:solidFill>
            </a:endParaRPr>
          </a:p>
          <a:p>
            <a:r>
              <a:rPr lang="ru-RU" dirty="0" smtClean="0">
                <a:solidFill>
                  <a:srgbClr val="262626"/>
                </a:solidFill>
              </a:rPr>
              <a:t>Цена</a:t>
            </a:r>
            <a:endParaRPr lang="en-US" dirty="0" smtClean="0">
              <a:solidFill>
                <a:srgbClr val="262626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scales-icon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981200"/>
            <a:ext cx="1746578" cy="173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3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поставщики определяются?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Поставщики в предыдущих закупках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- </a:t>
            </a:r>
            <a:r>
              <a:rPr lang="ru-RU" sz="2000" dirty="0" smtClean="0"/>
              <a:t>прошлая деятельность</a:t>
            </a:r>
            <a:endParaRPr lang="en-US" sz="2000" dirty="0" smtClean="0"/>
          </a:p>
          <a:p>
            <a:r>
              <a:rPr lang="ru-RU" sz="2000" dirty="0" smtClean="0"/>
              <a:t>Поставщики товаров или услуг найдены во всемирной торговой точке ООН </a:t>
            </a:r>
            <a:r>
              <a:rPr lang="ru-RU" sz="2000" dirty="0" smtClean="0"/>
              <a:t>(</a:t>
            </a:r>
            <a:r>
              <a:rPr lang="en-US" sz="2000" dirty="0" smtClean="0"/>
              <a:t>UNGM</a:t>
            </a:r>
            <a:r>
              <a:rPr lang="ru-RU" sz="2000" dirty="0" smtClean="0"/>
              <a:t>)</a:t>
            </a:r>
            <a:endParaRPr lang="en-US" sz="2000" dirty="0" smtClean="0">
              <a:solidFill>
                <a:srgbClr val="2C2C2C"/>
              </a:solidFill>
            </a:endParaRPr>
          </a:p>
          <a:p>
            <a:pPr>
              <a:buNone/>
            </a:pPr>
            <a:r>
              <a:rPr lang="en-US" sz="2000" dirty="0" smtClean="0"/>
              <a:t>	- </a:t>
            </a:r>
            <a:r>
              <a:rPr lang="ru-RU" sz="2000" dirty="0" smtClean="0"/>
              <a:t>Кодификация</a:t>
            </a:r>
            <a:endParaRPr lang="en-US" sz="2000" dirty="0" smtClean="0"/>
          </a:p>
          <a:p>
            <a:r>
              <a:rPr lang="ru-RU" sz="2000" dirty="0" smtClean="0"/>
              <a:t>Посредством приглашения на Выражение заинтересованности</a:t>
            </a:r>
            <a:r>
              <a:rPr lang="en-US" sz="2000" dirty="0" smtClean="0"/>
              <a:t> (EOI)</a:t>
            </a:r>
          </a:p>
          <a:p>
            <a:pPr>
              <a:buNone/>
            </a:pPr>
            <a:r>
              <a:rPr lang="en-US" sz="2000" dirty="0" smtClean="0"/>
              <a:t>	- </a:t>
            </a:r>
            <a:r>
              <a:rPr lang="ru-RU" sz="2000" dirty="0" smtClean="0"/>
              <a:t>Объявления</a:t>
            </a:r>
            <a:endParaRPr lang="en-US" sz="2000" dirty="0" smtClean="0"/>
          </a:p>
          <a:p>
            <a:r>
              <a:rPr lang="ru-RU" sz="2000" dirty="0" smtClean="0"/>
              <a:t>Поиск во всемирных сайтах</a:t>
            </a:r>
          </a:p>
          <a:p>
            <a:r>
              <a:rPr lang="ru-RU" sz="2000" dirty="0" smtClean="0"/>
              <a:t>Базы данных;</a:t>
            </a:r>
            <a:r>
              <a:rPr lang="da-DK" sz="2000" dirty="0" smtClean="0"/>
              <a:t> Kompass, DACON</a:t>
            </a:r>
            <a:endParaRPr lang="en-US" sz="2000" dirty="0" smtClean="0"/>
          </a:p>
          <a:p>
            <a:r>
              <a:rPr lang="ru-RU" sz="2000" dirty="0" smtClean="0"/>
              <a:t>Торговые миссии, 	Торговая палата</a:t>
            </a:r>
            <a:endParaRPr lang="en-US" sz="2000" dirty="0" smtClean="0"/>
          </a:p>
          <a:p>
            <a:r>
              <a:rPr lang="ru-RU" sz="2000" dirty="0" smtClean="0"/>
              <a:t>Обмен информацией с другими агентствами ООН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19484">
            <a:off x="6687732" y="4086141"/>
            <a:ext cx="1759439" cy="183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советы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u="sng" dirty="0" smtClean="0"/>
              <a:t>Общее</a:t>
            </a:r>
            <a:endParaRPr lang="en-GB" sz="2000" u="sng" dirty="0" smtClean="0"/>
          </a:p>
          <a:p>
            <a:r>
              <a:rPr lang="ru-RU" sz="2000" dirty="0" smtClean="0"/>
              <a:t>Всегда отвечайте приглашениям на тендер</a:t>
            </a:r>
            <a:r>
              <a:rPr lang="en-GB" sz="2000" dirty="0" smtClean="0"/>
              <a:t> – </a:t>
            </a:r>
            <a:r>
              <a:rPr lang="ru-RU" sz="2000" dirty="0" smtClean="0"/>
              <a:t>если нет возможности предоставить предложение</a:t>
            </a:r>
            <a:r>
              <a:rPr lang="ru-RU" sz="2000" smtClean="0"/>
              <a:t>, информируйте</a:t>
            </a:r>
            <a:endParaRPr lang="en-GB" sz="2000" dirty="0" smtClean="0"/>
          </a:p>
          <a:p>
            <a:pPr>
              <a:buNone/>
            </a:pPr>
            <a:r>
              <a:rPr lang="ru-RU" sz="2000" u="sng" dirty="0" smtClean="0"/>
              <a:t>Подготовка предложений</a:t>
            </a:r>
            <a:endParaRPr lang="en-GB" sz="2000" u="sng" dirty="0" smtClean="0"/>
          </a:p>
          <a:p>
            <a:r>
              <a:rPr lang="ru-RU" sz="2000" dirty="0" smtClean="0"/>
              <a:t>Изучите тендерные документы</a:t>
            </a:r>
            <a:r>
              <a:rPr lang="en-GB" sz="2000" dirty="0" smtClean="0"/>
              <a:t>, </a:t>
            </a:r>
            <a:r>
              <a:rPr lang="ru-RU" sz="2000" dirty="0" smtClean="0"/>
              <a:t>условия и требования подачи предложений внимательно</a:t>
            </a:r>
            <a:endParaRPr lang="en-GB" sz="2000" dirty="0" smtClean="0"/>
          </a:p>
          <a:p>
            <a:r>
              <a:rPr lang="ru-RU" sz="2000" dirty="0" smtClean="0"/>
              <a:t>Запросите уточнение, если есть неясности</a:t>
            </a:r>
            <a:endParaRPr lang="en-GB" sz="2000" dirty="0" smtClean="0"/>
          </a:p>
          <a:p>
            <a:r>
              <a:rPr lang="ru-RU" sz="2000" dirty="0" smtClean="0"/>
              <a:t>Постарайтесь, чтобы предложение отвечало всем требованиям</a:t>
            </a:r>
            <a:endParaRPr lang="en-GB" sz="2000" dirty="0" smtClean="0"/>
          </a:p>
          <a:p>
            <a:r>
              <a:rPr lang="ru-RU" sz="2000" dirty="0" smtClean="0"/>
              <a:t>Технические спецификации</a:t>
            </a:r>
            <a:r>
              <a:rPr lang="en-GB" sz="2000" dirty="0" smtClean="0"/>
              <a:t> – </a:t>
            </a:r>
            <a:r>
              <a:rPr lang="ru-RU" sz="2000" dirty="0" smtClean="0"/>
              <a:t>изучите внимательно и предлагайте минимально требуемые параметры</a:t>
            </a:r>
            <a:endParaRPr lang="en-GB" sz="2000" dirty="0" smtClean="0"/>
          </a:p>
          <a:p>
            <a:r>
              <a:rPr lang="ru-RU" sz="2000" dirty="0" smtClean="0"/>
              <a:t>Качество</a:t>
            </a:r>
            <a:r>
              <a:rPr lang="en-GB" sz="2000" dirty="0" smtClean="0"/>
              <a:t> – </a:t>
            </a:r>
            <a:r>
              <a:rPr lang="ru-RU" sz="2000" dirty="0" smtClean="0"/>
              <a:t>международные/национальные стандарты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Альтернативные предложения могут быть предложены</a:t>
            </a:r>
            <a:r>
              <a:rPr lang="en-GB" sz="2400" dirty="0" smtClean="0"/>
              <a:t>, </a:t>
            </a:r>
            <a:r>
              <a:rPr lang="ru-RU" sz="2400" dirty="0" smtClean="0"/>
              <a:t>в дополнение к основному предложению</a:t>
            </a:r>
            <a:endParaRPr lang="en-GB" sz="2400" dirty="0" smtClean="0"/>
          </a:p>
          <a:p>
            <a:r>
              <a:rPr lang="ru-RU" sz="2400" dirty="0" smtClean="0"/>
              <a:t>Подавайте предложение, каталоги и прочее в запрашиваемом языке</a:t>
            </a:r>
            <a:endParaRPr lang="en-GB" sz="2400" dirty="0" smtClean="0"/>
          </a:p>
          <a:p>
            <a:r>
              <a:rPr lang="ru-RU" sz="2400" dirty="0" smtClean="0"/>
              <a:t>Подготовьте предложение по формам и формату тендера</a:t>
            </a:r>
            <a:endParaRPr lang="en-GB" sz="2400" dirty="0" smtClean="0"/>
          </a:p>
          <a:p>
            <a:pPr>
              <a:buNone/>
            </a:pPr>
            <a:r>
              <a:rPr lang="ru-RU" sz="2400" u="sng" dirty="0" smtClean="0"/>
              <a:t>Подача предложений</a:t>
            </a:r>
            <a:endParaRPr lang="en-GB" sz="2400" u="sng" dirty="0" smtClean="0"/>
          </a:p>
          <a:p>
            <a:r>
              <a:rPr lang="ru-RU" sz="2400" dirty="0" smtClean="0"/>
              <a:t>Помните крайний срок подачи предложений</a:t>
            </a:r>
            <a:endParaRPr lang="en-GB" sz="2400" dirty="0" smtClean="0"/>
          </a:p>
          <a:p>
            <a:r>
              <a:rPr lang="ru-RU" sz="2400" dirty="0" smtClean="0"/>
              <a:t>Принимайте участие во вскрытиях предложений</a:t>
            </a:r>
            <a:endParaRPr lang="en-GB" sz="2400" dirty="0" smtClean="0"/>
          </a:p>
          <a:p>
            <a:pPr>
              <a:buNone/>
            </a:pPr>
            <a:r>
              <a:rPr lang="ru-RU" sz="2400" u="sng" dirty="0" smtClean="0"/>
              <a:t>Помните</a:t>
            </a:r>
            <a:endParaRPr lang="en-GB" sz="2400" u="sng" dirty="0" smtClean="0"/>
          </a:p>
          <a:p>
            <a:r>
              <a:rPr lang="ru-RU" sz="2400" dirty="0" smtClean="0"/>
              <a:t>Процесс учения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/>
            <a:r>
              <a:rPr lang="ru-RU" sz="4000" dirty="0" smtClean="0"/>
              <a:t>Поставка товаров и услуг для нужд ООН</a:t>
            </a:r>
            <a:endParaRPr lang="en-US" sz="4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website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6019800"/>
            <a:ext cx="809625" cy="704850"/>
          </a:xfrm>
          <a:prstGeom prst="rect">
            <a:avLst/>
          </a:prstGeom>
        </p:spPr>
      </p:pic>
      <p:pic>
        <p:nvPicPr>
          <p:cNvPr id="9" name="Picture 8" descr="UNDP_PK_crisisprevention_recovery.jpg.thumb.93.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600201"/>
            <a:ext cx="15240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Вы готовы поставлять в </a:t>
            </a:r>
            <a:r>
              <a:rPr lang="ru-RU" dirty="0" smtClean="0"/>
              <a:t>ООН</a:t>
            </a:r>
            <a:r>
              <a:rPr lang="ru-RU" dirty="0"/>
              <a:t>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382000" cy="4648200"/>
          </a:xfrm>
        </p:spPr>
        <p:txBody>
          <a:bodyPr>
            <a:noAutofit/>
          </a:bodyPr>
          <a:lstStyle/>
          <a:p>
            <a:r>
              <a:rPr lang="ru-RU" sz="2300" dirty="0">
                <a:solidFill>
                  <a:srgbClr val="3B3B3B"/>
                </a:solidFill>
              </a:rPr>
              <a:t>Знание рынка </a:t>
            </a:r>
            <a:r>
              <a:rPr lang="en-US" sz="2300" dirty="0">
                <a:solidFill>
                  <a:srgbClr val="3B3B3B"/>
                </a:solidFill>
              </a:rPr>
              <a:t>(</a:t>
            </a:r>
            <a:r>
              <a:rPr lang="ru-RU" sz="2300" dirty="0">
                <a:solidFill>
                  <a:srgbClr val="3B3B3B"/>
                </a:solidFill>
              </a:rPr>
              <a:t>Структура и культура ООН</a:t>
            </a:r>
            <a:r>
              <a:rPr lang="en-US" sz="2300" dirty="0">
                <a:solidFill>
                  <a:srgbClr val="3B3B3B"/>
                </a:solidFill>
              </a:rPr>
              <a:t>)</a:t>
            </a:r>
          </a:p>
          <a:p>
            <a:r>
              <a:rPr lang="ru-RU" sz="2300" dirty="0">
                <a:solidFill>
                  <a:srgbClr val="3B3B3B"/>
                </a:solidFill>
              </a:rPr>
              <a:t>Подходящие товары и услуги</a:t>
            </a:r>
            <a:endParaRPr lang="en-US" sz="2300" dirty="0">
              <a:solidFill>
                <a:srgbClr val="3B3B3B"/>
              </a:solidFill>
            </a:endParaRPr>
          </a:p>
          <a:p>
            <a:r>
              <a:rPr lang="ru-RU" sz="2300" dirty="0">
                <a:solidFill>
                  <a:srgbClr val="3B3B3B"/>
                </a:solidFill>
              </a:rPr>
              <a:t>Опыт в экспорте/отзывы</a:t>
            </a:r>
          </a:p>
          <a:p>
            <a:r>
              <a:rPr lang="ru-RU" sz="2300" dirty="0">
                <a:solidFill>
                  <a:srgbClr val="3B3B3B"/>
                </a:solidFill>
              </a:rPr>
              <a:t>Язык</a:t>
            </a:r>
            <a:endParaRPr lang="en-US" sz="2300" dirty="0">
              <a:solidFill>
                <a:srgbClr val="3B3B3B"/>
              </a:solidFill>
            </a:endParaRPr>
          </a:p>
          <a:p>
            <a:r>
              <a:rPr lang="ru-RU" sz="2300" dirty="0">
                <a:solidFill>
                  <a:srgbClr val="3B3B3B"/>
                </a:solidFill>
              </a:rPr>
              <a:t>Конкурентные цены</a:t>
            </a:r>
            <a:endParaRPr lang="en-US" sz="2300" dirty="0">
              <a:solidFill>
                <a:srgbClr val="3B3B3B"/>
              </a:solidFill>
            </a:endParaRPr>
          </a:p>
          <a:p>
            <a:r>
              <a:rPr lang="ru-RU" sz="2300" dirty="0">
                <a:solidFill>
                  <a:srgbClr val="3B3B3B"/>
                </a:solidFill>
              </a:rPr>
              <a:t>Партнерская сеть (знание специфики страны, пост-гарантийные услуги и т.д.)</a:t>
            </a:r>
          </a:p>
          <a:p>
            <a:r>
              <a:rPr lang="ru-RU" sz="2300" dirty="0">
                <a:solidFill>
                  <a:srgbClr val="3B3B3B"/>
                </a:solidFill>
              </a:rPr>
              <a:t>Возможности </a:t>
            </a:r>
            <a:r>
              <a:rPr lang="en-US" sz="2300" dirty="0">
                <a:solidFill>
                  <a:srgbClr val="3B3B3B"/>
                </a:solidFill>
              </a:rPr>
              <a:t>(</a:t>
            </a:r>
            <a:r>
              <a:rPr lang="ru-RU" sz="2300" dirty="0">
                <a:solidFill>
                  <a:srgbClr val="3B3B3B"/>
                </a:solidFill>
              </a:rPr>
              <a:t>финансовые</a:t>
            </a:r>
            <a:r>
              <a:rPr lang="en-US" sz="2300" dirty="0">
                <a:solidFill>
                  <a:srgbClr val="3B3B3B"/>
                </a:solidFill>
              </a:rPr>
              <a:t>, </a:t>
            </a:r>
            <a:r>
              <a:rPr lang="ru-RU" sz="2300" dirty="0">
                <a:solidFill>
                  <a:srgbClr val="3B3B3B"/>
                </a:solidFill>
              </a:rPr>
              <a:t>людские</a:t>
            </a:r>
            <a:r>
              <a:rPr lang="en-US" sz="2300" dirty="0">
                <a:solidFill>
                  <a:srgbClr val="3B3B3B"/>
                </a:solidFill>
              </a:rPr>
              <a:t>) </a:t>
            </a:r>
            <a:endParaRPr lang="ru-RU" sz="2300" dirty="0">
              <a:solidFill>
                <a:srgbClr val="3B3B3B"/>
              </a:solidFill>
            </a:endParaRPr>
          </a:p>
          <a:p>
            <a:r>
              <a:rPr lang="ru-RU" sz="2300" dirty="0" smtClean="0"/>
              <a:t>Гибкость</a:t>
            </a:r>
            <a:endParaRPr lang="en-GB" sz="2300" dirty="0" smtClean="0"/>
          </a:p>
          <a:p>
            <a:r>
              <a:rPr lang="ru-RU" sz="2300" dirty="0" smtClean="0"/>
              <a:t>Аккуратность</a:t>
            </a:r>
            <a:endParaRPr lang="en-GB" sz="2300" dirty="0" smtClean="0"/>
          </a:p>
          <a:p>
            <a:r>
              <a:rPr lang="ru-RU" sz="2300" dirty="0" smtClean="0"/>
              <a:t>Настойчивость и терпение</a:t>
            </a:r>
            <a:endParaRPr lang="en-US" sz="2300" dirty="0" smtClean="0"/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057400"/>
            <a:ext cx="2286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Обзор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958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Организация Объединенных Наций не является одной организацией, а напротив, состоит из различных организационных единиц (агентств, организаций, комиссий, программ, фондов и т.д.)</a:t>
            </a:r>
          </a:p>
          <a:p>
            <a:r>
              <a:rPr lang="ru-RU" sz="2400" dirty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Каждая единица, имея различные функции, сферу деятельности и требования (к примеру </a:t>
            </a:r>
            <a:r>
              <a:rPr lang="da-DK" sz="2400" dirty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UNICEF, WFP, UNHCR</a:t>
            </a:r>
            <a:r>
              <a:rPr lang="ru-RU" sz="2400" dirty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), является своего рода рынком</a:t>
            </a:r>
            <a:endParaRPr lang="en-US" sz="2400" dirty="0">
              <a:solidFill>
                <a:srgbClr val="000000">
                  <a:lumMod val="85000"/>
                  <a:lumOff val="15000"/>
                </a:srgbClr>
              </a:solidFill>
              <a:cs typeface="Arial" pitchFamily="34" charset="0"/>
            </a:endParaRPr>
          </a:p>
          <a:p>
            <a:r>
              <a:rPr lang="ru-RU" sz="2400" dirty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В случае намерений работы с ООН, важно помнить, что процесс и процедуры закупок в каждой вышеупомянутой единице может немного </a:t>
            </a:r>
            <a:r>
              <a:rPr lang="ru-RU" sz="2400" dirty="0" smtClean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>различаться</a:t>
            </a:r>
            <a:r>
              <a:rPr lang="da-DK" sz="2400" dirty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  <a:t/>
            </a:r>
            <a:br>
              <a:rPr lang="da-DK" sz="2400" dirty="0">
                <a:solidFill>
                  <a:srgbClr val="000000">
                    <a:lumMod val="85000"/>
                    <a:lumOff val="15000"/>
                  </a:srgbClr>
                </a:solidFill>
                <a:cs typeface="Arial" pitchFamily="34" charset="0"/>
              </a:rPr>
            </a:br>
            <a:endParaRPr lang="en-US" sz="2400" dirty="0">
              <a:solidFill>
                <a:srgbClr val="000000">
                  <a:lumMod val="85000"/>
                  <a:lumOff val="15000"/>
                </a:srgb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Шаг за шагом к успеху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382000" cy="4648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3B3B3B"/>
                </a:solidFill>
              </a:rPr>
              <a:t>Всесторонний анализ рынка</a:t>
            </a:r>
            <a:endParaRPr lang="ru-RU" sz="2400" dirty="0">
              <a:solidFill>
                <a:srgbClr val="3B3B3B"/>
              </a:solidFill>
            </a:endParaRPr>
          </a:p>
          <a:p>
            <a:r>
              <a:rPr lang="ru-RU" sz="2400" dirty="0">
                <a:solidFill>
                  <a:srgbClr val="3B3B3B"/>
                </a:solidFill>
              </a:rPr>
              <a:t>Определение подходящего агентства ООН</a:t>
            </a:r>
          </a:p>
          <a:p>
            <a:r>
              <a:rPr lang="ru-RU" sz="2400" dirty="0" smtClean="0">
                <a:solidFill>
                  <a:srgbClr val="3B3B3B"/>
                </a:solidFill>
              </a:rPr>
              <a:t>Регистрация</a:t>
            </a:r>
            <a:endParaRPr lang="en-GB" sz="2400" dirty="0" smtClean="0">
              <a:solidFill>
                <a:srgbClr val="3B3B3B"/>
              </a:solidFill>
            </a:endParaRPr>
          </a:p>
          <a:p>
            <a:r>
              <a:rPr lang="ru-RU" sz="2400" dirty="0" smtClean="0">
                <a:solidFill>
                  <a:srgbClr val="3B3B3B"/>
                </a:solidFill>
              </a:rPr>
              <a:t>Установление контактов</a:t>
            </a:r>
            <a:endParaRPr lang="en-GB" sz="2400" dirty="0" smtClean="0">
              <a:solidFill>
                <a:srgbClr val="3B3B3B"/>
              </a:solidFill>
            </a:endParaRPr>
          </a:p>
          <a:p>
            <a:r>
              <a:rPr lang="ru-RU" sz="2400" dirty="0">
                <a:solidFill>
                  <a:srgbClr val="3B3B3B"/>
                </a:solidFill>
              </a:rPr>
              <a:t>Исчерпывающая информация </a:t>
            </a:r>
            <a:r>
              <a:rPr lang="ru-RU" sz="2400" dirty="0" smtClean="0">
                <a:solidFill>
                  <a:srgbClr val="3B3B3B"/>
                </a:solidFill>
              </a:rPr>
              <a:t>о практике закупок</a:t>
            </a:r>
            <a:endParaRPr lang="en-GB" sz="2400" dirty="0" smtClean="0">
              <a:solidFill>
                <a:srgbClr val="3B3B3B"/>
              </a:solidFill>
            </a:endParaRPr>
          </a:p>
          <a:p>
            <a:r>
              <a:rPr lang="ru-RU" sz="2400" dirty="0">
                <a:solidFill>
                  <a:srgbClr val="3B3B3B"/>
                </a:solidFill>
              </a:rPr>
              <a:t>Получение регулярной информации по текущим закупкам</a:t>
            </a:r>
          </a:p>
          <a:p>
            <a:r>
              <a:rPr lang="ru-RU" sz="2400" dirty="0">
                <a:solidFill>
                  <a:srgbClr val="3B3B3B"/>
                </a:solidFill>
              </a:rPr>
              <a:t>Подача предложений согласно тендерным документам</a:t>
            </a:r>
            <a:endParaRPr lang="en-GB" sz="2400" dirty="0" smtClean="0">
              <a:solidFill>
                <a:srgbClr val="3B3B3B"/>
              </a:solidFill>
            </a:endParaRPr>
          </a:p>
          <a:p>
            <a:r>
              <a:rPr lang="ru-RU" sz="2400" dirty="0">
                <a:solidFill>
                  <a:srgbClr val="3B3B3B"/>
                </a:solidFill>
              </a:rPr>
              <a:t>Соблюдение норм и стандартов</a:t>
            </a:r>
            <a:endParaRPr lang="en-GB" sz="2400" dirty="0">
              <a:solidFill>
                <a:srgbClr val="3B3B3B"/>
              </a:solidFill>
            </a:endParaRPr>
          </a:p>
          <a:p>
            <a:r>
              <a:rPr lang="ru-RU" sz="2400" dirty="0">
                <a:solidFill>
                  <a:srgbClr val="3B3B3B"/>
                </a:solidFill>
              </a:rPr>
              <a:t>Получение разъяснений</a:t>
            </a:r>
            <a:endParaRPr lang="en-GB" sz="2400" dirty="0">
              <a:solidFill>
                <a:srgbClr val="3B3B3B"/>
              </a:solidFill>
            </a:endParaRPr>
          </a:p>
          <a:p>
            <a:r>
              <a:rPr lang="ru-RU" sz="2400" dirty="0">
                <a:solidFill>
                  <a:srgbClr val="3B3B3B"/>
                </a:solidFill>
              </a:rPr>
              <a:t>Исполнение</a:t>
            </a:r>
            <a:endParaRPr lang="en-US" sz="2400" dirty="0">
              <a:solidFill>
                <a:srgbClr val="3B3B3B"/>
              </a:solidFill>
            </a:endParaRPr>
          </a:p>
          <a:p>
            <a:endParaRPr lang="en-US" sz="2400" dirty="0" smtClean="0">
              <a:solidFill>
                <a:srgbClr val="3B3B3B"/>
              </a:solidFill>
            </a:endParaRPr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668855"/>
            <a:ext cx="2286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/>
            <a:r>
              <a:rPr lang="ru-RU" sz="4000" dirty="0" smtClean="0"/>
              <a:t>Поиск информации</a:t>
            </a:r>
            <a:endParaRPr lang="en-US" sz="4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website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6019800"/>
            <a:ext cx="809625" cy="704850"/>
          </a:xfrm>
          <a:prstGeom prst="rect">
            <a:avLst/>
          </a:prstGeom>
        </p:spPr>
      </p:pic>
      <p:pic>
        <p:nvPicPr>
          <p:cNvPr id="6" name="Picture 5" descr="UNDP-BF-MDG2-education-volunteer-2010.jpg.thumb.93.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1600200"/>
            <a:ext cx="15621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Информация на веб-сайтах</a:t>
            </a:r>
            <a:endParaRPr lang="en-US" dirty="0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33400" y="1676400"/>
            <a:ext cx="7924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000" b="1" dirty="0">
                <a:solidFill>
                  <a:srgbClr val="2C2C2C"/>
                </a:solidFill>
                <a:cs typeface="Arial" charset="0"/>
              </a:rPr>
              <a:t>Единый портал ООН по закупкам</a:t>
            </a:r>
            <a:r>
              <a:rPr lang="en-US" sz="2000" b="1" dirty="0">
                <a:solidFill>
                  <a:srgbClr val="2C2C2C"/>
                </a:solidFill>
                <a:cs typeface="Arial" charset="0"/>
              </a:rPr>
              <a:t>: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006699"/>
                </a:solidFill>
                <a:cs typeface="Arial" charset="0"/>
              </a:rPr>
              <a:t>United Nations Global Marketplace (UNGM)</a:t>
            </a:r>
            <a:r>
              <a:rPr lang="en-US" sz="2000" b="1" u="sng" dirty="0">
                <a:solidFill>
                  <a:srgbClr val="006699"/>
                </a:solidFill>
                <a:cs typeface="Arial" charset="0"/>
              </a:rPr>
              <a:t>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006699"/>
                </a:solidFill>
                <a:cs typeface="Arial" charset="0"/>
                <a:hlinkClick r:id="rId2"/>
              </a:rPr>
              <a:t>www.ungm.org</a:t>
            </a:r>
            <a:endParaRPr lang="en-US" sz="2000" b="1" dirty="0">
              <a:solidFill>
                <a:srgbClr val="006699"/>
              </a:solidFill>
              <a:cs typeface="Arial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947" t="12826" r="34004" b="29564"/>
          <a:stretch>
            <a:fillRect/>
          </a:stretch>
        </p:blipFill>
        <p:spPr bwMode="auto">
          <a:xfrm>
            <a:off x="2667000" y="2895600"/>
            <a:ext cx="4659423" cy="3352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17908" t="13356" r="32876" b="30549"/>
          <a:stretch>
            <a:fillRect/>
          </a:stretch>
        </p:blipFill>
        <p:spPr bwMode="auto">
          <a:xfrm>
            <a:off x="152400" y="3276600"/>
            <a:ext cx="3509920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l="18248" t="24445" r="47213" b="13261"/>
          <a:stretch>
            <a:fillRect/>
          </a:stretch>
        </p:blipFill>
        <p:spPr bwMode="auto">
          <a:xfrm>
            <a:off x="6400800" y="3048000"/>
            <a:ext cx="2557083" cy="3689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 bwMode="auto">
          <a:xfrm>
            <a:off x="3886200" y="3581400"/>
            <a:ext cx="1416106" cy="38032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Бизнес информация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6019800" cy="4876800"/>
          </a:xfrm>
        </p:spPr>
        <p:txBody>
          <a:bodyPr>
            <a:normAutofit fontScale="92500" lnSpcReduction="10000"/>
          </a:bodyPr>
          <a:lstStyle/>
          <a:p>
            <a:pPr eaLnBrk="0" hangingPunct="0"/>
            <a:r>
              <a:rPr lang="ru-RU" sz="2000" b="1" u="sng" dirty="0" smtClean="0">
                <a:solidFill>
                  <a:srgbClr val="2C2C2C"/>
                </a:solidFill>
                <a:cs typeface="Arial" charset="0"/>
              </a:rPr>
              <a:t>Ежегодный статистический отчет</a:t>
            </a:r>
            <a:r>
              <a:rPr lang="en-GB" sz="2000" u="sng" dirty="0" smtClean="0">
                <a:solidFill>
                  <a:srgbClr val="2C2C2C"/>
                </a:solidFill>
                <a:cs typeface="Arial" charset="0"/>
              </a:rPr>
              <a:t> </a:t>
            </a:r>
            <a:br>
              <a:rPr lang="en-GB" sz="2000" u="sng" dirty="0" smtClean="0">
                <a:solidFill>
                  <a:srgbClr val="2C2C2C"/>
                </a:solidFill>
                <a:cs typeface="Arial" charset="0"/>
              </a:rPr>
            </a:br>
            <a:endParaRPr lang="en-GB" sz="2000" u="sng" dirty="0" smtClean="0">
              <a:solidFill>
                <a:srgbClr val="2C2C2C"/>
              </a:solidFill>
              <a:cs typeface="Arial" charset="0"/>
            </a:endParaRPr>
          </a:p>
          <a:p>
            <a:pPr marL="0" indent="314325" eaLnBrk="0" hangingPunct="0">
              <a:buNone/>
            </a:pPr>
            <a:r>
              <a:rPr lang="ru-RU" sz="2000" b="1" dirty="0" smtClean="0">
                <a:solidFill>
                  <a:srgbClr val="2C2C2C"/>
                </a:solidFill>
                <a:cs typeface="Arial" charset="0"/>
              </a:rPr>
              <a:t>Закупки ООН по странам</a:t>
            </a:r>
            <a:endParaRPr lang="en-GB" sz="2000" b="1" dirty="0" smtClean="0">
              <a:solidFill>
                <a:srgbClr val="2C2C2C"/>
              </a:solidFill>
              <a:cs typeface="Arial" charset="0"/>
            </a:endParaRPr>
          </a:p>
          <a:p>
            <a:pPr lvl="1" eaLnBrk="0" hangingPunct="0">
              <a:buFont typeface="Calibri" pitchFamily="34" charset="0"/>
              <a:buChar char="–"/>
            </a:pPr>
            <a:r>
              <a:rPr lang="ru-RU" sz="2000" dirty="0" smtClean="0">
                <a:solidFill>
                  <a:srgbClr val="2C2C2C"/>
                </a:solidFill>
                <a:cs typeface="Arial" charset="0"/>
              </a:rPr>
              <a:t>Закупки </a:t>
            </a:r>
            <a:r>
              <a:rPr lang="ru-RU" sz="2000" dirty="0">
                <a:solidFill>
                  <a:srgbClr val="2C2C2C"/>
                </a:solidFill>
                <a:cs typeface="Arial" charset="0"/>
              </a:rPr>
              <a:t>в агентствах ООН по странам, </a:t>
            </a:r>
            <a:r>
              <a:rPr lang="ru-RU" sz="2000" dirty="0" smtClean="0">
                <a:solidFill>
                  <a:srgbClr val="2C2C2C"/>
                </a:solidFill>
                <a:cs typeface="Arial" charset="0"/>
              </a:rPr>
              <a:t>товарам </a:t>
            </a:r>
            <a:r>
              <a:rPr lang="ru-RU" sz="2000" dirty="0">
                <a:solidFill>
                  <a:srgbClr val="2C2C2C"/>
                </a:solidFill>
                <a:cs typeface="Arial" charset="0"/>
              </a:rPr>
              <a:t>и </a:t>
            </a:r>
            <a:r>
              <a:rPr lang="ru-RU" sz="2000" dirty="0" smtClean="0">
                <a:solidFill>
                  <a:srgbClr val="2C2C2C"/>
                </a:solidFill>
                <a:cs typeface="Arial" charset="0"/>
              </a:rPr>
              <a:t>услугам</a:t>
            </a:r>
            <a:endParaRPr lang="ru-RU" sz="2000" dirty="0">
              <a:solidFill>
                <a:srgbClr val="2C2C2C"/>
              </a:solidFill>
              <a:cs typeface="Arial" charset="0"/>
            </a:endParaRPr>
          </a:p>
          <a:p>
            <a:pPr lvl="1" eaLnBrk="0" hangingPunct="0">
              <a:buFont typeface="Calibri" pitchFamily="34" charset="0"/>
              <a:buChar char="–"/>
            </a:pPr>
            <a:r>
              <a:rPr lang="ru-RU" sz="2000" dirty="0">
                <a:solidFill>
                  <a:srgbClr val="2C2C2C"/>
                </a:solidFill>
                <a:cs typeface="Arial" charset="0"/>
              </a:rPr>
              <a:t>Заказы и контракты (на сумму свыше </a:t>
            </a:r>
            <a:r>
              <a:rPr lang="en-US" sz="2000" dirty="0">
                <a:solidFill>
                  <a:srgbClr val="2C2C2C"/>
                </a:solidFill>
                <a:cs typeface="Arial" charset="0"/>
              </a:rPr>
              <a:t>US $</a:t>
            </a:r>
            <a:r>
              <a:rPr lang="ru-RU" sz="2000" dirty="0">
                <a:solidFill>
                  <a:srgbClr val="2C2C2C"/>
                </a:solidFill>
                <a:cs typeface="Arial" charset="0"/>
              </a:rPr>
              <a:t>30 000) размещены по агентствам, стран регистрации поставщиком, объемов и описаний товаров и услуг</a:t>
            </a:r>
          </a:p>
          <a:p>
            <a:pPr lvl="1" eaLnBrk="0" hangingPunct="0">
              <a:buFont typeface="Calibri" pitchFamily="34" charset="0"/>
              <a:buChar char="–"/>
            </a:pPr>
            <a:r>
              <a:rPr lang="ru-RU" sz="2000" dirty="0">
                <a:solidFill>
                  <a:srgbClr val="2C2C2C"/>
                </a:solidFill>
                <a:cs typeface="Arial" charset="0"/>
              </a:rPr>
              <a:t>Первые 10 </a:t>
            </a:r>
            <a:r>
              <a:rPr lang="ru-RU" sz="2000" dirty="0" smtClean="0">
                <a:solidFill>
                  <a:srgbClr val="2C2C2C"/>
                </a:solidFill>
                <a:cs typeface="Arial" charset="0"/>
              </a:rPr>
              <a:t>товаров, </a:t>
            </a:r>
            <a:r>
              <a:rPr lang="ru-RU" sz="2000" dirty="0">
                <a:solidFill>
                  <a:srgbClr val="2C2C2C"/>
                </a:solidFill>
                <a:cs typeface="Arial" charset="0"/>
              </a:rPr>
              <a:t>закупленных </a:t>
            </a:r>
            <a:r>
              <a:rPr lang="ru-RU" sz="2000" dirty="0" smtClean="0">
                <a:solidFill>
                  <a:srgbClr val="2C2C2C"/>
                </a:solidFill>
                <a:cs typeface="Arial" charset="0"/>
              </a:rPr>
              <a:t>агентствами</a:t>
            </a: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eaLnBrk="0" hangingPunct="0"/>
            <a:r>
              <a:rPr lang="ru-RU" sz="2000" b="1" u="sng" dirty="0" smtClean="0">
                <a:solidFill>
                  <a:srgbClr val="2C2C2C"/>
                </a:solidFill>
                <a:cs typeface="Arial" charset="0"/>
              </a:rPr>
              <a:t>Общее руководство по бизнесу</a:t>
            </a:r>
            <a:endParaRPr lang="en-GB" sz="2000" dirty="0" smtClean="0">
              <a:solidFill>
                <a:srgbClr val="2C2C2C"/>
              </a:solidFill>
              <a:cs typeface="Arial" charset="0"/>
            </a:endParaRPr>
          </a:p>
          <a:p>
            <a:pPr lvl="1" eaLnBrk="0" hangingPunct="0">
              <a:buFont typeface="Calibri" pitchFamily="34" charset="0"/>
              <a:buChar char="–"/>
            </a:pPr>
            <a:r>
              <a:rPr lang="ru-RU" sz="2000" dirty="0">
                <a:solidFill>
                  <a:srgbClr val="2C2C2C"/>
                </a:solidFill>
                <a:cs typeface="Arial" charset="0"/>
              </a:rPr>
              <a:t>Список всех Организаций ООН, деятельности, закупок, требований и процесса регистрации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lvl="1" eaLnBrk="0" hangingPunct="0">
              <a:buNone/>
            </a:pP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lvl="1" algn="ctr" eaLnBrk="0" hangingPunct="0">
              <a:buNone/>
            </a:pPr>
            <a:r>
              <a:rPr lang="ru-RU" sz="2000" b="1" dirty="0">
                <a:solidFill>
                  <a:srgbClr val="006699"/>
                </a:solidFill>
                <a:cs typeface="Arial" charset="0"/>
              </a:rPr>
              <a:t>ДОСТУПНО НА </a:t>
            </a:r>
            <a:r>
              <a:rPr lang="en-US" sz="2000" b="1" dirty="0">
                <a:solidFill>
                  <a:srgbClr val="006699"/>
                </a:solidFill>
                <a:cs typeface="Arial" charset="0"/>
              </a:rPr>
              <a:t>WWW.UNGM.ORG</a:t>
            </a:r>
            <a:endParaRPr lang="en-GB" sz="2000" b="1" dirty="0">
              <a:solidFill>
                <a:srgbClr val="006699"/>
              </a:solidFill>
              <a:cs typeface="Arial" charset="0"/>
            </a:endParaRPr>
          </a:p>
          <a:p>
            <a:pPr eaLnBrk="0" hangingPunct="0">
              <a:buNone/>
            </a:pPr>
            <a:endParaRPr lang="en-GB" sz="1400" b="1" dirty="0">
              <a:cs typeface="Arial" charset="0"/>
            </a:endParaRPr>
          </a:p>
        </p:txBody>
      </p:sp>
      <p:pic>
        <p:nvPicPr>
          <p:cNvPr id="4" name="Picture 10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7881">
            <a:off x="6750605" y="2077373"/>
            <a:ext cx="13112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gb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6616">
            <a:off x="6967112" y="3743566"/>
            <a:ext cx="128111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/>
            <a:r>
              <a:rPr lang="ru-RU" sz="4000" dirty="0" smtClean="0"/>
              <a:t>Зарегистрироваться как потенциальный поставщик</a:t>
            </a:r>
            <a:endParaRPr lang="en-US" sz="4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website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6019800"/>
            <a:ext cx="809625" cy="704850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600201"/>
            <a:ext cx="16002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Всемирная Торговая Точка ООН</a:t>
            </a:r>
            <a:br>
              <a:rPr lang="ru-RU" dirty="0"/>
            </a:br>
            <a:r>
              <a:rPr lang="da-DK" dirty="0" smtClean="0"/>
              <a:t>(</a:t>
            </a:r>
            <a:r>
              <a:rPr lang="ru-RU" dirty="0" smtClean="0"/>
              <a:t>ВТТООН</a:t>
            </a:r>
            <a:r>
              <a:rPr lang="en-US" dirty="0" smtClean="0"/>
              <a:t> - UNGM</a:t>
            </a:r>
            <a:r>
              <a:rPr lang="da-DK" dirty="0" smtClean="0"/>
              <a:t>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648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3B3B3B"/>
                </a:solidFill>
              </a:rPr>
              <a:t>ВТТООН</a:t>
            </a:r>
            <a:r>
              <a:rPr lang="en-US" sz="2400" dirty="0" smtClean="0">
                <a:solidFill>
                  <a:srgbClr val="3B3B3B"/>
                </a:solidFill>
              </a:rPr>
              <a:t> </a:t>
            </a:r>
            <a:r>
              <a:rPr lang="en-US" sz="2400" dirty="0">
                <a:solidFill>
                  <a:srgbClr val="3B3B3B"/>
                </a:solidFill>
              </a:rPr>
              <a:t>= </a:t>
            </a:r>
            <a:r>
              <a:rPr lang="ru-RU" sz="2400" dirty="0">
                <a:solidFill>
                  <a:srgbClr val="3B3B3B"/>
                </a:solidFill>
              </a:rPr>
              <a:t>портал закупок системы ООН</a:t>
            </a:r>
          </a:p>
          <a:p>
            <a:endParaRPr lang="en-US" sz="2400" dirty="0" smtClean="0">
              <a:solidFill>
                <a:srgbClr val="3B3B3B"/>
              </a:solidFill>
            </a:endParaRPr>
          </a:p>
          <a:p>
            <a:r>
              <a:rPr lang="ru-RU" sz="2400" dirty="0">
                <a:solidFill>
                  <a:srgbClr val="3B3B3B"/>
                </a:solidFill>
              </a:rPr>
              <a:t>ВТТООН объединяет специалистов по закупкам ООН и общество поставщиков</a:t>
            </a:r>
          </a:p>
          <a:p>
            <a:pPr algn="just">
              <a:spcBef>
                <a:spcPts val="1200"/>
              </a:spcBef>
            </a:pPr>
            <a:r>
              <a:rPr lang="ru-RU" sz="2400" dirty="0" smtClean="0">
                <a:solidFill>
                  <a:srgbClr val="3B3B3B"/>
                </a:solidFill>
              </a:rPr>
              <a:t>ВТТООН </a:t>
            </a:r>
            <a:r>
              <a:rPr lang="ru-RU" sz="2400" dirty="0">
                <a:solidFill>
                  <a:srgbClr val="3B3B3B"/>
                </a:solidFill>
              </a:rPr>
              <a:t>выступает в качестве единого окна, через который потенциальные поставщики могут зарегистрироваться в 26 Агентствах ООН используя ВТТООН в качестве базы данных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3B3B3B"/>
                </a:solidFill>
                <a:sym typeface="Wingdings" pitchFamily="2" charset="2"/>
              </a:rPr>
              <a:t> </a:t>
            </a:r>
            <a:r>
              <a:rPr lang="en-US" sz="2400" dirty="0" smtClean="0">
                <a:solidFill>
                  <a:srgbClr val="3B3B3B"/>
                </a:solidFill>
              </a:rPr>
              <a:t> </a:t>
            </a:r>
            <a:r>
              <a:rPr lang="ru-RU" sz="2400" dirty="0">
                <a:solidFill>
                  <a:srgbClr val="3B3B3B"/>
                </a:solidFill>
              </a:rPr>
              <a:t>Представьте свои товары и услуги организациям ООН, странам и регионам </a:t>
            </a:r>
            <a:r>
              <a:rPr lang="ru-RU" sz="2400" b="1" dirty="0">
                <a:solidFill>
                  <a:srgbClr val="7030A0"/>
                </a:solidFill>
              </a:rPr>
              <a:t>посредством заполнения одной регистрационной </a:t>
            </a:r>
            <a:r>
              <a:rPr lang="ru-RU" sz="2400" b="1" dirty="0" smtClean="0">
                <a:solidFill>
                  <a:srgbClr val="7030A0"/>
                </a:solidFill>
              </a:rPr>
              <a:t>формы.</a:t>
            </a:r>
            <a:r>
              <a:rPr lang="en-US" sz="2300" dirty="0" smtClean="0"/>
              <a:t>	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Всемирная Торговая Точка ООН</a:t>
            </a:r>
            <a:br>
              <a:rPr lang="ru-RU" dirty="0"/>
            </a:br>
            <a:r>
              <a:rPr lang="da-DK" dirty="0"/>
              <a:t>(</a:t>
            </a:r>
            <a:r>
              <a:rPr lang="ru-RU" dirty="0"/>
              <a:t>ВТТООН</a:t>
            </a:r>
            <a:r>
              <a:rPr lang="da-DK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Бесплатно</a:t>
            </a:r>
            <a:endParaRPr lang="da-DK" sz="2400" dirty="0" smtClean="0"/>
          </a:p>
          <a:p>
            <a:r>
              <a:rPr lang="ru-RU" sz="2400" dirty="0" smtClean="0"/>
              <a:t>14-шаговый процесс регистрации</a:t>
            </a:r>
            <a:endParaRPr lang="da-DK" sz="2400" dirty="0" smtClean="0"/>
          </a:p>
          <a:p>
            <a:r>
              <a:rPr lang="ru-RU" sz="2400" dirty="0"/>
              <a:t>Возможность сохранить и возобновить процесс регистрации</a:t>
            </a:r>
          </a:p>
          <a:p>
            <a:r>
              <a:rPr lang="ru-RU" sz="2400" dirty="0"/>
              <a:t>Подписаться к услугам оповещения тендеров </a:t>
            </a:r>
            <a:r>
              <a:rPr lang="da-DK" sz="2400" dirty="0"/>
              <a:t>(</a:t>
            </a:r>
            <a:r>
              <a:rPr lang="ru-RU" sz="2400" dirty="0"/>
              <a:t>более </a:t>
            </a:r>
            <a:r>
              <a:rPr lang="da-DK" sz="2400" dirty="0"/>
              <a:t>15 </a:t>
            </a:r>
            <a:r>
              <a:rPr lang="ru-RU" sz="2400" dirty="0"/>
              <a:t>новых объявлений по закупкам ежедневно</a:t>
            </a:r>
            <a:r>
              <a:rPr lang="da-DK" sz="2400" dirty="0"/>
              <a:t>)</a:t>
            </a:r>
          </a:p>
          <a:p>
            <a:r>
              <a:rPr lang="ru-RU" sz="2400" dirty="0"/>
              <a:t>Нужна </a:t>
            </a:r>
            <a:r>
              <a:rPr lang="ru-RU" sz="2400" dirty="0" smtClean="0"/>
              <a:t>помощь?</a:t>
            </a:r>
            <a:r>
              <a:rPr lang="da-DK" sz="2400" dirty="0" smtClean="0"/>
              <a:t> </a:t>
            </a:r>
            <a:r>
              <a:rPr lang="da-DK" sz="2400" dirty="0" smtClean="0">
                <a:hlinkClick r:id="rId2"/>
              </a:rPr>
              <a:t>registry@ungm.org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182" y="4177145"/>
            <a:ext cx="3296608" cy="18582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891" y="4572000"/>
            <a:ext cx="4011574" cy="220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 и где получить информацию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 электронной почте: </a:t>
            </a:r>
            <a:r>
              <a:rPr lang="en-GB" dirty="0" smtClean="0">
                <a:hlinkClick r:id="rId2"/>
              </a:rPr>
              <a:t>pu.uz@undp.org</a:t>
            </a:r>
            <a:endParaRPr lang="en-GB" dirty="0" smtClean="0"/>
          </a:p>
          <a:p>
            <a:r>
              <a:rPr lang="ru-RU" dirty="0" smtClean="0"/>
              <a:t>На нашем сайте: </a:t>
            </a:r>
            <a:r>
              <a:rPr lang="en-GB" sz="3200" dirty="0" smtClean="0">
                <a:hlinkClick r:id="rId3"/>
              </a:rPr>
              <a:t>www.uz.undp.org</a:t>
            </a:r>
            <a:r>
              <a:rPr lang="ru-RU" sz="3200" dirty="0" smtClean="0"/>
              <a:t> </a:t>
            </a:r>
            <a:endParaRPr lang="en-GB" sz="3200" dirty="0"/>
          </a:p>
          <a:p>
            <a:r>
              <a:rPr lang="en-GB" dirty="0" smtClean="0"/>
              <a:t> </a:t>
            </a:r>
            <a:r>
              <a:rPr lang="ru-RU" dirty="0" smtClean="0"/>
              <a:t>По телефону</a:t>
            </a:r>
            <a:r>
              <a:rPr lang="en-US" dirty="0" smtClean="0"/>
              <a:t> +998 71 1203450</a:t>
            </a:r>
            <a:endParaRPr lang="ru-RU" dirty="0" smtClean="0"/>
          </a:p>
          <a:p>
            <a:endParaRPr lang="ru-RU" dirty="0"/>
          </a:p>
          <a:p>
            <a:r>
              <a:rPr lang="en-GB" dirty="0" smtClean="0">
                <a:hlinkClick r:id="rId4"/>
              </a:rPr>
              <a:t>www.procurement-notices.undp.org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www.ungm.org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066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/>
            <a:r>
              <a:rPr lang="ru-RU" sz="4000" dirty="0" smtClean="0"/>
              <a:t>Спасибо за внимание, </a:t>
            </a:r>
          </a:p>
          <a:p>
            <a:pPr algn="ctr"/>
            <a:r>
              <a:rPr lang="ru-RU" sz="4000" dirty="0" smtClean="0"/>
              <a:t>Желаем удачи!</a:t>
            </a:r>
            <a:endParaRPr lang="en-US" sz="4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website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6019800"/>
            <a:ext cx="809625" cy="704850"/>
          </a:xfrm>
          <a:prstGeom prst="rect">
            <a:avLst/>
          </a:prstGeom>
        </p:spPr>
      </p:pic>
      <p:pic>
        <p:nvPicPr>
          <p:cNvPr id="8" name="Picture 7" descr="UNDP-NP-ODOE-2010.jpg.thumb.173.2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1600201"/>
            <a:ext cx="1828800" cy="99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позиции, закупаемые в системе </a:t>
            </a:r>
            <a:r>
              <a:rPr lang="ru-RU" dirty="0" smtClean="0"/>
              <a:t>ООН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33400" y="1600200"/>
            <a:ext cx="395768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365125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Товары</a:t>
            </a: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65125" indent="-365125" eaLnBrk="0" hangingPunct="0">
              <a:buFontTx/>
              <a:buChar char="•"/>
            </a:pPr>
            <a:r>
              <a:rPr lang="ru-RU" sz="1700" dirty="0">
                <a:solidFill>
                  <a:srgbClr val="3B3B3B"/>
                </a:solidFill>
              </a:rPr>
              <a:t>Продукты и детское питание</a:t>
            </a:r>
            <a:endParaRPr lang="en-GB" sz="1700" dirty="0">
              <a:solidFill>
                <a:srgbClr val="3B3B3B"/>
              </a:solidFill>
            </a:endParaRPr>
          </a:p>
          <a:p>
            <a:pPr marL="365125" indent="-365125" eaLnBrk="0" hangingPunct="0">
              <a:buFontTx/>
              <a:buChar char="•"/>
            </a:pPr>
            <a:r>
              <a:rPr lang="ru-RU" sz="1700" dirty="0">
                <a:solidFill>
                  <a:srgbClr val="3B3B3B"/>
                </a:solidFill>
              </a:rPr>
              <a:t>Лекарственные средства и вакцины</a:t>
            </a:r>
            <a:endParaRPr lang="en-GB" sz="1700" dirty="0">
              <a:solidFill>
                <a:srgbClr val="3B3B3B"/>
              </a:solidFill>
            </a:endParaRPr>
          </a:p>
          <a:p>
            <a:pPr marL="365125" indent="-365125" eaLnBrk="0" hangingPunct="0">
              <a:buFontTx/>
              <a:buChar char="•"/>
            </a:pPr>
            <a:r>
              <a:rPr lang="ru-RU" sz="1700" dirty="0">
                <a:solidFill>
                  <a:srgbClr val="3B3B3B"/>
                </a:solidFill>
              </a:rPr>
              <a:t>Транспортные средства и комплектующие</a:t>
            </a:r>
            <a:endParaRPr lang="en-GB" sz="1700" dirty="0">
              <a:solidFill>
                <a:srgbClr val="3B3B3B"/>
              </a:solidFill>
            </a:endParaRPr>
          </a:p>
          <a:p>
            <a:pPr marL="365125" indent="-365125" eaLnBrk="0" hangingPunct="0">
              <a:buFontTx/>
              <a:buChar char="•"/>
            </a:pPr>
            <a:r>
              <a:rPr lang="ru-RU" sz="1700" dirty="0">
                <a:solidFill>
                  <a:srgbClr val="3B3B3B"/>
                </a:solidFill>
              </a:rPr>
              <a:t>Текстиль, включая одежду, тенты, постельное белье, москитные сетки и т.д.</a:t>
            </a:r>
            <a:endParaRPr lang="en-GB" sz="1700" dirty="0">
              <a:solidFill>
                <a:srgbClr val="3B3B3B"/>
              </a:solidFill>
            </a:endParaRPr>
          </a:p>
          <a:p>
            <a:pPr marL="365125" indent="-365125" eaLnBrk="0" hangingPunct="0">
              <a:buFontTx/>
              <a:buChar char="•"/>
            </a:pPr>
            <a:r>
              <a:rPr lang="ru-RU" sz="1700" dirty="0">
                <a:solidFill>
                  <a:srgbClr val="3B3B3B"/>
                </a:solidFill>
              </a:rPr>
              <a:t>Медицинское, лабораторное и клиническое оборудование</a:t>
            </a:r>
          </a:p>
          <a:p>
            <a:pPr marL="365125" indent="-365125" eaLnBrk="0" hangingPunct="0">
              <a:buFontTx/>
              <a:buChar char="•"/>
            </a:pPr>
            <a:r>
              <a:rPr lang="ru-RU" sz="1700" dirty="0">
                <a:solidFill>
                  <a:srgbClr val="3B3B3B"/>
                </a:solidFill>
              </a:rPr>
              <a:t>Компьютеры и информационно-коммуникационное оборудование, включая программное обеспечение</a:t>
            </a:r>
          </a:p>
          <a:p>
            <a:pPr marL="365125" indent="-365125" eaLnBrk="0" hangingPunct="0">
              <a:buFontTx/>
              <a:buChar char="•"/>
            </a:pPr>
            <a:r>
              <a:rPr lang="ru-RU" sz="1700" dirty="0">
                <a:solidFill>
                  <a:srgbClr val="3B3B3B"/>
                </a:solidFill>
              </a:rPr>
              <a:t>Топливо и горюче-смазочные продукты</a:t>
            </a:r>
          </a:p>
          <a:p>
            <a:pPr marL="365125" indent="-365125" eaLnBrk="0" hangingPunct="0">
              <a:buFontTx/>
              <a:buChar char="•"/>
            </a:pPr>
            <a:r>
              <a:rPr lang="ru-RU" sz="1700" dirty="0">
                <a:solidFill>
                  <a:srgbClr val="3B3B3B"/>
                </a:solidFill>
              </a:rPr>
              <a:t>Книги, бумага, канцелярские товары и офисные принадлежности</a:t>
            </a:r>
            <a:endParaRPr lang="en-GB" sz="1700" dirty="0">
              <a:solidFill>
                <a:srgbClr val="3B3B3B"/>
              </a:solidFill>
            </a:endParaRPr>
          </a:p>
          <a:p>
            <a:pPr marL="365125" indent="-365125" eaLnBrk="0" hangingPunct="0">
              <a:buFontTx/>
              <a:buChar char="•"/>
            </a:pPr>
            <a:r>
              <a:rPr lang="ru-RU" sz="1700" dirty="0">
                <a:solidFill>
                  <a:srgbClr val="3B3B3B"/>
                </a:solidFill>
              </a:rPr>
              <a:t>Мебель</a:t>
            </a:r>
            <a:endParaRPr lang="en-US" sz="1700" dirty="0">
              <a:solidFill>
                <a:srgbClr val="3B3B3B"/>
              </a:solidFill>
              <a:cs typeface="Arial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343400" y="1600200"/>
            <a:ext cx="404062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Услуги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125" indent="-365125" eaLnBrk="0" hangingPunct="0">
              <a:spcBef>
                <a:spcPct val="50000"/>
              </a:spcBef>
              <a:buFontTx/>
              <a:buChar char="•"/>
            </a:pPr>
            <a:r>
              <a:rPr lang="ru-RU" dirty="0">
                <a:solidFill>
                  <a:srgbClr val="3B3B3B"/>
                </a:solidFill>
              </a:rPr>
              <a:t>Транспортные услуги</a:t>
            </a:r>
            <a:endParaRPr lang="en-US" dirty="0">
              <a:solidFill>
                <a:srgbClr val="3B3B3B"/>
              </a:solidFill>
            </a:endParaRPr>
          </a:p>
          <a:p>
            <a:pPr marL="365125" indent="-365125" eaLnBrk="0" hangingPunct="0">
              <a:spcBef>
                <a:spcPct val="50000"/>
              </a:spcBef>
              <a:buFontTx/>
              <a:buChar char="•"/>
            </a:pPr>
            <a:r>
              <a:rPr lang="ru-RU" dirty="0">
                <a:solidFill>
                  <a:srgbClr val="3B3B3B"/>
                </a:solidFill>
              </a:rPr>
              <a:t>Строительные, инженерные и архитектурные услуги</a:t>
            </a:r>
            <a:endParaRPr lang="en-US" dirty="0">
              <a:solidFill>
                <a:srgbClr val="3B3B3B"/>
              </a:solidFill>
            </a:endParaRPr>
          </a:p>
          <a:p>
            <a:pPr marL="365125" indent="-365125" eaLnBrk="0" hangingPunct="0">
              <a:spcBef>
                <a:spcPct val="50000"/>
              </a:spcBef>
              <a:buFontTx/>
              <a:buChar char="•"/>
            </a:pPr>
            <a:r>
              <a:rPr lang="ru-RU" dirty="0">
                <a:solidFill>
                  <a:srgbClr val="3B3B3B"/>
                </a:solidFill>
              </a:rPr>
              <a:t>Консультанты</a:t>
            </a:r>
          </a:p>
          <a:p>
            <a:pPr marL="365125" indent="-365125" eaLnBrk="0" hangingPunct="0">
              <a:spcBef>
                <a:spcPct val="50000"/>
              </a:spcBef>
              <a:buFontTx/>
              <a:buChar char="•"/>
            </a:pPr>
            <a:r>
              <a:rPr lang="ru-RU" dirty="0">
                <a:solidFill>
                  <a:srgbClr val="3B3B3B"/>
                </a:solidFill>
              </a:rPr>
              <a:t>Техническое обслуживание транспорта</a:t>
            </a:r>
          </a:p>
          <a:p>
            <a:pPr marL="365125" indent="-365125" eaLnBrk="0" hangingPunct="0">
              <a:spcBef>
                <a:spcPct val="50000"/>
              </a:spcBef>
              <a:buFontTx/>
              <a:buChar char="•"/>
            </a:pPr>
            <a:r>
              <a:rPr lang="ru-RU" dirty="0">
                <a:solidFill>
                  <a:srgbClr val="3B3B3B"/>
                </a:solidFill>
              </a:rPr>
              <a:t>Услуги по организации поездок</a:t>
            </a:r>
          </a:p>
          <a:p>
            <a:pPr marL="365125" indent="-365125" eaLnBrk="0" hangingPunct="0">
              <a:spcBef>
                <a:spcPct val="50000"/>
              </a:spcBef>
              <a:buFontTx/>
              <a:buChar char="•"/>
            </a:pPr>
            <a:r>
              <a:rPr lang="ru-RU" dirty="0">
                <a:solidFill>
                  <a:srgbClr val="3B3B3B"/>
                </a:solidFill>
              </a:rPr>
              <a:t>Услуги по аренде</a:t>
            </a:r>
            <a:endParaRPr lang="en-US" dirty="0">
              <a:solidFill>
                <a:srgbClr val="3B3B3B"/>
              </a:solidFill>
            </a:endParaRPr>
          </a:p>
          <a:p>
            <a:pPr marL="365125" indent="-365125" eaLnBrk="0" hangingPunct="0">
              <a:spcBef>
                <a:spcPct val="50000"/>
              </a:spcBef>
              <a:buFontTx/>
              <a:buChar char="•"/>
            </a:pPr>
            <a:r>
              <a:rPr lang="ru-RU" dirty="0">
                <a:solidFill>
                  <a:srgbClr val="3B3B3B"/>
                </a:solidFill>
              </a:rPr>
              <a:t>Услуги по обслуживания ИК оборудования</a:t>
            </a:r>
            <a:endParaRPr lang="en-US" dirty="0">
              <a:solidFill>
                <a:srgbClr val="3B3B3B"/>
              </a:solidFill>
            </a:endParaRPr>
          </a:p>
          <a:p>
            <a:pPr marL="365125" indent="-365125" eaLnBrk="0" hangingPunct="0">
              <a:spcBef>
                <a:spcPct val="50000"/>
              </a:spcBef>
              <a:buFontTx/>
              <a:buChar char="•"/>
            </a:pPr>
            <a:r>
              <a:rPr lang="ru-RU" dirty="0">
                <a:solidFill>
                  <a:srgbClr val="3B3B3B"/>
                </a:solidFill>
              </a:rPr>
              <a:t>Финансовые и аудиторские услуги</a:t>
            </a:r>
          </a:p>
          <a:p>
            <a:pPr marL="365125" indent="-365125" eaLnBrk="0" hangingPunct="0">
              <a:spcBef>
                <a:spcPct val="50000"/>
              </a:spcBef>
              <a:buFontTx/>
              <a:buChar char="•"/>
            </a:pPr>
            <a:r>
              <a:rPr lang="ru-RU" dirty="0">
                <a:solidFill>
                  <a:srgbClr val="3B3B3B"/>
                </a:solidFill>
              </a:rPr>
              <a:t>Услуги по управлению</a:t>
            </a:r>
            <a:endParaRPr lang="en-US" dirty="0">
              <a:solidFill>
                <a:srgbClr val="3B3B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Объем закупок </a:t>
            </a:r>
            <a:r>
              <a:rPr lang="ru-RU" dirty="0" smtClean="0"/>
              <a:t>ООН </a:t>
            </a:r>
            <a:r>
              <a:rPr lang="ru-RU" dirty="0" smtClean="0"/>
              <a:t>2009-2014 </a:t>
            </a:r>
            <a:br>
              <a:rPr lang="ru-RU" dirty="0" smtClean="0"/>
            </a:br>
            <a:r>
              <a:rPr lang="ru-RU" dirty="0" smtClean="0"/>
              <a:t>(здесь и далее в млн. долл. США)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" y="1752600"/>
            <a:ext cx="7334250" cy="4267200"/>
          </a:xfrm>
        </p:spPr>
      </p:pic>
    </p:spTree>
    <p:extLst>
      <p:ext uri="{BB962C8B-B14F-4D97-AF65-F5344CB8AC3E}">
        <p14:creationId xmlns:p14="http://schemas.microsoft.com/office/powerpoint/2010/main" val="112025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Закупки ПРООН в Узбекистане в цифрах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sz="3200" b="1" dirty="0" smtClean="0"/>
              <a:t>201</a:t>
            </a:r>
            <a:r>
              <a:rPr lang="ru-RU" sz="3200" b="1" dirty="0" smtClean="0"/>
              <a:t>4</a:t>
            </a:r>
            <a:r>
              <a:rPr lang="en-US" sz="3200" b="1" dirty="0" smtClean="0"/>
              <a:t>:          7 </a:t>
            </a:r>
            <a:r>
              <a:rPr lang="ru-RU" sz="3200" b="1" dirty="0" err="1" smtClean="0"/>
              <a:t>млн</a:t>
            </a:r>
            <a:r>
              <a:rPr lang="ru-RU" sz="3200" b="1" dirty="0" smtClean="0"/>
              <a:t> долл. США</a:t>
            </a:r>
            <a:endParaRPr lang="en-US" sz="3200" b="1" dirty="0" smtClean="0"/>
          </a:p>
          <a:p>
            <a:pPr algn="ctr"/>
            <a:endParaRPr lang="en-US" sz="3200" b="1" dirty="0" smtClean="0"/>
          </a:p>
          <a:p>
            <a:r>
              <a:rPr lang="en-US" sz="3200" b="1" dirty="0" smtClean="0"/>
              <a:t>20</a:t>
            </a:r>
            <a:r>
              <a:rPr lang="ru-RU" sz="3200" b="1" dirty="0" smtClean="0"/>
              <a:t>15</a:t>
            </a:r>
            <a:r>
              <a:rPr lang="en-US" sz="3200" b="1" dirty="0" smtClean="0"/>
              <a:t>:          9 </a:t>
            </a:r>
            <a:r>
              <a:rPr lang="ru-RU" sz="3200" b="1" dirty="0" smtClean="0"/>
              <a:t>млн долл. </a:t>
            </a:r>
            <a:r>
              <a:rPr lang="ru-RU" sz="3200" b="1" dirty="0" smtClean="0"/>
              <a:t>США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2016:	</a:t>
            </a:r>
            <a:r>
              <a:rPr lang="en-US" sz="3200" b="1" dirty="0"/>
              <a:t>     </a:t>
            </a:r>
            <a:r>
              <a:rPr lang="ru-RU" sz="3200" b="1" dirty="0" smtClean="0"/>
              <a:t>8,5</a:t>
            </a:r>
            <a:r>
              <a:rPr lang="en-US" sz="3200" b="1" dirty="0" smtClean="0"/>
              <a:t> </a:t>
            </a:r>
            <a:r>
              <a:rPr lang="ru-RU" sz="3200" b="1" dirty="0"/>
              <a:t>млн долл. </a:t>
            </a:r>
            <a:r>
              <a:rPr lang="ru-RU" sz="3200" b="1" dirty="0" smtClean="0"/>
              <a:t>США</a:t>
            </a:r>
            <a:r>
              <a:rPr lang="en-US" sz="3200" b="1" dirty="0" smtClean="0"/>
              <a:t> (</a:t>
            </a:r>
            <a:r>
              <a:rPr lang="ru-RU" sz="3200" b="1" dirty="0" smtClean="0"/>
              <a:t>прогноз)</a:t>
            </a:r>
            <a:endParaRPr lang="en-US" sz="3200" b="1" dirty="0"/>
          </a:p>
          <a:p>
            <a:endParaRPr lang="ru-RU" sz="3200" b="1" dirty="0" smtClean="0"/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4106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Закупки ООН в Узбекистане в </a:t>
            </a:r>
            <a:r>
              <a:rPr lang="ru-RU" dirty="0" err="1" smtClean="0"/>
              <a:t>страновом</a:t>
            </a:r>
            <a:r>
              <a:rPr lang="ru-RU" dirty="0" smtClean="0"/>
              <a:t> разрезе</a:t>
            </a:r>
            <a:r>
              <a:rPr lang="en-US" dirty="0" smtClean="0"/>
              <a:t> (2011)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90053204"/>
              </p:ext>
            </p:extLst>
          </p:nvPr>
        </p:nvGraphicFramePr>
        <p:xfrm>
          <a:off x="457200" y="1447800"/>
          <a:ext cx="8915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/>
            <a:r>
              <a:rPr lang="ru-RU" sz="4000" dirty="0" smtClean="0"/>
              <a:t>Процедуры ООН по закупкам</a:t>
            </a:r>
            <a:endParaRPr lang="en-US" sz="4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website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6019800"/>
            <a:ext cx="809625" cy="704850"/>
          </a:xfrm>
          <a:prstGeom prst="rect">
            <a:avLst/>
          </a:prstGeom>
        </p:spPr>
      </p:pic>
      <p:pic>
        <p:nvPicPr>
          <p:cNvPr id="6" name="Picture 5" descr="13107582155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7391400" y="1600200"/>
            <a:ext cx="1752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Общее руководство для закупок ООН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Закупки системы ООН реализуются во соответствии со следующими принципами:</a:t>
            </a:r>
            <a:endParaRPr lang="en-GB" sz="2400" dirty="0" smtClean="0"/>
          </a:p>
          <a:p>
            <a:r>
              <a:rPr lang="ru-RU" sz="2400" dirty="0" smtClean="0"/>
              <a:t>Преследовать цели ООН</a:t>
            </a:r>
            <a:endParaRPr lang="en-GB" sz="2400" dirty="0" smtClean="0"/>
          </a:p>
          <a:p>
            <a:r>
              <a:rPr lang="ru-RU" sz="2400" dirty="0" smtClean="0"/>
              <a:t>Честность/справедливость</a:t>
            </a:r>
            <a:endParaRPr lang="en-GB" sz="2400" dirty="0" smtClean="0"/>
          </a:p>
          <a:p>
            <a:r>
              <a:rPr lang="ru-RU" sz="2400" dirty="0" smtClean="0"/>
              <a:t>Добросовестность и подотчетность</a:t>
            </a:r>
            <a:endParaRPr lang="en-GB" sz="2400" dirty="0" smtClean="0"/>
          </a:p>
          <a:p>
            <a:r>
              <a:rPr lang="ru-RU" sz="2400" dirty="0" smtClean="0"/>
              <a:t>Прозрачность</a:t>
            </a:r>
            <a:endParaRPr lang="en-GB" sz="2400" dirty="0" smtClean="0"/>
          </a:p>
          <a:p>
            <a:r>
              <a:rPr lang="ru-RU" sz="2400" dirty="0" smtClean="0"/>
              <a:t>Эффективная конкуренция</a:t>
            </a:r>
            <a:endParaRPr lang="en-GB" sz="2400" dirty="0" smtClean="0"/>
          </a:p>
          <a:p>
            <a:r>
              <a:rPr lang="ru-RU" sz="2400" dirty="0" smtClean="0"/>
              <a:t>Наилучшее соотношение цены и качества</a:t>
            </a:r>
            <a:endParaRPr lang="en-GB" sz="2400" dirty="0" smtClean="0"/>
          </a:p>
          <a:p>
            <a:pPr marL="0" indent="0">
              <a:buNone/>
            </a:pPr>
            <a:r>
              <a:rPr lang="ru-RU" sz="2400" dirty="0" smtClean="0"/>
              <a:t>Общее руководство покрывает этапы закупок начиная с анализа рынка и завершая выпуском контракта</a:t>
            </a:r>
            <a:r>
              <a:rPr lang="en-GB" sz="2400" dirty="0" smtClean="0"/>
              <a:t> - </a:t>
            </a:r>
            <a:r>
              <a:rPr lang="en-GB" sz="2400" dirty="0" smtClean="0">
                <a:hlinkClick r:id="rId2"/>
              </a:rPr>
              <a:t>www.ungm.org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Общепринятые общие условия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Покрывает как закупку товаров, так и заключение контрактов на услуги</a:t>
            </a:r>
            <a:endParaRPr lang="en-GB" sz="2400" dirty="0" smtClean="0"/>
          </a:p>
          <a:p>
            <a:r>
              <a:rPr lang="ru-RU" sz="2400" dirty="0" smtClean="0"/>
              <a:t>Основные положения являются общепринятыми в системе ООН</a:t>
            </a:r>
            <a:r>
              <a:rPr lang="en-GB" sz="2400" dirty="0" smtClean="0"/>
              <a:t> – </a:t>
            </a:r>
            <a:r>
              <a:rPr lang="ru-RU" sz="2400" dirty="0" smtClean="0"/>
              <a:t>некоторые могут отличаться в зависимости от требований отдельных агентств ООН</a:t>
            </a:r>
            <a:endParaRPr lang="en-GB" sz="2400" dirty="0" smtClean="0"/>
          </a:p>
          <a:p>
            <a:r>
              <a:rPr lang="ru-RU" sz="2400" dirty="0" smtClean="0"/>
              <a:t>Потенциальным поставщикам следует ознакомиться с Общими правилами ООН</a:t>
            </a:r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r>
              <a:rPr lang="ru-RU" sz="2400" dirty="0" smtClean="0"/>
              <a:t>Доступен на </a:t>
            </a:r>
            <a:r>
              <a:rPr lang="en-GB" sz="2400" dirty="0" smtClean="0">
                <a:hlinkClick r:id="rId2"/>
              </a:rPr>
              <a:t>www.ungm.org</a:t>
            </a:r>
            <a:endParaRPr lang="en-GB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rgbClr val="2C2C2C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59A9F2"/>
      </a:accent2>
      <a:accent3>
        <a:srgbClr val="90C6F6"/>
      </a:accent3>
      <a:accent4>
        <a:srgbClr val="93F5F9"/>
      </a:accent4>
      <a:accent5>
        <a:srgbClr val="5DF0F6"/>
      </a:accent5>
      <a:accent6>
        <a:srgbClr val="0B5394"/>
      </a:accent6>
      <a:hlink>
        <a:srgbClr val="3D007A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4516</TotalTime>
  <Words>893</Words>
  <Application>Microsoft Office PowerPoint</Application>
  <PresentationFormat>On-screen Show (4:3)</PresentationFormat>
  <Paragraphs>215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Tw Cen MT</vt:lpstr>
      <vt:lpstr>Wingdings</vt:lpstr>
      <vt:lpstr>Wingdings 2</vt:lpstr>
      <vt:lpstr>Median</vt:lpstr>
      <vt:lpstr>Программа</vt:lpstr>
      <vt:lpstr>Обзор</vt:lpstr>
      <vt:lpstr>Основные позиции, закупаемые в системе ООН</vt:lpstr>
      <vt:lpstr>Объем закупок ООН 2009-2014  (здесь и далее в млн. долл. США)</vt:lpstr>
      <vt:lpstr>Закупки ПРООН в Узбекистане в цифрах</vt:lpstr>
      <vt:lpstr>Закупки ООН в Узбекистане в страновом разрезе (2011)</vt:lpstr>
      <vt:lpstr> </vt:lpstr>
      <vt:lpstr>Общее руководство для закупок ООН</vt:lpstr>
      <vt:lpstr>Общепринятые общие условия</vt:lpstr>
      <vt:lpstr>Как принимается решение о методе закупок?</vt:lpstr>
      <vt:lpstr>Виды конкурсных торгов</vt:lpstr>
      <vt:lpstr>Лимит/Виды тендера</vt:lpstr>
      <vt:lpstr>Также . . .</vt:lpstr>
      <vt:lpstr>Критерии оценки</vt:lpstr>
      <vt:lpstr>Как поставщики определяются? </vt:lpstr>
      <vt:lpstr>Практические советы</vt:lpstr>
      <vt:lpstr>Практические советы</vt:lpstr>
      <vt:lpstr> </vt:lpstr>
      <vt:lpstr>Вы готовы поставлять в ООН?</vt:lpstr>
      <vt:lpstr>Шаг за шагом к успеху</vt:lpstr>
      <vt:lpstr> </vt:lpstr>
      <vt:lpstr>Информация на веб-сайтах</vt:lpstr>
      <vt:lpstr>Бизнес информация</vt:lpstr>
      <vt:lpstr> </vt:lpstr>
      <vt:lpstr>Всемирная Торговая Точка ООН (ВТТООН - UNGM)</vt:lpstr>
      <vt:lpstr>Всемирная Торговая Точка ООН (ВТТООН)</vt:lpstr>
      <vt:lpstr>Как  и где получить информацию</vt:lpstr>
      <vt:lpstr> </vt:lpstr>
    </vt:vector>
  </TitlesOfParts>
  <Company>UNDP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Business with the United Nations (UN)</dc:title>
  <dc:creator>kerryk</dc:creator>
  <cp:lastModifiedBy>Sanjar Rahimov</cp:lastModifiedBy>
  <cp:revision>187</cp:revision>
  <cp:lastPrinted>2016-04-05T06:20:43Z</cp:lastPrinted>
  <dcterms:created xsi:type="dcterms:W3CDTF">2011-11-15T13:08:07Z</dcterms:created>
  <dcterms:modified xsi:type="dcterms:W3CDTF">2016-04-05T06:39:38Z</dcterms:modified>
</cp:coreProperties>
</file>