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3605" autoAdjust="0"/>
  </p:normalViewPr>
  <p:slideViewPr>
    <p:cSldViewPr>
      <p:cViewPr varScale="1">
        <p:scale>
          <a:sx n="68" d="100"/>
          <a:sy n="68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EC05E-A2EE-410B-A759-911A1709CA47}" type="datetimeFigureOut">
              <a:rPr lang="uk-UA" smtClean="0"/>
              <a:pPr/>
              <a:t>23.10.2016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653CA-6B71-4DE3-98D1-2B69860B38D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ccua.org/" TargetMode="External"/><Relationship Id="rId4" Type="http://schemas.openxmlformats.org/officeDocument/2006/relationships/hyperlink" Target="mailto:office@iccua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89" y="1"/>
            <a:ext cx="9158378" cy="6858000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8676456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764704"/>
            <a:ext cx="4572000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ICC UKRAINE</a:t>
            </a:r>
          </a:p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організував бізнес – форуми у 67 країнах світу; 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брав участь у 8 Конгресах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WCF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та 5 конгресах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має ділові контакти з Комітетами МТП у 90 країнах світу;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проводить щорічно понад 7 міжнародних бізнес заходів; </a:t>
            </a:r>
          </a:p>
          <a:p>
            <a:pPr lvl="0">
              <a:spcAft>
                <a:spcPts val="600"/>
              </a:spcAft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має представництва у 20 регіонах України;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пропонує конкретні механізми для сприяння розвитку національного та міжнародного бізнесу;</a:t>
            </a:r>
          </a:p>
          <a:p>
            <a:pPr lvl="0">
              <a:spcAft>
                <a:spcPts val="600"/>
              </a:spcAft>
              <a:buFontTx/>
              <a:buChar char="-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має експертні Комісії з  актуальних напрямків діяльності бізнесу.</a:t>
            </a:r>
          </a:p>
          <a:p>
            <a:endParaRPr lang="uk-UA" dirty="0"/>
          </a:p>
        </p:txBody>
      </p:sp>
      <p:pic>
        <p:nvPicPr>
          <p:cNvPr id="6147" name="Picture 3" descr="https://encrypted-tbn2.gstatic.com/images?q=tbn:ANd9GcQPaJbLywfCsdLeOok-320lnowl1-Gh_VmhhHqH3hG1wd5PbO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4536504" cy="45365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764704"/>
            <a:ext cx="842493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надає комплексну фахову допомогу підприємствам через: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експертні консультації та діалог «влада-бізнес»</a:t>
            </a:r>
          </a:p>
          <a:p>
            <a:pPr lvl="0" algn="just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участь  у 14 Комісіях та Робочих групах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діяльність власних профільних Комісій з основних напрямків розвитку бізнесу та  допомога національному товаровиробнику в опрацюванні законодавчих актів</a:t>
            </a:r>
          </a:p>
          <a:p>
            <a:pPr lvl="0" algn="just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представництво і головування 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Громадських Радах при провідних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міністерствах та відомствах України з метою</a:t>
            </a: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створення  належних умов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ведення  бізнесу через діалог між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представниками ділових кіл та влади.</a:t>
            </a:r>
          </a:p>
          <a:p>
            <a:endParaRPr lang="uk-UA" dirty="0"/>
          </a:p>
        </p:txBody>
      </p:sp>
      <p:pic>
        <p:nvPicPr>
          <p:cNvPr id="5122" name="Picture 2" descr="http://transkarpatia.net/uploads/posts/2013-03/thumbs/1363869390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573017"/>
            <a:ext cx="3635896" cy="328498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21088"/>
            <a:ext cx="896448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Основним завданням регіональних представництв є розширення сфери впливу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, конструктивне співробітництво у сегменті сприяння розвитку міжнародної торгівлі та інвестицій з впровадженням кращих світових практик на рівні області, району та міст обласного значення та надання допомоги регіональному бізнесу у виході на міжнародні ринки.</a:t>
            </a:r>
          </a:p>
          <a:p>
            <a:endParaRPr lang="uk-U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36713"/>
            <a:ext cx="5328592" cy="3384375"/>
          </a:xfrm>
          <a:prstGeom prst="rect">
            <a:avLst/>
          </a:prstGeom>
        </p:spPr>
      </p:pic>
    </p:spTree>
  </p:cSld>
  <p:clrMapOvr>
    <a:masterClrMapping/>
  </p:clrMapOvr>
  <p:transition spd="slow" advTm="10000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35292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Суспільна корисність регіональних представництв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 визначається: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послідовним захистом прав та законних інтересів учасників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в економічній, правовій та інших сферах їх діяльності, представництво інтересів учасників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на місцевому рівні;</a:t>
            </a: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спрямуванням на загальний добробут держави та обстоюванням інтересів учасників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 ЦОВВ;</a:t>
            </a: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активністю і результативністю посередництва між учасниками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 владою; </a:t>
            </a: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добросовісним партнерством з активними структурами громадянського суспільства; </a:t>
            </a: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постійною роботою щодо вдосконалення правових засад суспільного життя;</a:t>
            </a:r>
          </a:p>
          <a:p>
            <a:pPr lvl="0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формуванням міжнародного позитивного іміджу та інвестиційної привабливості України.</a:t>
            </a:r>
          </a:p>
          <a:p>
            <a:endParaRPr lang="uk-UA" dirty="0"/>
          </a:p>
        </p:txBody>
      </p:sp>
    </p:spTree>
  </p:cSld>
  <p:clrMapOvr>
    <a:masterClrMapping/>
  </p:clrMapOvr>
  <p:transition spd="slow" advTm="10000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 Економічні послуги: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участь у галузевих і проблемно-орієнтованих дослідженнях з актуальних напрямків діяльності підприємств; 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участь у розробці прогнозів економічного розвитку регіонів;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інвестиційний менеджмент: підготовка бізнес-планів, техніко-економічних обґрунтувань, фінансових планів, проектів тощо;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підтвердження відповідності (верифікації) експортних митних декларацій та інших документів на товари, які оформлюються експортерами.</a:t>
            </a:r>
          </a:p>
        </p:txBody>
      </p:sp>
      <p:pic>
        <p:nvPicPr>
          <p:cNvPr id="27650" name="Picture 2" descr="http://toplutsk.com/board/images/normal/61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573016"/>
            <a:ext cx="5400600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24744"/>
            <a:ext cx="88924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b="1" i="1" u="sng" dirty="0">
                <a:latin typeface="Times New Roman" pitchFamily="18" charset="0"/>
                <a:cs typeface="Times New Roman" pitchFamily="18" charset="0"/>
              </a:rPr>
              <a:t>Представницькі послуги: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участь у роботі дорадчих та консультативних органів, робочих груп при Кабінеті Міністрів України, Комітетах Верховної Ради України, інших органах державної влади над проектами нормативно-правових актів, положення яких містять загрозливі для бізнесу регуляторні норми;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організація та проведення семінарів з питань нових методів управління, досвіду роботи на світових торгових майданчиках.</a:t>
            </a:r>
          </a:p>
          <a:p>
            <a:endParaRPr lang="uk-UA" dirty="0"/>
          </a:p>
        </p:txBody>
      </p:sp>
      <p:pic>
        <p:nvPicPr>
          <p:cNvPr id="33794" name="Picture 2" descr="http://eslovnik.com/img/zmnoz4qt1vz2mpj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717032"/>
            <a:ext cx="5148064" cy="31409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96752"/>
            <a:ext cx="612068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Міжнародні послуги: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інформаційна підтримка при виході підприємств на зовнішні ринки через партнерські взаємини із мережею Національних комітетів у 90 країнах світу (аналіз економічної ситуації у конкретній країні);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підтримка у листуванні із зарубіжними партнерами;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організація та участь у міжнародних бізнес-форумах, інвестиційних конференціях тощо.</a:t>
            </a:r>
          </a:p>
          <a:p>
            <a:endParaRPr lang="uk-UA" dirty="0"/>
          </a:p>
        </p:txBody>
      </p:sp>
      <p:pic>
        <p:nvPicPr>
          <p:cNvPr id="32770" name="Picture 2" descr="http://files.ub.ua/firms/about-images/1/302753_488638_13335338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00808"/>
            <a:ext cx="2915816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52736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Юридичні послуги: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вирішення спорів у Третейському суді при</a:t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Tx/>
              <a:buChar char="-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захист інтересів учасників у провідній міжнародній арбітражній установі – Міжнародному Арбітражному Суді при МТП у Парижі.</a:t>
            </a:r>
          </a:p>
          <a:p>
            <a:endParaRPr lang="uk-UA" dirty="0"/>
          </a:p>
        </p:txBody>
      </p:sp>
      <p:pic>
        <p:nvPicPr>
          <p:cNvPr id="31748" name="Picture 4" descr="http://td-kremin.com.ua/wp-content/uploads/2014/11/rivendoviry-do-gospodarskyh-sudiv-vysoky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7669" y="3140969"/>
            <a:ext cx="5316331" cy="26642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u="sng" dirty="0">
                <a:latin typeface="Times New Roman" pitchFamily="18" charset="0"/>
                <a:cs typeface="Times New Roman" pitchFamily="18" charset="0"/>
              </a:rPr>
              <a:t>Освітні послуги: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організація та проведення семінарів з питань застосування чинного законодавства;</a:t>
            </a:r>
          </a:p>
          <a:p>
            <a:pPr lvl="3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організація та проведення семінарів з питань нових методів управління, досвіду роботи на світових торгових майданчиках.</a:t>
            </a:r>
          </a:p>
          <a:p>
            <a:endParaRPr lang="uk-UA" dirty="0"/>
          </a:p>
        </p:txBody>
      </p:sp>
      <p:pic>
        <p:nvPicPr>
          <p:cNvPr id="30722" name="Picture 2" descr="http://hmilnyk.osp-ua.info/userfiles/image/2012/21052012/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861048"/>
            <a:ext cx="4680520" cy="262109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764704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3200" b="1" i="1" u="sng" dirty="0">
                <a:latin typeface="Times New Roman" pitchFamily="18" charset="0"/>
                <a:cs typeface="Times New Roman" pitchFamily="18" charset="0"/>
              </a:rPr>
              <a:t>PR-послуги: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розміщення інформації в інформаційних каталогах та інших рекламних виданнях, під окремі конференції, круглі столи, бізнес-форуми;</a:t>
            </a:r>
          </a:p>
          <a:p>
            <a:pPr lvl="3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 участь у публічних заходах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(круглих столах, прес-конференціях, конференціях, бізнес-форумах).</a:t>
            </a:r>
          </a:p>
          <a:p>
            <a:endParaRPr lang="uk-UA" dirty="0"/>
          </a:p>
        </p:txBody>
      </p:sp>
      <p:pic>
        <p:nvPicPr>
          <p:cNvPr id="29698" name="Picture 2" descr="http://images.ua.prom.st/5767248_w200_h200_864618224014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4"/>
            <a:ext cx="3960440" cy="29703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Chamber of Commerce (ICC)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World Business Organization (WBO)</a:t>
            </a:r>
            <a:br>
              <a:rPr lang="uk-UA" dirty="0">
                <a:latin typeface="Monotype Corsiva" pitchFamily="66" charset="0"/>
              </a:rPr>
            </a:br>
            <a:endParaRPr lang="uk-UA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Це впливова некомерційна міжнародна організація, створена у 1919 році для вирішення актуальних проблем розвитку бізнесу. Штаб-квартира організації знаходиться в Парижі, і на сьогодні її глобальна мережа охоплює понад 6 млн. компаній, торгових палат та асоціацій бізнесу у понад 130 країнах світу.</a:t>
            </a:r>
          </a:p>
          <a:p>
            <a:pPr algn="just">
              <a:buNone/>
            </a:pP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429000"/>
            <a:ext cx="3541125" cy="2408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940311" cy="19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БРЕНД ПРОГРАМИ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908720"/>
            <a:ext cx="856895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ПАРТНЕРСТВО КРАЇН</a:t>
            </a:r>
          </a:p>
          <a:p>
            <a:pPr algn="ctr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Формат проведення заходів у рамках програми «Партнерство країн» дозволяє:</a:t>
            </a: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створити платформу для посилення економічної та інвестиційної взаємодії;</a:t>
            </a: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забезпечити проведення бізнес діалогу між представниками національних і міжнародних бізнес структур;</a:t>
            </a: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презентувати інвестиційні проекти регіонів і підприємств-учасників;</a:t>
            </a: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висвітлювати правове регулювання, робити експертні резюме та знайомити з умовами ведення сучасного бізнесу;</a:t>
            </a:r>
          </a:p>
          <a:p>
            <a:pPr lvl="0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- презентувати умови ведення бізнесу в Україні під час проведення бізнес заходів за кордоном.</a:t>
            </a:r>
          </a:p>
          <a:p>
            <a:endParaRPr lang="uk-UA" dirty="0"/>
          </a:p>
        </p:txBody>
      </p:sp>
      <p:pic>
        <p:nvPicPr>
          <p:cNvPr id="39938" name="Picture 2" descr="http://image.tsn.ua/media/images3/original/Apr2014/3839653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3225" y="4653160"/>
            <a:ext cx="3790775" cy="220484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БРЕНД ПРОГРАМИ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212976"/>
            <a:ext cx="871296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ІНІЦІАТИВНА ГРУПА BASCAP В УКРАЇНІ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ICC ініціювала проект BASCAP ("Бізнес проти контра­факції та піратства"), який об'єднує світову бізнес-спільноту і сприяє ефективному виявленню порушень прав інтелектуальної власності, залучення місцевих, загальнодержавних та міжнародних органів влади до захисту прав інтелектуальної власності та боротьби з контрафактом і піратством.</a:t>
            </a:r>
          </a:p>
          <a:p>
            <a:endParaRPr lang="uk-UA" dirty="0"/>
          </a:p>
        </p:txBody>
      </p:sp>
      <p:pic>
        <p:nvPicPr>
          <p:cNvPr id="37890" name="Picture 2" descr="http://kneu.edu.ua/files/news/news_image/bascap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764704"/>
            <a:ext cx="3744416" cy="25118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БРЕНД ПРОГРАМИ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828092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ПРОЕКТ «ЄДИНЕ ВІКНО - ЛОКАЛЬНЕ РІШЕННЯ»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Метою проекту "Єдине вікно - локальне рішення" є, насамперед, створення сприятливих умов для міжнародного транспортування вантажів через територію України. Реалізація цієї мети передбачає пошук і знаходження спільних рішень для задач, що відносяться до різних областей діяльності: усунення транскордонних перешкод на шляху інтермодальних перевезень, впровадження найбільш ефективної практики інтермодальних перевезень, а також усунення прогалин в існуючому регулюванні процедур зміни виду транспорту і, водночас, пом'якшення зарегульованості процедур перетину кордонів.</a:t>
            </a:r>
          </a:p>
          <a:p>
            <a:endParaRPr lang="uk-UA" dirty="0"/>
          </a:p>
        </p:txBody>
      </p:sp>
      <p:pic>
        <p:nvPicPr>
          <p:cNvPr id="36866" name="Picture 2" descr="http://www.singlewindow.org/i/logo2_uk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764704"/>
            <a:ext cx="3485187" cy="7920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БРЕНД ПРОГРАМИ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60" y="2132856"/>
            <a:ext cx="80648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МІЖНАРОДНИЙ АРБІТРАЖНИЙ СУД МІЖНАРОДНОЇ ТОРГОВОЇ ПАЛАТИ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Міжнародний арбітражний суд ICC є однією з найавторитетніших у світі установ у галузі вирішення міжнародних комерційних суперечок. Основним завданням Суду є організація та адміністрування арбітражних справ що виникають у сфері ділового обороту та мають міжнародний характер. Суд адмініструє також суперечки, що не мають міжнародного характеру, за умови наявності між сторонами спору арбітражної угоди.</a:t>
            </a:r>
          </a:p>
          <a:p>
            <a:endParaRPr lang="uk-UA" dirty="0"/>
          </a:p>
        </p:txBody>
      </p:sp>
      <p:pic>
        <p:nvPicPr>
          <p:cNvPr id="35842" name="Picture 2" descr="http://www.novostimira.com.ua/images/news/1365409539_840.jpe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1619250" cy="161925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88640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БРЕНД ПРОГРАМИ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268760"/>
            <a:ext cx="856895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ТРЕТЕЙСЬКИЙ СУД ПРИ ICC UKRAINE</a:t>
            </a:r>
          </a:p>
          <a:p>
            <a:pPr algn="ctr"/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При ICC Ukraine створений постійно діючий Третейський суд. Використання даного інструменту для розгляду суперечок має низку дуже суттєвих переваг над розглядом справ у державному суді. Зокрема, третейське судочинство забезпечує конфіденційність та більшу швидкість розгляду справ, ніж у державних судових органах.</a:t>
            </a: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Третейський суд має можливість розглядати справи (пов'язані з широким колом типових комерційних суперечок), де можуть виступати як фізичні, так і юридичні особи.</a:t>
            </a:r>
          </a:p>
          <a:p>
            <a:endParaRPr lang="uk-UA" dirty="0"/>
          </a:p>
        </p:txBody>
      </p:sp>
      <p:pic>
        <p:nvPicPr>
          <p:cNvPr id="34818" name="Picture 2" descr="http://veritas.ua/header-im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509120"/>
            <a:ext cx="3779912" cy="23488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Людмила\Desktop\Новая папка (6)\BANER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456432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Новая папка (6)\BANER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1"/>
            <a:ext cx="9144000" cy="3429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31432" y="3429000"/>
            <a:ext cx="51125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Рейтарська, 19-б, м. Київ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01030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Україна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Тел.: (+38 044) 234-42-73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Факс: (+38 044) 270-68-29</a:t>
            </a: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office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iccua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org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5"/>
              </a:rPr>
              <a:t>www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5"/>
              </a:rPr>
              <a:t>iccua</a:t>
            </a:r>
            <a:r>
              <a:rPr lang="uk-UA" sz="2000" b="1" u="sng" dirty="0">
                <a:latin typeface="Times New Roman" pitchFamily="18" charset="0"/>
                <a:cs typeface="Times New Roman" pitchFamily="18" charset="0"/>
                <a:hlinkClick r:id="rId5"/>
              </a:rPr>
              <a:t>.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5"/>
              </a:rPr>
              <a:t>org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ransition spd="slow" advTm="10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Chamber of Commerce (ICC)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World Business Organization (WBO)</a:t>
            </a:r>
            <a:br>
              <a:rPr lang="uk-UA" dirty="0">
                <a:latin typeface="Times New Roman" pitchFamily="18" charset="0"/>
                <a:cs typeface="Times New Roman" pitchFamily="18" charset="0"/>
              </a:rPr>
            </a:b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1125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ICC об'єднує провідні компанії та ділові асоціації майже у 130 країнах світу та має мережу національних комітетів у 93-х країнах.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Сприяє відкритості міжнародної торгівлі та інвестицій, має беззаперечний авторитет у розробленні правил, які визначають ведення транскордонного бізнесу і які перетворилися на невід'ємну складову міжнародної торгівлі. 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6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67350" y="1628800"/>
            <a:ext cx="367665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schemeClr val="accent1">
                <a:alpha val="20000"/>
              </a:schemeClr>
            </a:outerShdw>
          </a:effectLst>
          <a:scene3d>
            <a:camera prst="orthographicFront"/>
            <a:lightRig rig="chilly" dir="t"/>
          </a:scene3d>
          <a:sp3d contourW="12700">
            <a:contourClr>
              <a:schemeClr val="bg2"/>
            </a:contourClr>
          </a:sp3d>
        </p:spPr>
      </p:pic>
    </p:spTree>
  </p:cSld>
  <p:clrMapOvr>
    <a:masterClrMapping/>
  </p:clrMapOvr>
  <p:transition spd="slow" advTm="10000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Chamber of Commerce (ICC)</a:t>
            </a:r>
            <a:br>
              <a:rPr lang="uk-UA" sz="3600" dirty="0">
                <a:latin typeface="Times New Roman" pitchFamily="18" charset="0"/>
                <a:cs typeface="Times New Roman" pitchFamily="18" charset="0"/>
              </a:rPr>
            </a:b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World Business Organization (WBO)</a:t>
            </a:r>
            <a:br>
              <a:rPr lang="uk-UA" dirty="0">
                <a:latin typeface="Monotype Corsiva" pitchFamily="66" charset="0"/>
              </a:rPr>
            </a:br>
            <a:endParaRPr lang="uk-UA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Протягом року після створення Організації Об'єднаних Націй - ICC було присвоєно статус найвищого консультативного органу по роботі з ООН та її спеціалізованими підрозділами. Провідною інституцією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ICC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 Міжнародний Арбітражний Суд, а також спеціалізованим підрозділом – Світова Федерація Торгових Палат. </a:t>
            </a:r>
          </a:p>
          <a:p>
            <a:endParaRPr lang="uk-UA" dirty="0"/>
          </a:p>
        </p:txBody>
      </p:sp>
      <p:pic>
        <p:nvPicPr>
          <p:cNvPr id="7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3074" name="Picture 2" descr="http://lenta-ua.net/uploads/posts/2014-11/1416064944_o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356993"/>
            <a:ext cx="5364088" cy="35010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 advTm="10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ICC також є офіційним партнером Саміту “ Великої сімки ” і колективним консультативним органом таких найбільших міжнародних організацій, як: Світова Організація Торгівлі, Світовий Банк, Європейський банк реконструкції та розвитку, а також інших інституцій.</a:t>
            </a:r>
            <a:br>
              <a:rPr lang="uk-UA" sz="2000" b="1" dirty="0">
                <a:latin typeface="Times New Roman" pitchFamily="18" charset="0"/>
                <a:cs typeface="Times New Roman" pitchFamily="18" charset="0"/>
              </a:rPr>
            </a:b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Новая папка (6)\thumbnail-20130213072932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429000"/>
            <a:ext cx="2533972" cy="2027178"/>
          </a:xfrm>
          <a:prstGeom prst="rect">
            <a:avLst/>
          </a:prstGeom>
          <a:noFill/>
        </p:spPr>
      </p:pic>
      <p:pic>
        <p:nvPicPr>
          <p:cNvPr id="3075" name="Picture 3" descr="C:\Users\Людмила\Desktop\Новая папка (6)\ccea06ccf7b3d79082e6f788e85ee4334a67dc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212976"/>
            <a:ext cx="2759968" cy="2069976"/>
          </a:xfrm>
          <a:prstGeom prst="rect">
            <a:avLst/>
          </a:prstGeom>
          <a:noFill/>
        </p:spPr>
      </p:pic>
      <p:pic>
        <p:nvPicPr>
          <p:cNvPr id="3076" name="Picture 4" descr="C:\Users\Людмила\Desktop\Новая папка (6)\ЄБР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356992"/>
            <a:ext cx="2918098" cy="2191816"/>
          </a:xfrm>
          <a:prstGeom prst="rect">
            <a:avLst/>
          </a:prstGeom>
          <a:noFill/>
        </p:spPr>
      </p:pic>
      <p:pic>
        <p:nvPicPr>
          <p:cNvPr id="8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НАЦІОНАЛЬНІ КОМІТЕТИ </a:t>
            </a:r>
            <a:r>
              <a:rPr lang="en-US" b="1" dirty="0"/>
              <a:t>ICC </a:t>
            </a:r>
            <a:br>
              <a:rPr lang="uk-UA" dirty="0"/>
            </a:br>
            <a:endParaRPr lang="uk-UA" dirty="0"/>
          </a:p>
        </p:txBody>
      </p:sp>
      <p:pic>
        <p:nvPicPr>
          <p:cNvPr id="6" name="Содержимое 5"/>
          <p:cNvPicPr>
            <a:picLocks noGrp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97" b="22839"/>
          <a:stretch>
            <a:fillRect/>
          </a:stretch>
        </p:blipFill>
        <p:spPr bwMode="auto">
          <a:xfrm>
            <a:off x="4067944" y="764705"/>
            <a:ext cx="5076056" cy="27363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692696"/>
          <a:ext cx="3203848" cy="5872252"/>
        </p:xfrm>
        <a:graphic>
          <a:graphicData uri="http://schemas.openxmlformats.org/drawingml/2006/table">
            <a:tbl>
              <a:tblPr/>
              <a:tblGrid>
                <a:gridCol w="169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Азія та Тихоокеанський регіон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Америка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Австралія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Бангладеш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Гонконг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Індія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Індонезія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Китай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Корея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Макао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Малайзія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Нова Зеландія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Пакистан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Сінгапур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Таїланд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Філіппіни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Шрі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–Ланка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Японія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Аргентина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Болівія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Бразилія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Венесуела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Гватемала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Домініканська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Респ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Еквадор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Канада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Колумбія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Коста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–Ріка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Куба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Мексика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Панама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Парагвай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США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Уругвай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Чилі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59834" y="3501008"/>
          <a:ext cx="6084166" cy="3474720"/>
        </p:xfrm>
        <a:graphic>
          <a:graphicData uri="http://schemas.openxmlformats.org/drawingml/2006/table">
            <a:tbl>
              <a:tblPr/>
              <a:tblGrid>
                <a:gridCol w="1152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2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9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Африка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Близький схід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spc="3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Європа</a:t>
                      </a:r>
                      <a:endParaRPr lang="uk-UA" sz="16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04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Алжир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Гана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Єгипет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Камерун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Кенія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Марокко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Нігерія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Сенегал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Бахрейн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Ізраїль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Іран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Йорданія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Катар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Кувейт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Ліван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ОАЕ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Палестина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Саудівська Аравія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Сирія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Австрія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Албанія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Бельгія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Болгарія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Великобританія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Греція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Грузія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Данія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Естонія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Ірландія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Ісландія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Іспанія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Нідерланди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Німеччина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Норвегія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Польща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Португалія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Росія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Румунія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Сербія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Словаччина Словенія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Туреччина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Угорщина</a:t>
                      </a: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Україна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Фінляндія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Франція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Хорватія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Чехія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Швейцарія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Швеція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Італія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Кіпр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Литва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Люксембург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</a:rPr>
                        <a:t>Монако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</a:endParaRPr>
                    </a:p>
                  </a:txBody>
                  <a:tcPr marL="63647" marR="6364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 advTm="10000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73787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4390256" cy="2592288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1115616" y="69269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Український національний комітет Міжнародної торгової палати 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728159"/>
            <a:ext cx="3635896" cy="512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83568" y="2924944"/>
            <a:ext cx="49685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Президент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Радник Прем'єр-міністра України,</a:t>
            </a: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Голова Громадської ради при МЗС України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Щелкунов Володимир Ігорович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0000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49280"/>
            <a:ext cx="9144000" cy="90872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64705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створений у серпні 1998 року згідно розпорядження Кабінету Міністрів України від 12.11.1997 № 22692/23 та рішення Світової Ради Міжнародної Торгової Палати від 07.04.1997 − перший Національний комітет Світової організації бізнесу на території країн СНД.</a:t>
            </a:r>
          </a:p>
        </p:txBody>
      </p:sp>
      <p:pic>
        <p:nvPicPr>
          <p:cNvPr id="8194" name="Picture 2" descr="http://upload.wikimedia.org/wikipedia/commons/2/22/Government_Build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3520" y="764704"/>
            <a:ext cx="4320480" cy="32403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4077072"/>
            <a:ext cx="5652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провідна асоціація у сегменті міжнародного співробітництва та партнер для всіх заінтересованих сторін: бізнесу, влади та світової  спільноти</a:t>
            </a:r>
            <a:r>
              <a:rPr lang="uk-UA" sz="2000" dirty="0"/>
              <a:t>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ua-ekonomist.com/uploads/posts/2014-07/1404462140_ukraine-e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73016"/>
            <a:ext cx="3422153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Людмила\Desktop\Новая папка (6)\ICC_New_Blank_Ukr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4050"/>
            <a:ext cx="9144000" cy="1123950"/>
          </a:xfrm>
          <a:prstGeom prst="rect">
            <a:avLst/>
          </a:prstGeom>
          <a:noFill/>
        </p:spPr>
      </p:pic>
      <p:pic>
        <p:nvPicPr>
          <p:cNvPr id="2050" name="Picture 2" descr="C:\Users\Людмила\Desktop\Новая папка (6)\ver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74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br>
              <a:rPr lang="uk-UA" sz="2400" b="1" dirty="0">
                <a:latin typeface="Times New Roman" pitchFamily="18" charset="0"/>
                <a:cs typeface="Times New Roman" pitchFamily="18" charset="0"/>
              </a:rPr>
            </a:b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36713"/>
            <a:ext cx="824542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МІСІЯ 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Сприяння розвитку міжнародної торгівлі та інвестицій через впровадження кращих світових практик.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   СЛОГАН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ICC UKRAINE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“ ПАРТНЕРСТВО ДЛЯ ПРОЦВІТАННЯ”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СТРАТЕГІЧНІ ЦІЛІ Формування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позитивного міжнародного іміджу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України. Створення сприятливого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бізнес – середовища для сталого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 розвитку та процвітання.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188640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ICC Ukraine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biz-ideja.ru/wp-content/uploads/Razvitie-mezhdunarodnogo-bizne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3923928" cy="3312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</TotalTime>
  <Words>1100</Words>
  <Application>Microsoft Office PowerPoint</Application>
  <PresentationFormat>Екран (4:3)</PresentationFormat>
  <Paragraphs>235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0" baseType="lpstr">
      <vt:lpstr>Arial</vt:lpstr>
      <vt:lpstr>Calibri</vt:lpstr>
      <vt:lpstr>Monotype Corsiva</vt:lpstr>
      <vt:lpstr>Times New Roman</vt:lpstr>
      <vt:lpstr>Тема Office</vt:lpstr>
      <vt:lpstr>Презентація PowerPoint</vt:lpstr>
      <vt:lpstr>International Chamber of Commerce (ICC) The World Business Organization (WBO) </vt:lpstr>
      <vt:lpstr>International Chamber of Commerce (ICC) The World Business Organization (WBO) </vt:lpstr>
      <vt:lpstr>International Chamber of Commerce (ICC) The World Business Organization (WBO) </vt:lpstr>
      <vt:lpstr>ICC також є офіційним партнером Саміту “ Великої сімки ” і колективним консультативним органом таких найбільших міжнародних організацій, як: Світова Організація Торгівлі, Світовий Банк, Європейський банк реконструкції та розвитку, а також інших інституцій. </vt:lpstr>
      <vt:lpstr>НАЦІОНАЛЬНІ КОМІТЕТИ ICC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Презентація PowerPoint</vt:lpstr>
    </vt:vector>
  </TitlesOfParts>
  <Company>Krokoz™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IgorGres</cp:lastModifiedBy>
  <cp:revision>59</cp:revision>
  <dcterms:created xsi:type="dcterms:W3CDTF">2014-11-25T17:13:34Z</dcterms:created>
  <dcterms:modified xsi:type="dcterms:W3CDTF">2016-10-23T12:27:01Z</dcterms:modified>
</cp:coreProperties>
</file>