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9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1BD314-5C26-4AC8-AA7A-E7CD9B3553AD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pPr latinLnBrk="1"/>
          <a:endParaRPr lang="ko-KR" altLang="en-US"/>
        </a:p>
      </dgm:t>
    </dgm:pt>
    <dgm:pt modelId="{4CC4D367-09AF-4ED4-8D21-B620B146A101}">
      <dgm:prSet phldrT="[텍스트]"/>
      <dgm:spPr/>
      <dgm:t>
        <a:bodyPr/>
        <a:lstStyle/>
        <a:p>
          <a:pPr latinLnBrk="1"/>
          <a:r>
            <a:rPr lang="ru-RU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Достижения </a:t>
          </a:r>
          <a:r>
            <a: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KOICA</a:t>
          </a:r>
          <a:r>
            <a:rPr lang="ru-RU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Узбекистане</a:t>
          </a:r>
          <a:endParaRPr lang="ko-KR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368EA9-6B59-41C3-9479-8A0693D132DE}" type="parTrans" cxnId="{ABBE355A-628E-4BCE-B721-2767CBC12EE4}">
      <dgm:prSet/>
      <dgm:spPr/>
      <dgm:t>
        <a:bodyPr/>
        <a:lstStyle/>
        <a:p>
          <a:pPr latinLnBrk="1"/>
          <a:endParaRPr lang="ko-KR" altLang="en-US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B769A-BE27-4297-BE34-EBBA6CEEE05C}" type="sibTrans" cxnId="{ABBE355A-628E-4BCE-B721-2767CBC12EE4}">
      <dgm:prSet/>
      <dgm:spPr/>
      <dgm:t>
        <a:bodyPr/>
        <a:lstStyle/>
        <a:p>
          <a:pPr latinLnBrk="1"/>
          <a:endParaRPr lang="ko-KR" altLang="en-US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0F19CC-80E7-4A61-ABB7-30D4C9D5135D}">
      <dgm:prSet phldrT="[텍스트]"/>
      <dgm:spPr/>
      <dgm:t>
        <a:bodyPr/>
        <a:lstStyle/>
        <a:p>
          <a:pPr latinLnBrk="1"/>
          <a:r>
            <a:rPr lang="ru-RU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Ознакомление с процедурой закупок </a:t>
          </a:r>
          <a:r>
            <a: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KOICA</a:t>
          </a:r>
          <a:endParaRPr lang="ko-KR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D046E2-D582-4314-A58C-66276FAA7A06}" type="parTrans" cxnId="{08E5AF64-8FD6-4994-B5C2-EF7D2EAD8D68}">
      <dgm:prSet/>
      <dgm:spPr/>
      <dgm:t>
        <a:bodyPr/>
        <a:lstStyle/>
        <a:p>
          <a:pPr latinLnBrk="1"/>
          <a:endParaRPr lang="ko-KR" altLang="en-US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A7F08D-6FFC-49D4-B15A-074951379600}" type="sibTrans" cxnId="{08E5AF64-8FD6-4994-B5C2-EF7D2EAD8D68}">
      <dgm:prSet/>
      <dgm:spPr/>
      <dgm:t>
        <a:bodyPr/>
        <a:lstStyle/>
        <a:p>
          <a:pPr latinLnBrk="1"/>
          <a:endParaRPr lang="ko-KR" altLang="en-US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2C6375-CCF4-4B6F-9C4C-26E6E993CFD0}">
      <dgm:prSet phldrT="[텍스트]"/>
      <dgm:spPr/>
      <dgm:t>
        <a:bodyPr/>
        <a:lstStyle/>
        <a:p>
          <a:pPr latinLnBrk="1"/>
          <a:r>
            <a:rPr lang="ru-RU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к Узбекским компаниям для участия в закупках </a:t>
          </a:r>
          <a:r>
            <a: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KOICA</a:t>
          </a:r>
          <a:endParaRPr lang="ko-KR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46672A-41FC-4FFF-9F79-8E2377A67F4C}" type="parTrans" cxnId="{28025403-9046-4508-8D3B-9E0318FB2337}">
      <dgm:prSet/>
      <dgm:spPr/>
      <dgm:t>
        <a:bodyPr/>
        <a:lstStyle/>
        <a:p>
          <a:pPr latinLnBrk="1"/>
          <a:endParaRPr lang="ko-KR" altLang="en-US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97F9F1-E1AD-4A07-8C6A-93504B587E61}" type="sibTrans" cxnId="{28025403-9046-4508-8D3B-9E0318FB2337}">
      <dgm:prSet/>
      <dgm:spPr/>
      <dgm:t>
        <a:bodyPr/>
        <a:lstStyle/>
        <a:p>
          <a:pPr latinLnBrk="1"/>
          <a:endParaRPr lang="ko-KR" altLang="en-US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C1AC35-D97B-4076-9700-1BFDD2D570C5}" type="pres">
      <dgm:prSet presAssocID="{161BD314-5C26-4AC8-AA7A-E7CD9B3553A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9CCDD1-0387-49A3-B445-0EA1790CF136}" type="pres">
      <dgm:prSet presAssocID="{161BD314-5C26-4AC8-AA7A-E7CD9B3553AD}" presName="Name1" presStyleCnt="0"/>
      <dgm:spPr/>
    </dgm:pt>
    <dgm:pt modelId="{1B5379C0-199A-4A15-8C48-45CDE1B1D7B7}" type="pres">
      <dgm:prSet presAssocID="{161BD314-5C26-4AC8-AA7A-E7CD9B3553AD}" presName="cycle" presStyleCnt="0"/>
      <dgm:spPr/>
    </dgm:pt>
    <dgm:pt modelId="{1CAE362E-B84D-47B4-9990-2D86F17BD60B}" type="pres">
      <dgm:prSet presAssocID="{161BD314-5C26-4AC8-AA7A-E7CD9B3553AD}" presName="srcNode" presStyleLbl="node1" presStyleIdx="0" presStyleCnt="3"/>
      <dgm:spPr/>
    </dgm:pt>
    <dgm:pt modelId="{F5D37BB8-CD59-47B3-AA92-7C8DB1D1A9E6}" type="pres">
      <dgm:prSet presAssocID="{161BD314-5C26-4AC8-AA7A-E7CD9B3553AD}" presName="conn" presStyleLbl="parChTrans1D2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E4BA192D-76B7-4408-859D-9AF74E734E8C}" type="pres">
      <dgm:prSet presAssocID="{161BD314-5C26-4AC8-AA7A-E7CD9B3553AD}" presName="extraNode" presStyleLbl="node1" presStyleIdx="0" presStyleCnt="3"/>
      <dgm:spPr/>
    </dgm:pt>
    <dgm:pt modelId="{23264219-A21D-44DB-874C-0BDE30843977}" type="pres">
      <dgm:prSet presAssocID="{161BD314-5C26-4AC8-AA7A-E7CD9B3553AD}" presName="dstNode" presStyleLbl="node1" presStyleIdx="0" presStyleCnt="3"/>
      <dgm:spPr/>
    </dgm:pt>
    <dgm:pt modelId="{2986592F-B7A5-4F88-857D-AF7BACC164A8}" type="pres">
      <dgm:prSet presAssocID="{4CC4D367-09AF-4ED4-8D21-B620B146A10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B23233-BF76-488F-958F-31485AB190F8}" type="pres">
      <dgm:prSet presAssocID="{4CC4D367-09AF-4ED4-8D21-B620B146A101}" presName="accent_1" presStyleCnt="0"/>
      <dgm:spPr/>
    </dgm:pt>
    <dgm:pt modelId="{7FB6F2C8-E021-4A69-A1FE-02C508609063}" type="pres">
      <dgm:prSet presAssocID="{4CC4D367-09AF-4ED4-8D21-B620B146A101}" presName="accentRepeatNode" presStyleLbl="solidFgAcc1" presStyleIdx="0" presStyleCnt="3"/>
      <dgm:spPr>
        <a:solidFill>
          <a:schemeClr val="lt1">
            <a:hueOff val="0"/>
            <a:satOff val="0"/>
            <a:lumOff val="0"/>
          </a:schemeClr>
        </a:solidFill>
        <a:effectLst>
          <a:outerShdw blurRad="50800" dist="38100" dir="2700000" algn="tl" rotWithShape="0">
            <a:prstClr val="black">
              <a:alpha val="26000"/>
            </a:prstClr>
          </a:outerShdw>
        </a:effectLst>
      </dgm:spPr>
    </dgm:pt>
    <dgm:pt modelId="{C6827727-3B8D-47AA-816A-47854F4DA56E}" type="pres">
      <dgm:prSet presAssocID="{720F19CC-80E7-4A61-ABB7-30D4C9D5135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1D47573-BBCC-49B8-B278-017E22EC0FC3}" type="pres">
      <dgm:prSet presAssocID="{720F19CC-80E7-4A61-ABB7-30D4C9D5135D}" presName="accent_2" presStyleCnt="0"/>
      <dgm:spPr/>
    </dgm:pt>
    <dgm:pt modelId="{3B5C5CAB-8D1C-448B-A8EA-859EE2972F7D}" type="pres">
      <dgm:prSet presAssocID="{720F19CC-80E7-4A61-ABB7-30D4C9D5135D}" presName="accentRepeatNode" presStyleLbl="solidFgAcc1" presStyleIdx="1" presStyleCnt="3"/>
      <dgm:spPr>
        <a:solidFill>
          <a:schemeClr val="lt1">
            <a:hueOff val="0"/>
            <a:satOff val="0"/>
            <a:lumOff val="0"/>
          </a:schemeClr>
        </a:solidFill>
        <a:effectLst>
          <a:outerShdw blurRad="50800" dist="38100" dir="2700000" algn="tl" rotWithShape="0">
            <a:prstClr val="black">
              <a:alpha val="26000"/>
            </a:prstClr>
          </a:outerShdw>
        </a:effectLst>
      </dgm:spPr>
    </dgm:pt>
    <dgm:pt modelId="{2AF6B51C-B231-461F-9B16-749B7A3511EF}" type="pres">
      <dgm:prSet presAssocID="{6E2C6375-CCF4-4B6F-9C4C-26E6E993CFD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6F9285-A6D0-4E77-B8AD-413622915C42}" type="pres">
      <dgm:prSet presAssocID="{6E2C6375-CCF4-4B6F-9C4C-26E6E993CFD0}" presName="accent_3" presStyleCnt="0"/>
      <dgm:spPr/>
    </dgm:pt>
    <dgm:pt modelId="{E3412FD2-C6F4-4506-8A2A-54057F227DA7}" type="pres">
      <dgm:prSet presAssocID="{6E2C6375-CCF4-4B6F-9C4C-26E6E993CFD0}" presName="accentRepeatNode" presStyleLbl="solidFgAcc1" presStyleIdx="2" presStyleCnt="3"/>
      <dgm:spPr>
        <a:solidFill>
          <a:schemeClr val="lt1">
            <a:hueOff val="0"/>
            <a:satOff val="0"/>
            <a:lumOff val="0"/>
          </a:schemeClr>
        </a:solidFill>
        <a:effectLst>
          <a:outerShdw blurRad="50800" dist="38100" dir="2700000" algn="tl" rotWithShape="0">
            <a:prstClr val="black">
              <a:alpha val="26000"/>
            </a:prstClr>
          </a:outerShdw>
        </a:effectLst>
      </dgm:spPr>
    </dgm:pt>
  </dgm:ptLst>
  <dgm:cxnLst>
    <dgm:cxn modelId="{08E5AF64-8FD6-4994-B5C2-EF7D2EAD8D68}" srcId="{161BD314-5C26-4AC8-AA7A-E7CD9B3553AD}" destId="{720F19CC-80E7-4A61-ABB7-30D4C9D5135D}" srcOrd="1" destOrd="0" parTransId="{AAD046E2-D582-4314-A58C-66276FAA7A06}" sibTransId="{49A7F08D-6FFC-49D4-B15A-074951379600}"/>
    <dgm:cxn modelId="{E3017646-D0BD-4E10-9540-3D51C105A73C}" type="presOf" srcId="{330B769A-BE27-4297-BE34-EBBA6CEEE05C}" destId="{F5D37BB8-CD59-47B3-AA92-7C8DB1D1A9E6}" srcOrd="0" destOrd="0" presId="urn:microsoft.com/office/officeart/2008/layout/VerticalCurvedList"/>
    <dgm:cxn modelId="{91819782-B0E2-47D6-A7B7-9ACCDAFC9348}" type="presOf" srcId="{720F19CC-80E7-4A61-ABB7-30D4C9D5135D}" destId="{C6827727-3B8D-47AA-816A-47854F4DA56E}" srcOrd="0" destOrd="0" presId="urn:microsoft.com/office/officeart/2008/layout/VerticalCurvedList"/>
    <dgm:cxn modelId="{F137CEF7-6EFE-4AE5-AAC0-03AFA81F8F52}" type="presOf" srcId="{6E2C6375-CCF4-4B6F-9C4C-26E6E993CFD0}" destId="{2AF6B51C-B231-461F-9B16-749B7A3511EF}" srcOrd="0" destOrd="0" presId="urn:microsoft.com/office/officeart/2008/layout/VerticalCurvedList"/>
    <dgm:cxn modelId="{ABBE355A-628E-4BCE-B721-2767CBC12EE4}" srcId="{161BD314-5C26-4AC8-AA7A-E7CD9B3553AD}" destId="{4CC4D367-09AF-4ED4-8D21-B620B146A101}" srcOrd="0" destOrd="0" parTransId="{19368EA9-6B59-41C3-9479-8A0693D132DE}" sibTransId="{330B769A-BE27-4297-BE34-EBBA6CEEE05C}"/>
    <dgm:cxn modelId="{5B9CC48D-BB07-4209-8BF2-687EBA67AA17}" type="presOf" srcId="{4CC4D367-09AF-4ED4-8D21-B620B146A101}" destId="{2986592F-B7A5-4F88-857D-AF7BACC164A8}" srcOrd="0" destOrd="0" presId="urn:microsoft.com/office/officeart/2008/layout/VerticalCurvedList"/>
    <dgm:cxn modelId="{6AD90950-CCAF-4231-BB92-733E8DE2E864}" type="presOf" srcId="{161BD314-5C26-4AC8-AA7A-E7CD9B3553AD}" destId="{19C1AC35-D97B-4076-9700-1BFDD2D570C5}" srcOrd="0" destOrd="0" presId="urn:microsoft.com/office/officeart/2008/layout/VerticalCurvedList"/>
    <dgm:cxn modelId="{28025403-9046-4508-8D3B-9E0318FB2337}" srcId="{161BD314-5C26-4AC8-AA7A-E7CD9B3553AD}" destId="{6E2C6375-CCF4-4B6F-9C4C-26E6E993CFD0}" srcOrd="2" destOrd="0" parTransId="{9846672A-41FC-4FFF-9F79-8E2377A67F4C}" sibTransId="{B397F9F1-E1AD-4A07-8C6A-93504B587E61}"/>
    <dgm:cxn modelId="{327D8A50-E6A9-4E24-A6DC-965AA8421E0A}" type="presParOf" srcId="{19C1AC35-D97B-4076-9700-1BFDD2D570C5}" destId="{169CCDD1-0387-49A3-B445-0EA1790CF136}" srcOrd="0" destOrd="0" presId="urn:microsoft.com/office/officeart/2008/layout/VerticalCurvedList"/>
    <dgm:cxn modelId="{2EF83BB4-7AA3-4C62-AFCA-81BCC68F4A21}" type="presParOf" srcId="{169CCDD1-0387-49A3-B445-0EA1790CF136}" destId="{1B5379C0-199A-4A15-8C48-45CDE1B1D7B7}" srcOrd="0" destOrd="0" presId="urn:microsoft.com/office/officeart/2008/layout/VerticalCurvedList"/>
    <dgm:cxn modelId="{2E1136AC-DAFD-4671-B989-9070FDDA82F4}" type="presParOf" srcId="{1B5379C0-199A-4A15-8C48-45CDE1B1D7B7}" destId="{1CAE362E-B84D-47B4-9990-2D86F17BD60B}" srcOrd="0" destOrd="0" presId="urn:microsoft.com/office/officeart/2008/layout/VerticalCurvedList"/>
    <dgm:cxn modelId="{B360624E-6A41-49D9-9391-86ED85E95630}" type="presParOf" srcId="{1B5379C0-199A-4A15-8C48-45CDE1B1D7B7}" destId="{F5D37BB8-CD59-47B3-AA92-7C8DB1D1A9E6}" srcOrd="1" destOrd="0" presId="urn:microsoft.com/office/officeart/2008/layout/VerticalCurvedList"/>
    <dgm:cxn modelId="{E3A68BF9-927B-413B-B3B1-DBA2BF4E78C5}" type="presParOf" srcId="{1B5379C0-199A-4A15-8C48-45CDE1B1D7B7}" destId="{E4BA192D-76B7-4408-859D-9AF74E734E8C}" srcOrd="2" destOrd="0" presId="urn:microsoft.com/office/officeart/2008/layout/VerticalCurvedList"/>
    <dgm:cxn modelId="{910AB4D4-4EE2-4AFF-BD6D-C36C87D843B0}" type="presParOf" srcId="{1B5379C0-199A-4A15-8C48-45CDE1B1D7B7}" destId="{23264219-A21D-44DB-874C-0BDE30843977}" srcOrd="3" destOrd="0" presId="urn:microsoft.com/office/officeart/2008/layout/VerticalCurvedList"/>
    <dgm:cxn modelId="{463BC7C1-5387-4369-9AB9-7FA78FEF1AAD}" type="presParOf" srcId="{169CCDD1-0387-49A3-B445-0EA1790CF136}" destId="{2986592F-B7A5-4F88-857D-AF7BACC164A8}" srcOrd="1" destOrd="0" presId="urn:microsoft.com/office/officeart/2008/layout/VerticalCurvedList"/>
    <dgm:cxn modelId="{F16425D6-3424-4D93-A8D9-73DDD2AFFD2D}" type="presParOf" srcId="{169CCDD1-0387-49A3-B445-0EA1790CF136}" destId="{FEB23233-BF76-488F-958F-31485AB190F8}" srcOrd="2" destOrd="0" presId="urn:microsoft.com/office/officeart/2008/layout/VerticalCurvedList"/>
    <dgm:cxn modelId="{35A5148D-F2DE-4F9D-B9AF-4F2DC9D9822D}" type="presParOf" srcId="{FEB23233-BF76-488F-958F-31485AB190F8}" destId="{7FB6F2C8-E021-4A69-A1FE-02C508609063}" srcOrd="0" destOrd="0" presId="urn:microsoft.com/office/officeart/2008/layout/VerticalCurvedList"/>
    <dgm:cxn modelId="{CAC539E7-46AC-40FD-9143-D1D613A6A822}" type="presParOf" srcId="{169CCDD1-0387-49A3-B445-0EA1790CF136}" destId="{C6827727-3B8D-47AA-816A-47854F4DA56E}" srcOrd="3" destOrd="0" presId="urn:microsoft.com/office/officeart/2008/layout/VerticalCurvedList"/>
    <dgm:cxn modelId="{CD652BE8-FC47-4A84-ACD9-99F548133A14}" type="presParOf" srcId="{169CCDD1-0387-49A3-B445-0EA1790CF136}" destId="{81D47573-BBCC-49B8-B278-017E22EC0FC3}" srcOrd="4" destOrd="0" presId="urn:microsoft.com/office/officeart/2008/layout/VerticalCurvedList"/>
    <dgm:cxn modelId="{4CEEE326-6EBC-4040-B879-7B9E2F79DC22}" type="presParOf" srcId="{81D47573-BBCC-49B8-B278-017E22EC0FC3}" destId="{3B5C5CAB-8D1C-448B-A8EA-859EE2972F7D}" srcOrd="0" destOrd="0" presId="urn:microsoft.com/office/officeart/2008/layout/VerticalCurvedList"/>
    <dgm:cxn modelId="{8465D8BA-67D9-4E1E-8AF7-801D855706AD}" type="presParOf" srcId="{169CCDD1-0387-49A3-B445-0EA1790CF136}" destId="{2AF6B51C-B231-461F-9B16-749B7A3511EF}" srcOrd="5" destOrd="0" presId="urn:microsoft.com/office/officeart/2008/layout/VerticalCurvedList"/>
    <dgm:cxn modelId="{7AD4D0F2-8910-4727-9455-07746AA14793}" type="presParOf" srcId="{169CCDD1-0387-49A3-B445-0EA1790CF136}" destId="{A26F9285-A6D0-4E77-B8AD-413622915C42}" srcOrd="6" destOrd="0" presId="urn:microsoft.com/office/officeart/2008/layout/VerticalCurvedList"/>
    <dgm:cxn modelId="{C09B4104-CC64-4DC9-9199-CD6C13B9F625}" type="presParOf" srcId="{A26F9285-A6D0-4E77-B8AD-413622915C42}" destId="{E3412FD2-C6F4-4506-8A2A-54057F227DA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37BB8-CD59-47B3-AA92-7C8DB1D1A9E6}">
      <dsp:nvSpPr>
        <dsp:cNvPr id="0" name=""/>
        <dsp:cNvSpPr/>
      </dsp:nvSpPr>
      <dsp:spPr>
        <a:xfrm>
          <a:off x="-5784306" y="-885497"/>
          <a:ext cx="6887843" cy="6887843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6592F-B7A5-4F88-857D-AF7BACC164A8}">
      <dsp:nvSpPr>
        <dsp:cNvPr id="0" name=""/>
        <dsp:cNvSpPr/>
      </dsp:nvSpPr>
      <dsp:spPr>
        <a:xfrm>
          <a:off x="710218" y="511684"/>
          <a:ext cx="6443632" cy="1023369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300" tIns="66040" rIns="66040" bIns="6604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Достижения </a:t>
          </a:r>
          <a:r>
            <a:rPr lang="en-US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KOICA</a:t>
          </a:r>
          <a:r>
            <a:rPr lang="ru-RU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Узбекистане</a:t>
          </a:r>
          <a:endParaRPr lang="ko-KR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0218" y="511684"/>
        <a:ext cx="6443632" cy="1023369"/>
      </dsp:txXfrm>
    </dsp:sp>
    <dsp:sp modelId="{7FB6F2C8-E021-4A69-A1FE-02C508609063}">
      <dsp:nvSpPr>
        <dsp:cNvPr id="0" name=""/>
        <dsp:cNvSpPr/>
      </dsp:nvSpPr>
      <dsp:spPr>
        <a:xfrm>
          <a:off x="70612" y="383763"/>
          <a:ext cx="1279212" cy="1279212"/>
        </a:xfrm>
        <a:prstGeom prst="ellipse">
          <a:avLst/>
        </a:prstGeom>
        <a:solidFill>
          <a:schemeClr val="lt1">
            <a:hueOff val="0"/>
            <a:satOff val="0"/>
            <a:lum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26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27727-3B8D-47AA-816A-47854F4DA56E}">
      <dsp:nvSpPr>
        <dsp:cNvPr id="0" name=""/>
        <dsp:cNvSpPr/>
      </dsp:nvSpPr>
      <dsp:spPr>
        <a:xfrm>
          <a:off x="1082213" y="2046739"/>
          <a:ext cx="6071638" cy="1023369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300" tIns="66040" rIns="66040" bIns="6604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Ознакомление с процедурой закупок </a:t>
          </a:r>
          <a:r>
            <a:rPr lang="en-US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KOICA</a:t>
          </a:r>
          <a:endParaRPr lang="ko-KR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2213" y="2046739"/>
        <a:ext cx="6071638" cy="1023369"/>
      </dsp:txXfrm>
    </dsp:sp>
    <dsp:sp modelId="{3B5C5CAB-8D1C-448B-A8EA-859EE2972F7D}">
      <dsp:nvSpPr>
        <dsp:cNvPr id="0" name=""/>
        <dsp:cNvSpPr/>
      </dsp:nvSpPr>
      <dsp:spPr>
        <a:xfrm>
          <a:off x="442607" y="1918818"/>
          <a:ext cx="1279212" cy="1279212"/>
        </a:xfrm>
        <a:prstGeom prst="ellipse">
          <a:avLst/>
        </a:prstGeom>
        <a:solidFill>
          <a:schemeClr val="lt1">
            <a:hueOff val="0"/>
            <a:satOff val="0"/>
            <a:lum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26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6B51C-B231-461F-9B16-749B7A3511EF}">
      <dsp:nvSpPr>
        <dsp:cNvPr id="0" name=""/>
        <dsp:cNvSpPr/>
      </dsp:nvSpPr>
      <dsp:spPr>
        <a:xfrm>
          <a:off x="710218" y="3581793"/>
          <a:ext cx="6443632" cy="1023369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300" tIns="66040" rIns="66040" bIns="6604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к Узбекским компаниям для участия в закупках </a:t>
          </a:r>
          <a:r>
            <a:rPr lang="en-US" altLang="ko-KR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KOICA</a:t>
          </a:r>
          <a:endParaRPr lang="ko-KR" altLang="en-US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0218" y="3581793"/>
        <a:ext cx="6443632" cy="1023369"/>
      </dsp:txXfrm>
    </dsp:sp>
    <dsp:sp modelId="{E3412FD2-C6F4-4506-8A2A-54057F227DA7}">
      <dsp:nvSpPr>
        <dsp:cNvPr id="0" name=""/>
        <dsp:cNvSpPr/>
      </dsp:nvSpPr>
      <dsp:spPr>
        <a:xfrm>
          <a:off x="70612" y="3453872"/>
          <a:ext cx="1279212" cy="1279212"/>
        </a:xfrm>
        <a:prstGeom prst="ellipse">
          <a:avLst/>
        </a:prstGeom>
        <a:solidFill>
          <a:schemeClr val="lt1">
            <a:hueOff val="0"/>
            <a:satOff val="0"/>
            <a:lum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26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B2198-D638-49E4-996C-74A870C93F7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D1A2E-918F-4E31-A2D1-AED5B66F2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60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1A2E-918F-4E31-A2D1-AED5B66F243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1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17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95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854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040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368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805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26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55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589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18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165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7165F-4982-4D98-81B7-73CDF940FFB9}" type="datetimeFigureOut">
              <a:rPr lang="ko-KR" altLang="en-US" smtClean="0"/>
              <a:pPr/>
              <a:t>2016-04-05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8C2F8-2984-42A0-A704-188A955DE7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29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50"/>
            <a:ext cx="9144000" cy="49149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0" y="-171400"/>
            <a:ext cx="9144000" cy="7416824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ru-RU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участия </a:t>
            </a:r>
            <a:br>
              <a:rPr lang="ru-RU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закупках </a:t>
            </a:r>
            <a:r>
              <a:rPr lang="en-US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KOICA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직선 연결선 7"/>
          <p:cNvCxnSpPr/>
          <p:nvPr/>
        </p:nvCxnSpPr>
        <p:spPr>
          <a:xfrm flipH="1">
            <a:off x="-108520" y="3933056"/>
            <a:ext cx="9252520" cy="0"/>
          </a:xfrm>
          <a:prstGeom prst="line">
            <a:avLst/>
          </a:prstGeom>
          <a:ln w="190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>
            <a:off x="-108520" y="4005064"/>
            <a:ext cx="9252520" cy="0"/>
          </a:xfrm>
          <a:prstGeom prst="line">
            <a:avLst/>
          </a:prstGeom>
          <a:ln w="19050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605" y="4365104"/>
            <a:ext cx="2462789" cy="111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0404"/>
            <a:ext cx="9144000" cy="4914900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-108520" y="-99392"/>
            <a:ext cx="9360024" cy="7416824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/>
        </p:nvGrpSpPr>
        <p:grpSpPr>
          <a:xfrm>
            <a:off x="1043608" y="1264480"/>
            <a:ext cx="7224464" cy="5116848"/>
            <a:chOff x="3448843" y="1385333"/>
            <a:chExt cx="7152456" cy="4768304"/>
          </a:xfrm>
        </p:grpSpPr>
        <p:graphicFrame>
          <p:nvGraphicFramePr>
            <p:cNvPr id="27" name="다이어그램 26"/>
            <p:cNvGraphicFramePr/>
            <p:nvPr>
              <p:extLst>
                <p:ext uri="{D42A27DB-BD31-4B8C-83A1-F6EECF244321}">
                  <p14:modId xmlns:p14="http://schemas.microsoft.com/office/powerpoint/2010/main" val="1389247171"/>
                </p:ext>
              </p:extLst>
            </p:nvPr>
          </p:nvGraphicFramePr>
          <p:xfrm>
            <a:off x="3448843" y="1385333"/>
            <a:ext cx="7152456" cy="47683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28" name="TextBox 27"/>
            <p:cNvSpPr txBox="1"/>
            <p:nvPr/>
          </p:nvSpPr>
          <p:spPr>
            <a:xfrm>
              <a:off x="3947875" y="2056363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  <a:endParaRPr lang="ko-KR" altLang="en-US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04326" y="3509803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2</a:t>
              </a:r>
              <a:endParaRPr lang="ko-KR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47875" y="4941794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3</a:t>
              </a:r>
              <a:endParaRPr lang="ko-KR" altLang="en-US" sz="2800" b="1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8" name="그룹 37"/>
          <p:cNvGrpSpPr/>
          <p:nvPr/>
        </p:nvGrpSpPr>
        <p:grpSpPr>
          <a:xfrm>
            <a:off x="0" y="-86618"/>
            <a:ext cx="9144000" cy="923330"/>
            <a:chOff x="0" y="-86618"/>
            <a:chExt cx="9144000" cy="923330"/>
          </a:xfrm>
        </p:grpSpPr>
        <p:grpSp>
          <p:nvGrpSpPr>
            <p:cNvPr id="37" name="그룹 36"/>
            <p:cNvGrpSpPr/>
            <p:nvPr/>
          </p:nvGrpSpPr>
          <p:grpSpPr>
            <a:xfrm>
              <a:off x="0" y="0"/>
              <a:ext cx="9144000" cy="836712"/>
              <a:chOff x="0" y="0"/>
              <a:chExt cx="9144000" cy="836712"/>
            </a:xfrm>
          </p:grpSpPr>
          <p:sp>
            <p:nvSpPr>
              <p:cNvPr id="32" name="직사각형 31"/>
              <p:cNvSpPr/>
              <p:nvPr/>
            </p:nvSpPr>
            <p:spPr>
              <a:xfrm>
                <a:off x="0" y="0"/>
                <a:ext cx="9144000" cy="83671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9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>
                <a:off x="0" y="764704"/>
                <a:ext cx="9144000" cy="0"/>
              </a:xfrm>
              <a:prstGeom prst="line">
                <a:avLst/>
              </a:prstGeom>
              <a:ln w="3492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9525" y="-86618"/>
              <a:ext cx="37497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altLang="ko-KR" sz="50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ONTENTS</a:t>
              </a:r>
              <a:endParaRPr lang="ko-KR" altLang="en-US" sz="5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5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412"/>
            <a:ext cx="9144000" cy="49149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-108520" y="-99392"/>
            <a:ext cx="9360024" cy="7416824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0" y="-86618"/>
            <a:ext cx="9144000" cy="923330"/>
            <a:chOff x="0" y="-86618"/>
            <a:chExt cx="9144000" cy="923330"/>
          </a:xfrm>
        </p:grpSpPr>
        <p:grpSp>
          <p:nvGrpSpPr>
            <p:cNvPr id="11" name="그룹 10"/>
            <p:cNvGrpSpPr/>
            <p:nvPr/>
          </p:nvGrpSpPr>
          <p:grpSpPr>
            <a:xfrm>
              <a:off x="0" y="0"/>
              <a:ext cx="9144000" cy="836712"/>
              <a:chOff x="0" y="0"/>
              <a:chExt cx="9144000" cy="836712"/>
            </a:xfrm>
          </p:grpSpPr>
          <p:sp>
            <p:nvSpPr>
              <p:cNvPr id="13" name="직사각형 12"/>
              <p:cNvSpPr/>
              <p:nvPr/>
            </p:nvSpPr>
            <p:spPr>
              <a:xfrm>
                <a:off x="0" y="0"/>
                <a:ext cx="9144000" cy="83671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9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4" name="직선 연결선 13"/>
              <p:cNvCxnSpPr/>
              <p:nvPr/>
            </p:nvCxnSpPr>
            <p:spPr>
              <a:xfrm>
                <a:off x="0" y="764704"/>
                <a:ext cx="9144000" cy="0"/>
              </a:xfrm>
              <a:prstGeom prst="line">
                <a:avLst/>
              </a:prstGeom>
              <a:ln w="3492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9525" y="-86618"/>
              <a:ext cx="515442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ru-RU" altLang="ko-KR" sz="50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Краткий обзор</a:t>
              </a:r>
              <a:endParaRPr lang="ko-KR" altLang="en-US" sz="5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92485" y="1052736"/>
            <a:ext cx="824440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/>
              <a:buChar char="þ"/>
            </a:pPr>
            <a:r>
              <a:rPr kumimoji="1" lang="ru-RU" altLang="ko-KR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Офиса </a:t>
            </a:r>
            <a:r>
              <a:rPr kumimoji="1" lang="en-US" altLang="ko-KR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KOICA </a:t>
            </a:r>
            <a:r>
              <a:rPr kumimoji="1" lang="ru-RU" altLang="ko-KR" sz="3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Узбекистане в течение последних 20 лет</a:t>
            </a:r>
            <a:endParaRPr kumimoji="1" lang="en-US" altLang="ko-KR" sz="3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средств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96.31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долл.США</a:t>
            </a:r>
            <a:endParaRPr kumimoji="1" lang="en-US" altLang="ko-KR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направления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ru-RU" altLang="ko-KR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управление</a:t>
            </a:r>
            <a:endParaRPr kumimoji="1" lang="en-US" altLang="ko-KR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Реализовано 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обучено 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1,700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кадров, направлено 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волонтеров</a:t>
            </a:r>
            <a:r>
              <a:rPr kumimoji="1" lang="en-US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ru-RU" altLang="ko-KR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т.д.</a:t>
            </a:r>
            <a:endParaRPr lang="ko-KR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93296"/>
            <a:ext cx="195873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412"/>
            <a:ext cx="9144000" cy="49149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-108520" y="-99392"/>
            <a:ext cx="9360024" cy="7416824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0" y="-86618"/>
            <a:ext cx="9144000" cy="923330"/>
            <a:chOff x="0" y="-86618"/>
            <a:chExt cx="9144000" cy="923330"/>
          </a:xfrm>
        </p:grpSpPr>
        <p:grpSp>
          <p:nvGrpSpPr>
            <p:cNvPr id="7" name="그룹 6"/>
            <p:cNvGrpSpPr/>
            <p:nvPr/>
          </p:nvGrpSpPr>
          <p:grpSpPr>
            <a:xfrm>
              <a:off x="0" y="0"/>
              <a:ext cx="9144000" cy="836712"/>
              <a:chOff x="0" y="0"/>
              <a:chExt cx="9144000" cy="836712"/>
            </a:xfrm>
          </p:grpSpPr>
          <p:sp>
            <p:nvSpPr>
              <p:cNvPr id="9" name="직사각형 8"/>
              <p:cNvSpPr/>
              <p:nvPr/>
            </p:nvSpPr>
            <p:spPr>
              <a:xfrm>
                <a:off x="0" y="0"/>
                <a:ext cx="9144000" cy="83671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9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0" name="직선 연결선 9"/>
              <p:cNvCxnSpPr/>
              <p:nvPr/>
            </p:nvCxnSpPr>
            <p:spPr>
              <a:xfrm>
                <a:off x="0" y="764704"/>
                <a:ext cx="9144000" cy="0"/>
              </a:xfrm>
              <a:prstGeom prst="line">
                <a:avLst/>
              </a:prstGeom>
              <a:ln w="3492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9525" y="-86618"/>
              <a:ext cx="79548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ru-RU" altLang="ko-KR" sz="49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Процесс закупок </a:t>
              </a:r>
              <a:r>
                <a:rPr lang="en-US" altLang="ko-KR" sz="49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KOICA</a:t>
              </a:r>
              <a:endParaRPr lang="ko-KR" altLang="en-US" sz="4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874226"/>
              </p:ext>
            </p:extLst>
          </p:nvPr>
        </p:nvGraphicFramePr>
        <p:xfrm>
          <a:off x="251520" y="1196750"/>
          <a:ext cx="8640960" cy="57388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19558"/>
                <a:gridCol w="8121402"/>
              </a:tblGrid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25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altLang="ko-KR" sz="25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плана проекта, включая закупки</a:t>
                      </a:r>
                      <a:endParaRPr kumimoji="0" lang="en-US" altLang="ko-KR" sz="2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объявления о проведении тендера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информационного совещания</a:t>
                      </a:r>
                      <a:r>
                        <a:rPr lang="ru-RU" altLang="ko-K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разъяснению условий  тендера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заявок на участие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полученных заявок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Извещение о результатах тендера, обсуждение условий контракта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Подписание контракта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строительства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ko-KR" altLang="en-US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по содержанию</a:t>
                      </a:r>
                      <a:endParaRPr lang="en-US" altLang="ko-KR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3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412"/>
            <a:ext cx="9144000" cy="49149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-108520" y="-99392"/>
            <a:ext cx="9360024" cy="7416824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89240"/>
          </a:xfrm>
        </p:spPr>
        <p:txBody>
          <a:bodyPr>
            <a:normAutofit fontScale="85000" lnSpcReduction="10000"/>
          </a:bodyPr>
          <a:lstStyle/>
          <a:p>
            <a:pPr>
              <a:buFont typeface="Wingdings"/>
              <a:buChar char="þ"/>
            </a:pPr>
            <a:r>
              <a:rPr kumimoji="1" lang="en-US" altLang="ko-KR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kumimoji="1" lang="ru-RU" altLang="ko-KR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У </a:t>
            </a:r>
            <a:r>
              <a:rPr kumimoji="1" lang="en-US" altLang="ko-KR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KOICA </a:t>
            </a:r>
            <a:r>
              <a:rPr kumimoji="1" lang="ru-RU" altLang="ko-KR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есть строгое правило по гарантийному обеспечению контракта</a:t>
            </a:r>
            <a:endParaRPr lang="en-US" altLang="ko-K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тендера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ko-KR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 участие в тендере</a:t>
            </a:r>
            <a:endParaRPr lang="en-US" altLang="ko-KR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не менее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 от суммы предложения</a:t>
            </a:r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реализации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ko-KR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исполнения контракта</a:t>
            </a:r>
            <a:endParaRPr lang="en-US" altLang="ko-KR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20~30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 от общей суммы контракта</a:t>
            </a:r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контракта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ko-KR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 обслуживанию</a:t>
            </a:r>
            <a:endParaRPr lang="en-US" altLang="ko-KR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не менее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 от общей суммы контракта</a:t>
            </a:r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ko-KR" sz="2800" dirty="0" smtClean="0">
                <a:latin typeface="맑은 고딕"/>
                <a:ea typeface="맑은 고딕"/>
                <a:cs typeface="Times New Roman" panose="02020603050405020304" pitchFamily="18" charset="0"/>
              </a:rPr>
              <a:t>※ </a:t>
            </a:r>
            <a:r>
              <a:rPr lang="ru-RU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Узбекистане трудно получить банковскую гарантию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налагается дополнительное бремя на участников</a:t>
            </a:r>
            <a:endParaRPr lang="en-US" altLang="ko-K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0" y="-86618"/>
            <a:ext cx="9144000" cy="923330"/>
            <a:chOff x="0" y="-86618"/>
            <a:chExt cx="9144000" cy="923330"/>
          </a:xfrm>
        </p:grpSpPr>
        <p:grpSp>
          <p:nvGrpSpPr>
            <p:cNvPr id="6" name="그룹 5"/>
            <p:cNvGrpSpPr/>
            <p:nvPr/>
          </p:nvGrpSpPr>
          <p:grpSpPr>
            <a:xfrm>
              <a:off x="0" y="0"/>
              <a:ext cx="9144000" cy="836712"/>
              <a:chOff x="0" y="0"/>
              <a:chExt cx="9144000" cy="836712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0" y="0"/>
                <a:ext cx="9144000" cy="83671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9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" name="직선 연결선 8"/>
              <p:cNvCxnSpPr/>
              <p:nvPr/>
            </p:nvCxnSpPr>
            <p:spPr>
              <a:xfrm>
                <a:off x="0" y="764704"/>
                <a:ext cx="9144000" cy="0"/>
              </a:xfrm>
              <a:prstGeom prst="line">
                <a:avLst/>
              </a:prstGeom>
              <a:ln w="3492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9525" y="-86618"/>
              <a:ext cx="88328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ru-RU" altLang="ko-KR" sz="40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Выявленные трудности в закупках</a:t>
              </a:r>
              <a:endParaRPr lang="ko-KR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779" y="6093296"/>
            <a:ext cx="195873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412"/>
            <a:ext cx="9144000" cy="49149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-108520" y="-99392"/>
            <a:ext cx="9360024" cy="6957392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2453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ko-K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 </a:t>
            </a:r>
            <a:r>
              <a:rPr lang="ru-RU" altLang="ko-K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центра профессионального обучения в </a:t>
            </a:r>
            <a:r>
              <a:rPr lang="ru-RU" altLang="ko-KR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г.Шахрисабз</a:t>
            </a:r>
            <a:r>
              <a:rPr lang="ru-RU" altLang="ko-K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ko-KR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ko-K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строительной организации в </a:t>
            </a:r>
            <a:r>
              <a:rPr lang="en-US" altLang="ko-K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ko-K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 квартале</a:t>
            </a:r>
            <a:r>
              <a:rPr lang="en-US" altLang="ko-K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r>
              <a:rPr lang="ru-RU" altLang="ko-K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en-US" altLang="ko-K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ko-K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 работ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реконструкция зданий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здания центра проф. обучения в </a:t>
            </a:r>
            <a:r>
              <a:rPr lang="ru-RU" altLang="ko-K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Шахрисабзе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0" y="-86618"/>
            <a:ext cx="9593687" cy="923330"/>
            <a:chOff x="0" y="-86618"/>
            <a:chExt cx="9593687" cy="923330"/>
          </a:xfrm>
        </p:grpSpPr>
        <p:grpSp>
          <p:nvGrpSpPr>
            <p:cNvPr id="6" name="그룹 5"/>
            <p:cNvGrpSpPr/>
            <p:nvPr/>
          </p:nvGrpSpPr>
          <p:grpSpPr>
            <a:xfrm>
              <a:off x="0" y="0"/>
              <a:ext cx="9144000" cy="836712"/>
              <a:chOff x="0" y="0"/>
              <a:chExt cx="9144000" cy="836712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0" y="0"/>
                <a:ext cx="9144000" cy="83671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9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" name="직선 연결선 8"/>
              <p:cNvCxnSpPr/>
              <p:nvPr/>
            </p:nvCxnSpPr>
            <p:spPr>
              <a:xfrm>
                <a:off x="0" y="764704"/>
                <a:ext cx="9144000" cy="0"/>
              </a:xfrm>
              <a:prstGeom prst="line">
                <a:avLst/>
              </a:prstGeom>
              <a:ln w="3492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9525" y="-86618"/>
              <a:ext cx="958416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ko-KR" sz="4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altLang="ko-KR" sz="40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План проведения следующего тендера</a:t>
              </a:r>
              <a:endParaRPr lang="ko-KR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93296"/>
            <a:ext cx="195873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5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50"/>
            <a:ext cx="9144000" cy="49149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-108520" y="-99392"/>
            <a:ext cx="9360024" cy="6957392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0" y="1700808"/>
            <a:ext cx="9144000" cy="504056"/>
            <a:chOff x="0" y="2996952"/>
            <a:chExt cx="9144000" cy="504056"/>
          </a:xfrm>
        </p:grpSpPr>
        <p:cxnSp>
          <p:nvCxnSpPr>
            <p:cNvPr id="6" name="직선 연결선 5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H="1">
              <a:off x="2752165" y="3010689"/>
              <a:ext cx="3404012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그룹 10"/>
          <p:cNvGrpSpPr/>
          <p:nvPr/>
        </p:nvGrpSpPr>
        <p:grpSpPr>
          <a:xfrm>
            <a:off x="0" y="3573016"/>
            <a:ext cx="9144000" cy="504056"/>
            <a:chOff x="0" y="2996952"/>
            <a:chExt cx="9144000" cy="504056"/>
          </a:xfrm>
        </p:grpSpPr>
        <p:cxnSp>
          <p:nvCxnSpPr>
            <p:cNvPr id="12" name="직선 연결선 11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그림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605" y="4365104"/>
            <a:ext cx="2462789" cy="111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256</Words>
  <Application>Microsoft Office PowerPoint</Application>
  <PresentationFormat>Экран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Times New Roman</vt:lpstr>
      <vt:lpstr>Wingdings</vt:lpstr>
      <vt:lpstr>Office 테마</vt:lpstr>
      <vt:lpstr>Процедура участия  в закупках KOICA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Participate in Koica’s Procurement</dc:title>
  <dc:creator>user</dc:creator>
  <cp:lastModifiedBy>Gulchehra Ismailova</cp:lastModifiedBy>
  <cp:revision>129</cp:revision>
  <dcterms:created xsi:type="dcterms:W3CDTF">2016-04-03T18:29:39Z</dcterms:created>
  <dcterms:modified xsi:type="dcterms:W3CDTF">2016-04-05T06:55:31Z</dcterms:modified>
</cp:coreProperties>
</file>