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</p:sldMasterIdLst>
  <p:notesMasterIdLst>
    <p:notesMasterId r:id="rId28"/>
  </p:notesMasterIdLst>
  <p:handoutMasterIdLst>
    <p:handoutMasterId r:id="rId29"/>
  </p:handoutMasterIdLst>
  <p:sldIdLst>
    <p:sldId id="276" r:id="rId2"/>
    <p:sldId id="324" r:id="rId3"/>
    <p:sldId id="362" r:id="rId4"/>
    <p:sldId id="325" r:id="rId5"/>
    <p:sldId id="365" r:id="rId6"/>
    <p:sldId id="327" r:id="rId7"/>
    <p:sldId id="344" r:id="rId8"/>
    <p:sldId id="342" r:id="rId9"/>
    <p:sldId id="345" r:id="rId10"/>
    <p:sldId id="346" r:id="rId11"/>
    <p:sldId id="339" r:id="rId12"/>
    <p:sldId id="366" r:id="rId13"/>
    <p:sldId id="361" r:id="rId14"/>
    <p:sldId id="334" r:id="rId15"/>
    <p:sldId id="363" r:id="rId16"/>
    <p:sldId id="318" r:id="rId17"/>
    <p:sldId id="356" r:id="rId18"/>
    <p:sldId id="332" r:id="rId19"/>
    <p:sldId id="335" r:id="rId20"/>
    <p:sldId id="343" r:id="rId21"/>
    <p:sldId id="353" r:id="rId22"/>
    <p:sldId id="303" r:id="rId23"/>
    <p:sldId id="336" r:id="rId24"/>
    <p:sldId id="337" r:id="rId25"/>
    <p:sldId id="338" r:id="rId26"/>
    <p:sldId id="323" r:id="rId27"/>
  </p:sldIdLst>
  <p:sldSz cx="9144000" cy="6858000" type="screen4x3"/>
  <p:notesSz cx="9906000" cy="6769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49">
          <p15:clr>
            <a:srgbClr val="A4A3A4"/>
          </p15:clr>
        </p15:guide>
        <p15:guide id="2" orient="horz" pos="1545">
          <p15:clr>
            <a:srgbClr val="A4A3A4"/>
          </p15:clr>
        </p15:guide>
        <p15:guide id="3" pos="433">
          <p15:clr>
            <a:srgbClr val="A4A3A4"/>
          </p15:clr>
        </p15:guide>
        <p15:guide id="4" pos="5335">
          <p15:clr>
            <a:srgbClr val="A4A3A4"/>
          </p15:clr>
        </p15:guide>
        <p15:guide id="5" pos="4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133" userDrawn="1">
          <p15:clr>
            <a:srgbClr val="A4A3A4"/>
          </p15:clr>
        </p15:guide>
        <p15:guide id="3" orient="horz" pos="2131" userDrawn="1">
          <p15:clr>
            <a:srgbClr val="A4A3A4"/>
          </p15:clr>
        </p15:guide>
        <p15:guide id="4" pos="31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cdef_123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518"/>
    <a:srgbClr val="990000"/>
    <a:srgbClr val="EACCCC"/>
    <a:srgbClr val="C80F0F"/>
    <a:srgbClr val="FFCC00"/>
    <a:srgbClr val="6E6452"/>
    <a:srgbClr val="E5DBA1"/>
    <a:srgbClr val="BABA93"/>
    <a:srgbClr val="BABB93"/>
    <a:srgbClr val="DED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84832" autoAdjust="0"/>
  </p:normalViewPr>
  <p:slideViewPr>
    <p:cSldViewPr snapToGrid="0" snapToObjects="1">
      <p:cViewPr>
        <p:scale>
          <a:sx n="95" d="100"/>
          <a:sy n="95" d="100"/>
        </p:scale>
        <p:origin x="-312" y="-72"/>
      </p:cViewPr>
      <p:guideLst>
        <p:guide orient="horz" pos="3949"/>
        <p:guide orient="horz" pos="1545"/>
        <p:guide pos="433"/>
        <p:guide pos="5335"/>
        <p:guide pos="4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40" y="-102"/>
      </p:cViewPr>
      <p:guideLst>
        <p:guide orient="horz" pos="2136"/>
        <p:guide orient="horz" pos="2131"/>
        <p:guide pos="3133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:Downloads:MP-TN-Usbekistan-2016_Stand_2017-03-08_13-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P-TN-Kasachstan-2016_Stand_2017-03-08_13-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:Downloads:MP-TN-Usbekistan-2016_Stand_2017-03-08_13-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 dirty="0" smtClean="0">
                <a:latin typeface="Calibri"/>
              </a:rPr>
              <a:t>Количество сотрудников</a:t>
            </a:r>
            <a:endParaRPr lang="de-DE" b="0" i="0" u="none" strike="noStrike" dirty="0">
              <a:latin typeface="Calibri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MP_Usbekistan_2016!$U$4</c:f>
              <c:strCache>
                <c:ptCount val="1"/>
              </c:strCache>
            </c:strRef>
          </c:tx>
          <c:dPt>
            <c:idx val="3"/>
            <c:bubble3D val="0"/>
            <c:spPr>
              <a:solidFill>
                <a:srgbClr val="FF99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MP_Usbekistan_2016!$T$5:$T$10</c:f>
              <c:strCache>
                <c:ptCount val="6"/>
                <c:pt idx="0">
                  <c:v>0-9 MA</c:v>
                </c:pt>
                <c:pt idx="1">
                  <c:v>10-49 MA</c:v>
                </c:pt>
                <c:pt idx="2">
                  <c:v>50-249 MA</c:v>
                </c:pt>
                <c:pt idx="3">
                  <c:v>250-499 MA</c:v>
                </c:pt>
                <c:pt idx="4">
                  <c:v>500-999 MA</c:v>
                </c:pt>
                <c:pt idx="5">
                  <c:v>&gt;1000 MA</c:v>
                </c:pt>
              </c:strCache>
            </c:strRef>
          </c:cat>
          <c:val>
            <c:numRef>
              <c:f>MP_Usbekistan_2016!$U$5:$U$10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>
                <a:latin typeface="Calibri"/>
              </a:rPr>
              <a:t>Отрасли</a:t>
            </a:r>
            <a:endParaRPr lang="de-DE" b="0" i="0" u="none" strike="noStrike">
              <a:latin typeface="Calibri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37376"/>
        <c:axId val="33910144"/>
      </c:barChart>
      <c:catAx>
        <c:axId val="15843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10144"/>
        <c:crosses val="autoZero"/>
        <c:auto val="1"/>
        <c:lblAlgn val="ctr"/>
        <c:lblOffset val="100"/>
        <c:noMultiLvlLbl val="0"/>
      </c:catAx>
      <c:valAx>
        <c:axId val="33910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r>
                  <a:rPr lang="ru-RU" sz="1600" dirty="0" smtClean="0"/>
                  <a:t>Кол-во</a:t>
                </a:r>
                <a:r>
                  <a:rPr lang="ru-RU" sz="1600" baseline="0" dirty="0" smtClean="0"/>
                  <a:t> участников, чел.</a:t>
                </a:r>
                <a:endParaRPr lang="de-DE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10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de-DE" b="0" i="0" u="none" strike="noStrike">
                <a:latin typeface="Calibri"/>
              </a:rPr>
              <a:t>Branchen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MP_Usbekistan_2016!$AA$4</c:f>
              <c:strCache>
                <c:ptCount val="1"/>
              </c:strCache>
            </c:strRef>
          </c:tx>
          <c:invertIfNegative val="0"/>
          <c:cat>
            <c:strRef>
              <c:f>MP_Usbekistan_2016!$Z$5:$Z$20</c:f>
              <c:strCache>
                <c:ptCount val="16"/>
                <c:pt idx="0">
                  <c:v>Maschinenbau</c:v>
                </c:pt>
                <c:pt idx="1">
                  <c:v>Herstellung von Metallerzeugnissen</c:v>
                </c:pt>
                <c:pt idx="2">
                  <c:v>Herstellung von Textilien</c:v>
                </c:pt>
                <c:pt idx="3">
                  <c:v>Herstellung von Chemischen Erzeugnissen</c:v>
                </c:pt>
                <c:pt idx="4">
                  <c:v>Herstellung von Sonstigen Waren</c:v>
                </c:pt>
                <c:pt idx="5">
                  <c:v>Erbringung von Sonstigen Wirtschaftlichen Dienstleistungen</c:v>
                </c:pt>
                <c:pt idx="6">
                  <c:v>Herstellung von Leder, Lederwaren und Schuhen</c:v>
                </c:pt>
                <c:pt idx="7">
                  <c:v>Information und Kommunikation</c:v>
                </c:pt>
                <c:pt idx="8">
                  <c:v>Herstellung von Nahrungs- und Futtermitteln</c:v>
                </c:pt>
                <c:pt idx="9">
                  <c:v>Baugewerbe</c:v>
                </c:pt>
                <c:pt idx="10">
                  <c:v>Erbringung von sonstigen Dienstleistungen</c:v>
                </c:pt>
                <c:pt idx="11">
                  <c:v>Herstellung von Papier, Pappe und Waren Daraus</c:v>
                </c:pt>
                <c:pt idx="12">
                  <c:v>Herstellung von Möbeln</c:v>
                </c:pt>
                <c:pt idx="13">
                  <c:v>Erbringung von Finanz- und Versicherungsdienstleistungen</c:v>
                </c:pt>
                <c:pt idx="14">
                  <c:v>Herstellung von Elektrischen Ausrüstungen</c:v>
                </c:pt>
                <c:pt idx="15">
                  <c:v>Verkehr und Lagerei</c:v>
                </c:pt>
              </c:strCache>
            </c:strRef>
          </c:cat>
          <c:val>
            <c:numRef>
              <c:f>MP_Usbekistan_2016!$AA$5:$AA$20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37888"/>
        <c:axId val="33911872"/>
      </c:barChart>
      <c:catAx>
        <c:axId val="15843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11872"/>
        <c:crosses val="autoZero"/>
        <c:auto val="1"/>
        <c:lblAlgn val="ctr"/>
        <c:lblOffset val="100"/>
        <c:noMultiLvlLbl val="0"/>
      </c:catAx>
      <c:valAx>
        <c:axId val="33911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r>
                  <a:rPr lang="de-DE"/>
                  <a:t>TN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11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9FBCD-8410-4AD1-B982-27BE89C1B6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F42C434-C589-492F-8DA0-A6FC7CEEAAB3}">
      <dgm:prSet phldrT="[Текст]"/>
      <dgm:spPr/>
      <dgm:t>
        <a:bodyPr/>
        <a:lstStyle/>
        <a:p>
          <a:r>
            <a:rPr lang="ru-RU" dirty="0" smtClean="0"/>
            <a:t>Немецкая сторона (</a:t>
          </a:r>
          <a:r>
            <a:rPr lang="de-DE" dirty="0" err="1" smtClean="0"/>
            <a:t>BMWi</a:t>
          </a:r>
          <a:r>
            <a:rPr lang="de-DE" dirty="0" smtClean="0"/>
            <a:t>, GIZ)</a:t>
          </a:r>
          <a:endParaRPr lang="de-DE" dirty="0"/>
        </a:p>
      </dgm:t>
    </dgm:pt>
    <dgm:pt modelId="{C36A8DC3-10D8-453B-AC8D-BE8E1C0A9B89}" type="parTrans" cxnId="{10D4E36E-1E28-4821-B928-B10B6AFA88AF}">
      <dgm:prSet/>
      <dgm:spPr/>
      <dgm:t>
        <a:bodyPr/>
        <a:lstStyle/>
        <a:p>
          <a:endParaRPr lang="de-DE"/>
        </a:p>
      </dgm:t>
    </dgm:pt>
    <dgm:pt modelId="{60EDCE47-2386-43F4-A871-75FD673396C7}" type="sibTrans" cxnId="{10D4E36E-1E28-4821-B928-B10B6AFA88AF}">
      <dgm:prSet/>
      <dgm:spPr/>
      <dgm:t>
        <a:bodyPr/>
        <a:lstStyle/>
        <a:p>
          <a:endParaRPr lang="de-DE"/>
        </a:p>
      </dgm:t>
    </dgm:pt>
    <dgm:pt modelId="{5A046168-7360-469C-93D4-6DC6EA23B350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Программа стажировки </a:t>
          </a:r>
          <a:endParaRPr lang="de-DE" dirty="0">
            <a:solidFill>
              <a:schemeClr val="tx2"/>
            </a:solidFill>
          </a:endParaRPr>
        </a:p>
      </dgm:t>
    </dgm:pt>
    <dgm:pt modelId="{7DDCF01D-8FDA-4F35-9960-749EA47677B9}" type="parTrans" cxnId="{DA866DB2-19A8-4CA5-8DFC-245DFA351B31}">
      <dgm:prSet/>
      <dgm:spPr/>
      <dgm:t>
        <a:bodyPr/>
        <a:lstStyle/>
        <a:p>
          <a:endParaRPr lang="de-DE"/>
        </a:p>
      </dgm:t>
    </dgm:pt>
    <dgm:pt modelId="{57016BD3-8E28-4DE3-A0D2-39D7237EE2F2}" type="sibTrans" cxnId="{DA866DB2-19A8-4CA5-8DFC-245DFA351B31}">
      <dgm:prSet/>
      <dgm:spPr/>
      <dgm:t>
        <a:bodyPr/>
        <a:lstStyle/>
        <a:p>
          <a:endParaRPr lang="de-DE"/>
        </a:p>
      </dgm:t>
    </dgm:pt>
    <dgm:pt modelId="{E0658B61-08B6-4FEB-91F9-9CE7CF7C8316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Размещение</a:t>
          </a:r>
          <a:endParaRPr lang="de-DE" dirty="0">
            <a:solidFill>
              <a:schemeClr val="tx2"/>
            </a:solidFill>
          </a:endParaRPr>
        </a:p>
      </dgm:t>
    </dgm:pt>
    <dgm:pt modelId="{FF9A85C7-78D9-4E34-902C-88483707D1C2}" type="parTrans" cxnId="{BF97934C-36B2-4083-A22B-CDF3A37496E6}">
      <dgm:prSet/>
      <dgm:spPr/>
      <dgm:t>
        <a:bodyPr/>
        <a:lstStyle/>
        <a:p>
          <a:endParaRPr lang="de-DE"/>
        </a:p>
      </dgm:t>
    </dgm:pt>
    <dgm:pt modelId="{B32118CE-E0B1-4125-8F14-38A9D859F7E4}" type="sibTrans" cxnId="{BF97934C-36B2-4083-A22B-CDF3A37496E6}">
      <dgm:prSet/>
      <dgm:spPr/>
      <dgm:t>
        <a:bodyPr/>
        <a:lstStyle/>
        <a:p>
          <a:endParaRPr lang="de-DE"/>
        </a:p>
      </dgm:t>
    </dgm:pt>
    <dgm:pt modelId="{64CAEF88-BDA2-46F6-9B03-36FB6D541CE5}">
      <dgm:prSet phldrT="[Текст]"/>
      <dgm:spPr/>
      <dgm:t>
        <a:bodyPr/>
        <a:lstStyle/>
        <a:p>
          <a:r>
            <a:rPr lang="ru-RU" dirty="0" smtClean="0"/>
            <a:t>Узбекская сторона</a:t>
          </a:r>
          <a:endParaRPr lang="de-DE" dirty="0"/>
        </a:p>
      </dgm:t>
    </dgm:pt>
    <dgm:pt modelId="{E0BC7478-3EF4-41BF-BECC-4E2D412DA667}" type="parTrans" cxnId="{1CD56817-7D8D-47AA-B349-4CAFBA459B1D}">
      <dgm:prSet/>
      <dgm:spPr/>
      <dgm:t>
        <a:bodyPr/>
        <a:lstStyle/>
        <a:p>
          <a:endParaRPr lang="de-DE"/>
        </a:p>
      </dgm:t>
    </dgm:pt>
    <dgm:pt modelId="{CF2536FB-8F08-42F9-9E83-BAC8EFA60F30}" type="sibTrans" cxnId="{1CD56817-7D8D-47AA-B349-4CAFBA459B1D}">
      <dgm:prSet/>
      <dgm:spPr/>
      <dgm:t>
        <a:bodyPr/>
        <a:lstStyle/>
        <a:p>
          <a:endParaRPr lang="de-DE"/>
        </a:p>
      </dgm:t>
    </dgm:pt>
    <dgm:pt modelId="{63E56F82-DC75-4961-B8A5-9B3938F28490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Подготовительный курс в Узбекистане</a:t>
          </a:r>
          <a:endParaRPr lang="de-DE" dirty="0">
            <a:solidFill>
              <a:schemeClr val="tx2"/>
            </a:solidFill>
          </a:endParaRPr>
        </a:p>
      </dgm:t>
    </dgm:pt>
    <dgm:pt modelId="{616C2851-B5AB-4B08-96E9-D96A973D0647}" type="parTrans" cxnId="{A4E10ABF-E30B-4B1E-ACB1-E0A231B1BB01}">
      <dgm:prSet/>
      <dgm:spPr/>
      <dgm:t>
        <a:bodyPr/>
        <a:lstStyle/>
        <a:p>
          <a:endParaRPr lang="de-DE"/>
        </a:p>
      </dgm:t>
    </dgm:pt>
    <dgm:pt modelId="{D3965DDC-97FA-4316-B2D8-947E9CDF0534}" type="sibTrans" cxnId="{A4E10ABF-E30B-4B1E-ACB1-E0A231B1BB01}">
      <dgm:prSet/>
      <dgm:spPr/>
      <dgm:t>
        <a:bodyPr/>
        <a:lstStyle/>
        <a:p>
          <a:endParaRPr lang="de-DE"/>
        </a:p>
      </dgm:t>
    </dgm:pt>
    <dgm:pt modelId="{F7E6AD43-A6C5-4C1A-A925-4BE34506AE11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Авиабилеты до места стажировки и обратно</a:t>
          </a:r>
          <a:endParaRPr lang="de-DE" dirty="0">
            <a:solidFill>
              <a:schemeClr val="tx2"/>
            </a:solidFill>
          </a:endParaRPr>
        </a:p>
      </dgm:t>
    </dgm:pt>
    <dgm:pt modelId="{4BCE9559-C909-4A0C-A06D-36F216EA76DC}" type="parTrans" cxnId="{E0086BDE-BCDF-4698-A49F-822DDA3AA8CC}">
      <dgm:prSet/>
      <dgm:spPr/>
      <dgm:t>
        <a:bodyPr/>
        <a:lstStyle/>
        <a:p>
          <a:endParaRPr lang="de-DE"/>
        </a:p>
      </dgm:t>
    </dgm:pt>
    <dgm:pt modelId="{C943F1A1-DD7A-494F-B884-946D53D9EBFF}" type="sibTrans" cxnId="{E0086BDE-BCDF-4698-A49F-822DDA3AA8CC}">
      <dgm:prSet/>
      <dgm:spPr/>
      <dgm:t>
        <a:bodyPr/>
        <a:lstStyle/>
        <a:p>
          <a:endParaRPr lang="de-DE"/>
        </a:p>
      </dgm:t>
    </dgm:pt>
    <dgm:pt modelId="{34C61660-DDFB-40A3-94A2-9FDC1FA69C67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Питание (полупансион)</a:t>
          </a:r>
          <a:endParaRPr lang="de-DE" dirty="0">
            <a:solidFill>
              <a:schemeClr val="tx2"/>
            </a:solidFill>
          </a:endParaRPr>
        </a:p>
      </dgm:t>
    </dgm:pt>
    <dgm:pt modelId="{EAEEAC1C-EE89-481B-A4AC-EA8157D55BE4}" type="parTrans" cxnId="{9CEBDB68-1DB6-4D2D-8778-DBF1A3300D4B}">
      <dgm:prSet/>
      <dgm:spPr/>
      <dgm:t>
        <a:bodyPr/>
        <a:lstStyle/>
        <a:p>
          <a:endParaRPr lang="de-DE"/>
        </a:p>
      </dgm:t>
    </dgm:pt>
    <dgm:pt modelId="{B483847F-B77A-4187-98FF-D2B361F53129}" type="sibTrans" cxnId="{9CEBDB68-1DB6-4D2D-8778-DBF1A3300D4B}">
      <dgm:prSet/>
      <dgm:spPr/>
      <dgm:t>
        <a:bodyPr/>
        <a:lstStyle/>
        <a:p>
          <a:endParaRPr lang="de-DE"/>
        </a:p>
      </dgm:t>
    </dgm:pt>
    <dgm:pt modelId="{10C7404E-3E2F-40A1-A833-75E5E54A771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Трансфер в/из аэропорта в Германии</a:t>
          </a:r>
          <a:endParaRPr lang="de-DE" dirty="0">
            <a:solidFill>
              <a:schemeClr val="tx2"/>
            </a:solidFill>
          </a:endParaRPr>
        </a:p>
      </dgm:t>
    </dgm:pt>
    <dgm:pt modelId="{B8CE598C-763D-426E-9E5A-AE566857DD18}" type="parTrans" cxnId="{88789D2B-F648-4337-AFBB-9B90E9AAF879}">
      <dgm:prSet/>
      <dgm:spPr/>
      <dgm:t>
        <a:bodyPr/>
        <a:lstStyle/>
        <a:p>
          <a:endParaRPr lang="de-DE"/>
        </a:p>
      </dgm:t>
    </dgm:pt>
    <dgm:pt modelId="{34E6CA0D-6691-4013-A996-F9E0A7064613}" type="sibTrans" cxnId="{88789D2B-F648-4337-AFBB-9B90E9AAF879}">
      <dgm:prSet/>
      <dgm:spPr/>
      <dgm:t>
        <a:bodyPr/>
        <a:lstStyle/>
        <a:p>
          <a:endParaRPr lang="de-DE"/>
        </a:p>
      </dgm:t>
    </dgm:pt>
    <dgm:pt modelId="{D060B6AE-6946-4B79-8DAE-4924A5D18BB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Услуги переводчика</a:t>
          </a:r>
          <a:endParaRPr lang="de-DE" dirty="0">
            <a:solidFill>
              <a:schemeClr val="tx2"/>
            </a:solidFill>
          </a:endParaRPr>
        </a:p>
      </dgm:t>
    </dgm:pt>
    <dgm:pt modelId="{513D17E1-7653-455D-B986-9795BC3195EE}" type="parTrans" cxnId="{95DFAC5C-D5D2-450F-A68E-2C058C9BB542}">
      <dgm:prSet/>
      <dgm:spPr/>
      <dgm:t>
        <a:bodyPr/>
        <a:lstStyle/>
        <a:p>
          <a:endParaRPr lang="de-DE"/>
        </a:p>
      </dgm:t>
    </dgm:pt>
    <dgm:pt modelId="{CCBB1A1A-2A36-4474-81ED-B5A4A061CEFD}" type="sibTrans" cxnId="{95DFAC5C-D5D2-450F-A68E-2C058C9BB542}">
      <dgm:prSet/>
      <dgm:spPr/>
      <dgm:t>
        <a:bodyPr/>
        <a:lstStyle/>
        <a:p>
          <a:endParaRPr lang="de-DE"/>
        </a:p>
      </dgm:t>
    </dgm:pt>
    <dgm:pt modelId="{C1A4A974-3890-4BD6-8602-2298CA7A1FB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Поездки в рамках программы</a:t>
          </a:r>
          <a:endParaRPr lang="de-DE" dirty="0">
            <a:solidFill>
              <a:schemeClr val="tx2"/>
            </a:solidFill>
          </a:endParaRPr>
        </a:p>
      </dgm:t>
    </dgm:pt>
    <dgm:pt modelId="{C935FF97-C3A6-4F9E-AECE-BC7BE1AD655A}" type="parTrans" cxnId="{53E0075C-DF29-41B7-91BB-96506056F4BF}">
      <dgm:prSet/>
      <dgm:spPr/>
      <dgm:t>
        <a:bodyPr/>
        <a:lstStyle/>
        <a:p>
          <a:endParaRPr lang="de-DE"/>
        </a:p>
      </dgm:t>
    </dgm:pt>
    <dgm:pt modelId="{287B8A4D-FCED-42F8-A3FF-669B3053E045}" type="sibTrans" cxnId="{53E0075C-DF29-41B7-91BB-96506056F4BF}">
      <dgm:prSet/>
      <dgm:spPr/>
      <dgm:t>
        <a:bodyPr/>
        <a:lstStyle/>
        <a:p>
          <a:endParaRPr lang="de-DE"/>
        </a:p>
      </dgm:t>
    </dgm:pt>
    <dgm:pt modelId="{4086F09F-620B-4EFA-9137-52A114DB8F8B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Страховка</a:t>
          </a:r>
          <a:endParaRPr lang="de-DE" dirty="0">
            <a:solidFill>
              <a:schemeClr val="tx2"/>
            </a:solidFill>
          </a:endParaRPr>
        </a:p>
      </dgm:t>
    </dgm:pt>
    <dgm:pt modelId="{0A8A8A42-2136-4A46-8CB8-1AB1CE26D088}" type="parTrans" cxnId="{3F24B89E-9F2E-425C-9153-51B7AFD55BC1}">
      <dgm:prSet/>
      <dgm:spPr/>
      <dgm:t>
        <a:bodyPr/>
        <a:lstStyle/>
        <a:p>
          <a:endParaRPr lang="de-DE"/>
        </a:p>
      </dgm:t>
    </dgm:pt>
    <dgm:pt modelId="{327C2EE6-FAFF-48AA-9B15-C583FF00E31E}" type="sibTrans" cxnId="{3F24B89E-9F2E-425C-9153-51B7AFD55BC1}">
      <dgm:prSet/>
      <dgm:spPr/>
      <dgm:t>
        <a:bodyPr/>
        <a:lstStyle/>
        <a:p>
          <a:endParaRPr lang="de-DE"/>
        </a:p>
      </dgm:t>
    </dgm:pt>
    <dgm:pt modelId="{0BB443F5-DB50-4639-8F2F-1582137CBAC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Визовый сбор</a:t>
          </a:r>
          <a:endParaRPr lang="de-DE" dirty="0">
            <a:solidFill>
              <a:schemeClr val="tx2"/>
            </a:solidFill>
          </a:endParaRPr>
        </a:p>
      </dgm:t>
    </dgm:pt>
    <dgm:pt modelId="{12D66B2E-8C4C-4255-A691-54BAD2F9ACEE}" type="parTrans" cxnId="{2AD2B320-FBFE-47B3-A454-4C6A4EED4D8F}">
      <dgm:prSet/>
      <dgm:spPr/>
      <dgm:t>
        <a:bodyPr/>
        <a:lstStyle/>
        <a:p>
          <a:endParaRPr lang="de-DE"/>
        </a:p>
      </dgm:t>
    </dgm:pt>
    <dgm:pt modelId="{C326B106-2AEC-4B70-9E75-ECCF58922690}" type="sibTrans" cxnId="{2AD2B320-FBFE-47B3-A454-4C6A4EED4D8F}">
      <dgm:prSet/>
      <dgm:spPr/>
      <dgm:t>
        <a:bodyPr/>
        <a:lstStyle/>
        <a:p>
          <a:endParaRPr lang="de-DE"/>
        </a:p>
      </dgm:t>
    </dgm:pt>
    <dgm:pt modelId="{B7D6E4B3-E451-477C-A395-0970DD6589AB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Личные расходы</a:t>
          </a:r>
          <a:endParaRPr lang="de-DE" dirty="0">
            <a:solidFill>
              <a:schemeClr val="tx2"/>
            </a:solidFill>
          </a:endParaRPr>
        </a:p>
      </dgm:t>
    </dgm:pt>
    <dgm:pt modelId="{24EC3042-6C42-4685-97B3-5B749C09EFC5}" type="parTrans" cxnId="{82A6B82A-1BE1-46F4-89DA-67DEB51E4762}">
      <dgm:prSet/>
      <dgm:spPr/>
      <dgm:t>
        <a:bodyPr/>
        <a:lstStyle/>
        <a:p>
          <a:endParaRPr lang="de-DE"/>
        </a:p>
      </dgm:t>
    </dgm:pt>
    <dgm:pt modelId="{4117D66C-CC16-47BE-B17A-8D93567B279A}" type="sibTrans" cxnId="{82A6B82A-1BE1-46F4-89DA-67DEB51E4762}">
      <dgm:prSet/>
      <dgm:spPr/>
      <dgm:t>
        <a:bodyPr/>
        <a:lstStyle/>
        <a:p>
          <a:endParaRPr lang="de-DE"/>
        </a:p>
      </dgm:t>
    </dgm:pt>
    <dgm:pt modelId="{A9350AE4-7751-4757-82BE-EF05AB66C5BC}" type="pres">
      <dgm:prSet presAssocID="{4D59FBCD-8410-4AD1-B982-27BE89C1B6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8AAF9D-C2CC-43ED-80F5-6FABA537BB35}" type="pres">
      <dgm:prSet presAssocID="{3F42C434-C589-492F-8DA0-A6FC7CEEAAB3}" presName="composite" presStyleCnt="0"/>
      <dgm:spPr/>
    </dgm:pt>
    <dgm:pt modelId="{451D99DC-9330-4D9A-A028-5DA691B2217F}" type="pres">
      <dgm:prSet presAssocID="{3F42C434-C589-492F-8DA0-A6FC7CEEAAB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AA35A6-B512-4B92-98D7-87387C380E3D}" type="pres">
      <dgm:prSet presAssocID="{3F42C434-C589-492F-8DA0-A6FC7CEEAAB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46CB1A-5089-4D39-A2A4-B847620EE7F3}" type="pres">
      <dgm:prSet presAssocID="{60EDCE47-2386-43F4-A871-75FD673396C7}" presName="space" presStyleCnt="0"/>
      <dgm:spPr/>
    </dgm:pt>
    <dgm:pt modelId="{5B0FDC47-18F6-4A5E-8A6C-3F0057216C5A}" type="pres">
      <dgm:prSet presAssocID="{64CAEF88-BDA2-46F6-9B03-36FB6D541CE5}" presName="composite" presStyleCnt="0"/>
      <dgm:spPr/>
    </dgm:pt>
    <dgm:pt modelId="{92654FF3-B351-4E04-9C8C-EAFCF21739A1}" type="pres">
      <dgm:prSet presAssocID="{64CAEF88-BDA2-46F6-9B03-36FB6D541C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51EE27-3AC7-49A7-8F9C-52477B37599B}" type="pres">
      <dgm:prSet presAssocID="{64CAEF88-BDA2-46F6-9B03-36FB6D541C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4C06C0-FF0C-41EC-9C2B-1C8FDA0D44D6}" type="presOf" srcId="{D060B6AE-6946-4B79-8DAE-4924A5D18BBD}" destId="{C3AA35A6-B512-4B92-98D7-87387C380E3D}" srcOrd="0" destOrd="5" presId="urn:microsoft.com/office/officeart/2005/8/layout/hList1"/>
    <dgm:cxn modelId="{9CEBDB68-1DB6-4D2D-8778-DBF1A3300D4B}" srcId="{3F42C434-C589-492F-8DA0-A6FC7CEEAAB3}" destId="{34C61660-DDFB-40A3-94A2-9FDC1FA69C67}" srcOrd="2" destOrd="0" parTransId="{EAEEAC1C-EE89-481B-A4AC-EA8157D55BE4}" sibTransId="{B483847F-B77A-4187-98FF-D2B361F53129}"/>
    <dgm:cxn modelId="{2AD2B320-FBFE-47B3-A454-4C6A4EED4D8F}" srcId="{3F42C434-C589-492F-8DA0-A6FC7CEEAAB3}" destId="{0BB443F5-DB50-4639-8F2F-1582137CBACD}" srcOrd="7" destOrd="0" parTransId="{12D66B2E-8C4C-4255-A691-54BAD2F9ACEE}" sibTransId="{C326B106-2AEC-4B70-9E75-ECCF58922690}"/>
    <dgm:cxn modelId="{6EDE29A6-F7D7-48FA-A6F3-3AD023CCFA64}" type="presOf" srcId="{E0658B61-08B6-4FEB-91F9-9CE7CF7C8316}" destId="{C3AA35A6-B512-4B92-98D7-87387C380E3D}" srcOrd="0" destOrd="1" presId="urn:microsoft.com/office/officeart/2005/8/layout/hList1"/>
    <dgm:cxn modelId="{95DFAC5C-D5D2-450F-A68E-2C058C9BB542}" srcId="{3F42C434-C589-492F-8DA0-A6FC7CEEAAB3}" destId="{D060B6AE-6946-4B79-8DAE-4924A5D18BBD}" srcOrd="5" destOrd="0" parTransId="{513D17E1-7653-455D-B986-9795BC3195EE}" sibTransId="{CCBB1A1A-2A36-4474-81ED-B5A4A061CEFD}"/>
    <dgm:cxn modelId="{81B872E7-3C63-4845-AC70-CB10DE0B1186}" type="presOf" srcId="{10C7404E-3E2F-40A1-A833-75E5E54A7715}" destId="{C3AA35A6-B512-4B92-98D7-87387C380E3D}" srcOrd="0" destOrd="3" presId="urn:microsoft.com/office/officeart/2005/8/layout/hList1"/>
    <dgm:cxn modelId="{53E0075C-DF29-41B7-91BB-96506056F4BF}" srcId="{3F42C434-C589-492F-8DA0-A6FC7CEEAAB3}" destId="{C1A4A974-3890-4BD6-8602-2298CA7A1FBD}" srcOrd="4" destOrd="0" parTransId="{C935FF97-C3A6-4F9E-AECE-BC7BE1AD655A}" sibTransId="{287B8A4D-FCED-42F8-A3FF-669B3053E045}"/>
    <dgm:cxn modelId="{E0086BDE-BCDF-4698-A49F-822DDA3AA8CC}" srcId="{64CAEF88-BDA2-46F6-9B03-36FB6D541CE5}" destId="{F7E6AD43-A6C5-4C1A-A925-4BE34506AE11}" srcOrd="1" destOrd="0" parTransId="{4BCE9559-C909-4A0C-A06D-36F216EA76DC}" sibTransId="{C943F1A1-DD7A-494F-B884-946D53D9EBFF}"/>
    <dgm:cxn modelId="{1CD56817-7D8D-47AA-B349-4CAFBA459B1D}" srcId="{4D59FBCD-8410-4AD1-B982-27BE89C1B66F}" destId="{64CAEF88-BDA2-46F6-9B03-36FB6D541CE5}" srcOrd="1" destOrd="0" parTransId="{E0BC7478-3EF4-41BF-BECC-4E2D412DA667}" sibTransId="{CF2536FB-8F08-42F9-9E83-BAC8EFA60F30}"/>
    <dgm:cxn modelId="{FC9FFE0B-844F-4A4F-98BC-C33F352EF656}" type="presOf" srcId="{4D59FBCD-8410-4AD1-B982-27BE89C1B66F}" destId="{A9350AE4-7751-4757-82BE-EF05AB66C5BC}" srcOrd="0" destOrd="0" presId="urn:microsoft.com/office/officeart/2005/8/layout/hList1"/>
    <dgm:cxn modelId="{A4E10ABF-E30B-4B1E-ACB1-E0A231B1BB01}" srcId="{64CAEF88-BDA2-46F6-9B03-36FB6D541CE5}" destId="{63E56F82-DC75-4961-B8A5-9B3938F28490}" srcOrd="0" destOrd="0" parTransId="{616C2851-B5AB-4B08-96E9-D96A973D0647}" sibTransId="{D3965DDC-97FA-4316-B2D8-947E9CDF0534}"/>
    <dgm:cxn modelId="{BF97934C-36B2-4083-A22B-CDF3A37496E6}" srcId="{3F42C434-C589-492F-8DA0-A6FC7CEEAAB3}" destId="{E0658B61-08B6-4FEB-91F9-9CE7CF7C8316}" srcOrd="1" destOrd="0" parTransId="{FF9A85C7-78D9-4E34-902C-88483707D1C2}" sibTransId="{B32118CE-E0B1-4125-8F14-38A9D859F7E4}"/>
    <dgm:cxn modelId="{24FB6063-F485-45BB-B848-66064C2E4BBC}" type="presOf" srcId="{B7D6E4B3-E451-477C-A395-0970DD6589AB}" destId="{5151EE27-3AC7-49A7-8F9C-52477B37599B}" srcOrd="0" destOrd="2" presId="urn:microsoft.com/office/officeart/2005/8/layout/hList1"/>
    <dgm:cxn modelId="{9B43058F-DFCB-4828-872F-82EB69F3615F}" type="presOf" srcId="{64CAEF88-BDA2-46F6-9B03-36FB6D541CE5}" destId="{92654FF3-B351-4E04-9C8C-EAFCF21739A1}" srcOrd="0" destOrd="0" presId="urn:microsoft.com/office/officeart/2005/8/layout/hList1"/>
    <dgm:cxn modelId="{59861ACF-F6E8-4923-B04B-E758BBBA3CE1}" type="presOf" srcId="{F7E6AD43-A6C5-4C1A-A925-4BE34506AE11}" destId="{5151EE27-3AC7-49A7-8F9C-52477B37599B}" srcOrd="0" destOrd="1" presId="urn:microsoft.com/office/officeart/2005/8/layout/hList1"/>
    <dgm:cxn modelId="{528A5323-669A-4935-B6FB-E7390A925D8C}" type="presOf" srcId="{3F42C434-C589-492F-8DA0-A6FC7CEEAAB3}" destId="{451D99DC-9330-4D9A-A028-5DA691B2217F}" srcOrd="0" destOrd="0" presId="urn:microsoft.com/office/officeart/2005/8/layout/hList1"/>
    <dgm:cxn modelId="{88789D2B-F648-4337-AFBB-9B90E9AAF879}" srcId="{3F42C434-C589-492F-8DA0-A6FC7CEEAAB3}" destId="{10C7404E-3E2F-40A1-A833-75E5E54A7715}" srcOrd="3" destOrd="0" parTransId="{B8CE598C-763D-426E-9E5A-AE566857DD18}" sibTransId="{34E6CA0D-6691-4013-A996-F9E0A7064613}"/>
    <dgm:cxn modelId="{3F04D070-207E-445B-BEAA-F505D34A7E59}" type="presOf" srcId="{C1A4A974-3890-4BD6-8602-2298CA7A1FBD}" destId="{C3AA35A6-B512-4B92-98D7-87387C380E3D}" srcOrd="0" destOrd="4" presId="urn:microsoft.com/office/officeart/2005/8/layout/hList1"/>
    <dgm:cxn modelId="{65643B4F-F7A5-4E23-BED8-D55EAE7C17A1}" type="presOf" srcId="{4086F09F-620B-4EFA-9137-52A114DB8F8B}" destId="{C3AA35A6-B512-4B92-98D7-87387C380E3D}" srcOrd="0" destOrd="6" presId="urn:microsoft.com/office/officeart/2005/8/layout/hList1"/>
    <dgm:cxn modelId="{3D7A3AE5-E817-465E-A263-A3DADD63C01B}" type="presOf" srcId="{63E56F82-DC75-4961-B8A5-9B3938F28490}" destId="{5151EE27-3AC7-49A7-8F9C-52477B37599B}" srcOrd="0" destOrd="0" presId="urn:microsoft.com/office/officeart/2005/8/layout/hList1"/>
    <dgm:cxn modelId="{82A6B82A-1BE1-46F4-89DA-67DEB51E4762}" srcId="{64CAEF88-BDA2-46F6-9B03-36FB6D541CE5}" destId="{B7D6E4B3-E451-477C-A395-0970DD6589AB}" srcOrd="2" destOrd="0" parTransId="{24EC3042-6C42-4685-97B3-5B749C09EFC5}" sibTransId="{4117D66C-CC16-47BE-B17A-8D93567B279A}"/>
    <dgm:cxn modelId="{A0358F08-CD5D-49B0-8DB7-DEDCA1231EE7}" type="presOf" srcId="{0BB443F5-DB50-4639-8F2F-1582137CBACD}" destId="{C3AA35A6-B512-4B92-98D7-87387C380E3D}" srcOrd="0" destOrd="7" presId="urn:microsoft.com/office/officeart/2005/8/layout/hList1"/>
    <dgm:cxn modelId="{3F24B89E-9F2E-425C-9153-51B7AFD55BC1}" srcId="{3F42C434-C589-492F-8DA0-A6FC7CEEAAB3}" destId="{4086F09F-620B-4EFA-9137-52A114DB8F8B}" srcOrd="6" destOrd="0" parTransId="{0A8A8A42-2136-4A46-8CB8-1AB1CE26D088}" sibTransId="{327C2EE6-FAFF-48AA-9B15-C583FF00E31E}"/>
    <dgm:cxn modelId="{10D4E36E-1E28-4821-B928-B10B6AFA88AF}" srcId="{4D59FBCD-8410-4AD1-B982-27BE89C1B66F}" destId="{3F42C434-C589-492F-8DA0-A6FC7CEEAAB3}" srcOrd="0" destOrd="0" parTransId="{C36A8DC3-10D8-453B-AC8D-BE8E1C0A9B89}" sibTransId="{60EDCE47-2386-43F4-A871-75FD673396C7}"/>
    <dgm:cxn modelId="{7643D79C-4055-4BDD-8616-FD636D6CC824}" type="presOf" srcId="{5A046168-7360-469C-93D4-6DC6EA23B350}" destId="{C3AA35A6-B512-4B92-98D7-87387C380E3D}" srcOrd="0" destOrd="0" presId="urn:microsoft.com/office/officeart/2005/8/layout/hList1"/>
    <dgm:cxn modelId="{A1FDBC2F-7485-4C62-B917-8E04016C049D}" type="presOf" srcId="{34C61660-DDFB-40A3-94A2-9FDC1FA69C67}" destId="{C3AA35A6-B512-4B92-98D7-87387C380E3D}" srcOrd="0" destOrd="2" presId="urn:microsoft.com/office/officeart/2005/8/layout/hList1"/>
    <dgm:cxn modelId="{DA866DB2-19A8-4CA5-8DFC-245DFA351B31}" srcId="{3F42C434-C589-492F-8DA0-A6FC7CEEAAB3}" destId="{5A046168-7360-469C-93D4-6DC6EA23B350}" srcOrd="0" destOrd="0" parTransId="{7DDCF01D-8FDA-4F35-9960-749EA47677B9}" sibTransId="{57016BD3-8E28-4DE3-A0D2-39D7237EE2F2}"/>
    <dgm:cxn modelId="{EA2DE812-9B16-4261-828C-E499B28E9E7D}" type="presParOf" srcId="{A9350AE4-7751-4757-82BE-EF05AB66C5BC}" destId="{328AAF9D-C2CC-43ED-80F5-6FABA537BB35}" srcOrd="0" destOrd="0" presId="urn:microsoft.com/office/officeart/2005/8/layout/hList1"/>
    <dgm:cxn modelId="{2C35935B-E540-4C86-A97B-B9F531E91095}" type="presParOf" srcId="{328AAF9D-C2CC-43ED-80F5-6FABA537BB35}" destId="{451D99DC-9330-4D9A-A028-5DA691B2217F}" srcOrd="0" destOrd="0" presId="urn:microsoft.com/office/officeart/2005/8/layout/hList1"/>
    <dgm:cxn modelId="{DDB969FA-32E1-448B-823F-59741728AAF7}" type="presParOf" srcId="{328AAF9D-C2CC-43ED-80F5-6FABA537BB35}" destId="{C3AA35A6-B512-4B92-98D7-87387C380E3D}" srcOrd="1" destOrd="0" presId="urn:microsoft.com/office/officeart/2005/8/layout/hList1"/>
    <dgm:cxn modelId="{A06D5554-684A-48A2-A2B6-C977A224B24E}" type="presParOf" srcId="{A9350AE4-7751-4757-82BE-EF05AB66C5BC}" destId="{3546CB1A-5089-4D39-A2A4-B847620EE7F3}" srcOrd="1" destOrd="0" presId="urn:microsoft.com/office/officeart/2005/8/layout/hList1"/>
    <dgm:cxn modelId="{39F9E3B8-B65C-4A85-AF0A-05B858076A49}" type="presParOf" srcId="{A9350AE4-7751-4757-82BE-EF05AB66C5BC}" destId="{5B0FDC47-18F6-4A5E-8A6C-3F0057216C5A}" srcOrd="2" destOrd="0" presId="urn:microsoft.com/office/officeart/2005/8/layout/hList1"/>
    <dgm:cxn modelId="{74823785-AB4B-42C7-99E3-E12F1E4758D4}" type="presParOf" srcId="{5B0FDC47-18F6-4A5E-8A6C-3F0057216C5A}" destId="{92654FF3-B351-4E04-9C8C-EAFCF21739A1}" srcOrd="0" destOrd="0" presId="urn:microsoft.com/office/officeart/2005/8/layout/hList1"/>
    <dgm:cxn modelId="{017A1B30-5BCC-4C0D-AB8F-4E0F4C44C9B6}" type="presParOf" srcId="{5B0FDC47-18F6-4A5E-8A6C-3F0057216C5A}" destId="{5151EE27-3AC7-49A7-8F9C-52477B3759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D6744-9BD1-4865-A367-C642F7D1BA9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D465AB-7AB4-4EAB-A100-71BA88551060}">
      <dgm:prSet phldrT="[Текст]"/>
      <dgm:spPr/>
      <dgm:t>
        <a:bodyPr/>
        <a:lstStyle/>
        <a:p>
          <a:r>
            <a:rPr lang="ru-RU" b="0" smtClean="0"/>
            <a:t>Потенциал участника</a:t>
          </a:r>
          <a:endParaRPr lang="de-DE" dirty="0"/>
        </a:p>
      </dgm:t>
    </dgm:pt>
    <dgm:pt modelId="{47E73C51-7F4B-4EE6-AF34-8315C8E8413F}" type="parTrans" cxnId="{977AD74B-958F-4ECE-8E14-25BFB44F3573}">
      <dgm:prSet/>
      <dgm:spPr/>
      <dgm:t>
        <a:bodyPr/>
        <a:lstStyle/>
        <a:p>
          <a:endParaRPr lang="de-DE"/>
        </a:p>
      </dgm:t>
    </dgm:pt>
    <dgm:pt modelId="{2D108AF8-60E7-4F49-88E5-018FD913523A}" type="sibTrans" cxnId="{977AD74B-958F-4ECE-8E14-25BFB44F3573}">
      <dgm:prSet/>
      <dgm:spPr/>
      <dgm:t>
        <a:bodyPr/>
        <a:lstStyle/>
        <a:p>
          <a:endParaRPr lang="de-DE"/>
        </a:p>
      </dgm:t>
    </dgm:pt>
    <dgm:pt modelId="{E311F725-9198-4CE5-BEB7-913F20C828E3}">
      <dgm:prSet/>
      <dgm:spPr/>
      <dgm:t>
        <a:bodyPr/>
        <a:lstStyle/>
        <a:p>
          <a:r>
            <a:rPr lang="ru-RU" b="0" smtClean="0"/>
            <a:t>Потенциал предприятия</a:t>
          </a:r>
          <a:endParaRPr lang="ru-RU" b="0" dirty="0" smtClean="0"/>
        </a:p>
      </dgm:t>
    </dgm:pt>
    <dgm:pt modelId="{AFF23DDE-2E60-4995-82C5-278FD8CAA286}" type="parTrans" cxnId="{D891EB3F-F891-454C-AA42-AE1E9BE965B4}">
      <dgm:prSet/>
      <dgm:spPr/>
      <dgm:t>
        <a:bodyPr/>
        <a:lstStyle/>
        <a:p>
          <a:endParaRPr lang="de-DE"/>
        </a:p>
      </dgm:t>
    </dgm:pt>
    <dgm:pt modelId="{E0D81BB8-1A9C-41A6-9BAB-7F91C26D4F40}" type="sibTrans" cxnId="{D891EB3F-F891-454C-AA42-AE1E9BE965B4}">
      <dgm:prSet/>
      <dgm:spPr/>
      <dgm:t>
        <a:bodyPr/>
        <a:lstStyle/>
        <a:p>
          <a:endParaRPr lang="de-DE"/>
        </a:p>
      </dgm:t>
    </dgm:pt>
    <dgm:pt modelId="{76E50E8A-1999-47F6-A2E7-DD7E11B308D9}">
      <dgm:prSet/>
      <dgm:spPr/>
      <dgm:t>
        <a:bodyPr/>
        <a:lstStyle/>
        <a:p>
          <a:r>
            <a:rPr lang="ru-RU" b="0" smtClean="0"/>
            <a:t>Потенциал проекта</a:t>
          </a:r>
          <a:endParaRPr lang="ru-RU" b="0" dirty="0" smtClean="0"/>
        </a:p>
      </dgm:t>
    </dgm:pt>
    <dgm:pt modelId="{842257B2-D66C-4875-A376-C84A6C66861A}" type="parTrans" cxnId="{F71BB66F-10C9-4C32-9177-164571F09EE7}">
      <dgm:prSet/>
      <dgm:spPr/>
      <dgm:t>
        <a:bodyPr/>
        <a:lstStyle/>
        <a:p>
          <a:endParaRPr lang="de-DE"/>
        </a:p>
      </dgm:t>
    </dgm:pt>
    <dgm:pt modelId="{FB230356-3840-4BE3-A5DE-6DD958CDF370}" type="sibTrans" cxnId="{F71BB66F-10C9-4C32-9177-164571F09EE7}">
      <dgm:prSet/>
      <dgm:spPr/>
      <dgm:t>
        <a:bodyPr/>
        <a:lstStyle/>
        <a:p>
          <a:endParaRPr lang="de-DE"/>
        </a:p>
      </dgm:t>
    </dgm:pt>
    <dgm:pt modelId="{C048CDA2-415C-4166-8264-E10F704AE74D}" type="pres">
      <dgm:prSet presAssocID="{5B4D6744-9BD1-4865-A367-C642F7D1BA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D0F68CC-7879-45C0-8A49-5F8A9795ECF6}" type="pres">
      <dgm:prSet presAssocID="{CFD465AB-7AB4-4EAB-A100-71BA88551060}" presName="Accent1" presStyleCnt="0"/>
      <dgm:spPr/>
    </dgm:pt>
    <dgm:pt modelId="{F26151DE-0050-421C-86E8-FB4C98204C08}" type="pres">
      <dgm:prSet presAssocID="{CFD465AB-7AB4-4EAB-A100-71BA88551060}" presName="Accent" presStyleLbl="node1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6B91225B-1EF9-4E22-806A-13CCF95F5B60}" type="pres">
      <dgm:prSet presAssocID="{CFD465AB-7AB4-4EAB-A100-71BA8855106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DB2BE8-57AC-4A5B-9F6E-189DC83F35AC}" type="pres">
      <dgm:prSet presAssocID="{E311F725-9198-4CE5-BEB7-913F20C828E3}" presName="Accent2" presStyleCnt="0"/>
      <dgm:spPr/>
    </dgm:pt>
    <dgm:pt modelId="{130404D2-BB22-496A-80E5-ACF264886E12}" type="pres">
      <dgm:prSet presAssocID="{E311F725-9198-4CE5-BEB7-913F20C828E3}" presName="Accent" presStyleLbl="node1" presStyleIdx="1" presStyleCnt="3"/>
      <dgm:spPr>
        <a:solidFill>
          <a:schemeClr val="accent5">
            <a:lumMod val="40000"/>
            <a:lumOff val="60000"/>
          </a:schemeClr>
        </a:solidFill>
      </dgm:spPr>
    </dgm:pt>
    <dgm:pt modelId="{1BC37231-87BB-4571-99ED-C7BB5187B592}" type="pres">
      <dgm:prSet presAssocID="{E311F725-9198-4CE5-BEB7-913F20C828E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353899-FAA9-4480-9CB4-65CDCD54E62B}" type="pres">
      <dgm:prSet presAssocID="{76E50E8A-1999-47F6-A2E7-DD7E11B308D9}" presName="Accent3" presStyleCnt="0"/>
      <dgm:spPr/>
    </dgm:pt>
    <dgm:pt modelId="{E989B104-9A8F-4E16-A731-6D340341F09D}" type="pres">
      <dgm:prSet presAssocID="{76E50E8A-1999-47F6-A2E7-DD7E11B308D9}" presName="Accent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4962C691-0993-430B-B227-8089DE676F2B}" type="pres">
      <dgm:prSet presAssocID="{76E50E8A-1999-47F6-A2E7-DD7E11B308D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77AD74B-958F-4ECE-8E14-25BFB44F3573}" srcId="{5B4D6744-9BD1-4865-A367-C642F7D1BA95}" destId="{CFD465AB-7AB4-4EAB-A100-71BA88551060}" srcOrd="0" destOrd="0" parTransId="{47E73C51-7F4B-4EE6-AF34-8315C8E8413F}" sibTransId="{2D108AF8-60E7-4F49-88E5-018FD913523A}"/>
    <dgm:cxn modelId="{E4D3BCD6-ADF8-46DE-A911-B278266D94C6}" type="presOf" srcId="{E311F725-9198-4CE5-BEB7-913F20C828E3}" destId="{1BC37231-87BB-4571-99ED-C7BB5187B592}" srcOrd="0" destOrd="0" presId="urn:microsoft.com/office/officeart/2009/layout/CircleArrowProcess"/>
    <dgm:cxn modelId="{F3B4D276-42A9-4B39-9AD2-0B45C2A6203E}" type="presOf" srcId="{5B4D6744-9BD1-4865-A367-C642F7D1BA95}" destId="{C048CDA2-415C-4166-8264-E10F704AE74D}" srcOrd="0" destOrd="0" presId="urn:microsoft.com/office/officeart/2009/layout/CircleArrowProcess"/>
    <dgm:cxn modelId="{87EEBA34-954B-4516-A20F-0B582061CC86}" type="presOf" srcId="{CFD465AB-7AB4-4EAB-A100-71BA88551060}" destId="{6B91225B-1EF9-4E22-806A-13CCF95F5B60}" srcOrd="0" destOrd="0" presId="urn:microsoft.com/office/officeart/2009/layout/CircleArrowProcess"/>
    <dgm:cxn modelId="{F71BB66F-10C9-4C32-9177-164571F09EE7}" srcId="{5B4D6744-9BD1-4865-A367-C642F7D1BA95}" destId="{76E50E8A-1999-47F6-A2E7-DD7E11B308D9}" srcOrd="2" destOrd="0" parTransId="{842257B2-D66C-4875-A376-C84A6C66861A}" sibTransId="{FB230356-3840-4BE3-A5DE-6DD958CDF370}"/>
    <dgm:cxn modelId="{85AB22B0-B5B3-4BB1-AFC8-B0708BFFF9F7}" type="presOf" srcId="{76E50E8A-1999-47F6-A2E7-DD7E11B308D9}" destId="{4962C691-0993-430B-B227-8089DE676F2B}" srcOrd="0" destOrd="0" presId="urn:microsoft.com/office/officeart/2009/layout/CircleArrowProcess"/>
    <dgm:cxn modelId="{D891EB3F-F891-454C-AA42-AE1E9BE965B4}" srcId="{5B4D6744-9BD1-4865-A367-C642F7D1BA95}" destId="{E311F725-9198-4CE5-BEB7-913F20C828E3}" srcOrd="1" destOrd="0" parTransId="{AFF23DDE-2E60-4995-82C5-278FD8CAA286}" sibTransId="{E0D81BB8-1A9C-41A6-9BAB-7F91C26D4F40}"/>
    <dgm:cxn modelId="{157F54DA-DC13-46B2-A424-1AF6E0FE1ABE}" type="presParOf" srcId="{C048CDA2-415C-4166-8264-E10F704AE74D}" destId="{FD0F68CC-7879-45C0-8A49-5F8A9795ECF6}" srcOrd="0" destOrd="0" presId="urn:microsoft.com/office/officeart/2009/layout/CircleArrowProcess"/>
    <dgm:cxn modelId="{82D10DAD-3146-46BD-AA7D-9459075AC526}" type="presParOf" srcId="{FD0F68CC-7879-45C0-8A49-5F8A9795ECF6}" destId="{F26151DE-0050-421C-86E8-FB4C98204C08}" srcOrd="0" destOrd="0" presId="urn:microsoft.com/office/officeart/2009/layout/CircleArrowProcess"/>
    <dgm:cxn modelId="{E0F9A29E-EA44-4611-818A-B9933B641F4F}" type="presParOf" srcId="{C048CDA2-415C-4166-8264-E10F704AE74D}" destId="{6B91225B-1EF9-4E22-806A-13CCF95F5B60}" srcOrd="1" destOrd="0" presId="urn:microsoft.com/office/officeart/2009/layout/CircleArrowProcess"/>
    <dgm:cxn modelId="{024C6B2E-B1EA-40E6-818E-AAB68EF7AC92}" type="presParOf" srcId="{C048CDA2-415C-4166-8264-E10F704AE74D}" destId="{81DB2BE8-57AC-4A5B-9F6E-189DC83F35AC}" srcOrd="2" destOrd="0" presId="urn:microsoft.com/office/officeart/2009/layout/CircleArrowProcess"/>
    <dgm:cxn modelId="{53874727-0175-4B4D-9E83-5E1D3B2F960A}" type="presParOf" srcId="{81DB2BE8-57AC-4A5B-9F6E-189DC83F35AC}" destId="{130404D2-BB22-496A-80E5-ACF264886E12}" srcOrd="0" destOrd="0" presId="urn:microsoft.com/office/officeart/2009/layout/CircleArrowProcess"/>
    <dgm:cxn modelId="{D92DE1ED-1F87-476A-BF96-E710E5972A9F}" type="presParOf" srcId="{C048CDA2-415C-4166-8264-E10F704AE74D}" destId="{1BC37231-87BB-4571-99ED-C7BB5187B592}" srcOrd="3" destOrd="0" presId="urn:microsoft.com/office/officeart/2009/layout/CircleArrowProcess"/>
    <dgm:cxn modelId="{979600EA-018C-4F01-8261-19DA0ACF9B2B}" type="presParOf" srcId="{C048CDA2-415C-4166-8264-E10F704AE74D}" destId="{BB353899-FAA9-4480-9CB4-65CDCD54E62B}" srcOrd="4" destOrd="0" presId="urn:microsoft.com/office/officeart/2009/layout/CircleArrowProcess"/>
    <dgm:cxn modelId="{E526B63B-6F87-4598-925A-CAE04D535966}" type="presParOf" srcId="{BB353899-FAA9-4480-9CB4-65CDCD54E62B}" destId="{E989B104-9A8F-4E16-A731-6D340341F09D}" srcOrd="0" destOrd="0" presId="urn:microsoft.com/office/officeart/2009/layout/CircleArrowProcess"/>
    <dgm:cxn modelId="{437163BD-314A-4842-92B1-89E09A9A88E4}" type="presParOf" srcId="{C048CDA2-415C-4166-8264-E10F704AE74D}" destId="{4962C691-0993-430B-B227-8089DE676F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2321" y="1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31349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2321" y="6431349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F42280C4-A3E3-465D-AEF6-7CA01C7972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945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2321" y="1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08000"/>
            <a:ext cx="3384550" cy="253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954" y="3215134"/>
            <a:ext cx="7264092" cy="304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1349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2321" y="6431349"/>
            <a:ext cx="4293679" cy="3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C797C4FC-4BB6-4C3B-83C4-66E97E8E04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165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ru-RU" baseline="0" dirty="0" smtClean="0"/>
              <a:t>Наша программа</a:t>
            </a:r>
            <a:r>
              <a:rPr lang="de-DE" baseline="0" dirty="0" smtClean="0"/>
              <a:t> </a:t>
            </a:r>
            <a:r>
              <a:rPr lang="ru-RU" baseline="0" dirty="0" smtClean="0"/>
              <a:t>имеет</a:t>
            </a:r>
            <a:r>
              <a:rPr lang="ru-RU" dirty="0" smtClean="0"/>
              <a:t> практическую ориентацию </a:t>
            </a:r>
            <a:r>
              <a:rPr lang="ru-RU" baseline="0" dirty="0" smtClean="0"/>
              <a:t>и направлена на предпринимателей</a:t>
            </a:r>
            <a:r>
              <a:rPr lang="de-DE" dirty="0" smtClean="0"/>
              <a:t>. </a:t>
            </a:r>
          </a:p>
          <a:p>
            <a:pPr marL="228600" indent="-228600" eaLnBrk="1" hangingPunct="1">
              <a:buAutoNum type="arabicPeriod"/>
            </a:pPr>
            <a:r>
              <a:rPr lang="ru-RU" dirty="0" smtClean="0"/>
              <a:t>Даже если название, возможно, наводит на другие мысли</a:t>
            </a:r>
            <a:r>
              <a:rPr lang="de-DE" dirty="0" smtClean="0"/>
              <a:t>: </a:t>
            </a:r>
            <a:r>
              <a:rPr lang="ru-RU" dirty="0" smtClean="0"/>
              <a:t>Программа не является образовательной</a:t>
            </a:r>
            <a:r>
              <a:rPr lang="de-DE" dirty="0" smtClean="0"/>
              <a:t>, </a:t>
            </a:r>
            <a:r>
              <a:rPr lang="ru-RU" dirty="0" smtClean="0"/>
              <a:t>это – программа содействия развитию внешнеэкономических связей</a:t>
            </a:r>
            <a:r>
              <a:rPr lang="de-DE" dirty="0" smtClean="0"/>
              <a:t>.</a:t>
            </a:r>
            <a:endParaRPr lang="de-DE" baseline="0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96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Kuleshova</a:t>
            </a:r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Астана, 2015 г.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2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Leeke</a:t>
            </a:r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Астана, 2015 г.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8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Kuleshova</a:t>
            </a:r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Астана, 2015 г.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8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94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072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26531" y="3222347"/>
            <a:ext cx="7294756" cy="3053092"/>
          </a:xfrm>
        </p:spPr>
        <p:txBody>
          <a:bodyPr/>
          <a:lstStyle/>
          <a:p>
            <a:r>
              <a:rPr lang="en-US" sz="1100" dirty="0" smtClean="0"/>
              <a:t>Leeke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32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897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87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Цель программы – содействовать международной кооперации,</a:t>
            </a:r>
            <a:endParaRPr lang="de-DE" dirty="0">
              <a:cs typeface="Arial" panose="020B0604020202020204" pitchFamily="34" charset="0"/>
            </a:endParaRPr>
          </a:p>
          <a:p>
            <a:pPr marL="237653" indent="-237653"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обучая менеджеров в условиях, приближенных к практике, тому</a:t>
            </a:r>
            <a:r>
              <a:rPr lang="de-DE" dirty="0">
                <a:cs typeface="Arial" panose="020B0604020202020204" pitchFamily="34" charset="0"/>
              </a:rPr>
              <a:t>, </a:t>
            </a:r>
            <a:r>
              <a:rPr lang="ru-RU" dirty="0">
                <a:cs typeface="Arial" panose="020B0604020202020204" pitchFamily="34" charset="0"/>
              </a:rPr>
              <a:t>что является важным в международной кооперации</a:t>
            </a:r>
            <a:endParaRPr lang="de-DE" dirty="0">
              <a:cs typeface="Arial" panose="020B0604020202020204" pitchFamily="34" charset="0"/>
            </a:endParaRPr>
          </a:p>
          <a:p>
            <a:pPr marL="237653" indent="-237653">
              <a:buAutoNum type="arabicPeriod"/>
            </a:pPr>
            <a:r>
              <a:rPr lang="ru-RU" dirty="0">
                <a:cs typeface="Arial" panose="020B0604020202020204" pitchFamily="34" charset="0"/>
              </a:rPr>
              <a:t>и открывая с помощью хорошей репутации Минэкономики Германии и </a:t>
            </a:r>
            <a:r>
              <a:rPr lang="de-DE" dirty="0">
                <a:cs typeface="Arial" panose="020B0604020202020204" pitchFamily="34" charset="0"/>
              </a:rPr>
              <a:t>GIZ </a:t>
            </a:r>
            <a:r>
              <a:rPr lang="ru-RU" dirty="0">
                <a:cs typeface="Arial" panose="020B0604020202020204" pitchFamily="34" charset="0"/>
              </a:rPr>
              <a:t>двери компаний</a:t>
            </a:r>
            <a:r>
              <a:rPr lang="de-DE" dirty="0">
                <a:cs typeface="Arial" panose="020B0604020202020204" pitchFamily="34" charset="0"/>
              </a:rPr>
              <a:t>, </a:t>
            </a:r>
            <a:r>
              <a:rPr lang="ru-RU" dirty="0">
                <a:cs typeface="Arial" panose="020B0604020202020204" pitchFamily="34" charset="0"/>
              </a:rPr>
              <a:t>который, возможно, еще не задумывались о кооперации с нашими партнерами</a:t>
            </a:r>
            <a:r>
              <a:rPr lang="de-DE" dirty="0">
                <a:cs typeface="Arial" panose="020B0604020202020204" pitchFamily="34" charset="0"/>
              </a:rPr>
              <a:t>, </a:t>
            </a:r>
            <a:r>
              <a:rPr lang="ru-RU" dirty="0">
                <a:cs typeface="Arial" panose="020B0604020202020204" pitchFamily="34" charset="0"/>
              </a:rPr>
              <a:t>то есть в данном случае с Вами, предпринимателями из Казахстана</a:t>
            </a:r>
            <a:r>
              <a:rPr lang="de-DE" dirty="0"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4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53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96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7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Kuleshova</a:t>
            </a:r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Астана, 2015 г.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05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5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en-B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6767933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Самарканд, 2017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 smtClean="0"/>
              <a:t>17.10.2017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6323551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722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  <p:pic>
        <p:nvPicPr>
          <p:cNvPr id="1027" name="Grafik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Grafik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First layer</a:t>
            </a:r>
          </a:p>
          <a:p>
            <a:pPr lvl="1"/>
            <a:r>
              <a:rPr lang="de-DE" smtClean="0"/>
              <a:t>Second layer</a:t>
            </a:r>
          </a:p>
          <a:p>
            <a:pPr lvl="2"/>
            <a:r>
              <a:rPr lang="de-DE" smtClean="0"/>
              <a:t>Third layer</a:t>
            </a:r>
          </a:p>
          <a:p>
            <a:pPr lvl="3"/>
            <a:r>
              <a:rPr lang="de-DE" smtClean="0"/>
              <a:t>Fourth layer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68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ES_tradnl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0C064F4C-034B-4318-AE01-38A131C339AC}" type="slidenum">
              <a:rPr lang="de-DE" sz="1000" b="0" smtClean="0">
                <a:solidFill>
                  <a:schemeClr val="tx2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de-DE" sz="10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0" r:id="rId8"/>
    <p:sldLayoutId id="2147483701" r:id="rId9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 lang="de-DE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chemeClr val="accent1"/>
        </a:buClr>
        <a:buFont typeface="Arial" charset="0"/>
        <a:buChar char="•"/>
        <a:tabLst>
          <a:tab pos="2190750" algn="l"/>
        </a:tabLst>
        <a:defRPr lang="de-DE">
          <a:solidFill>
            <a:schemeClr val="tx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chemeClr val="tx2"/>
        </a:buClr>
        <a:buFont typeface="Arial" charset="0"/>
        <a:buChar char="•"/>
        <a:tabLst>
          <a:tab pos="2190750" algn="l"/>
        </a:tabLst>
        <a:defRPr lang="de-DE">
          <a:solidFill>
            <a:schemeClr val="tx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chemeClr val="tx2"/>
        </a:buClr>
        <a:buFont typeface="Arial" charset="0"/>
        <a:buChar char="•"/>
        <a:tabLst>
          <a:tab pos="2190750" algn="l"/>
        </a:tabLst>
        <a:defRPr lang="de-DE">
          <a:solidFill>
            <a:schemeClr val="tx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w.de/start/wlw_dach/DE/en/index.html" TargetMode="External"/><Relationship Id="rId7" Type="http://schemas.openxmlformats.org/officeDocument/2006/relationships/hyperlink" Target="http://www.abconline.de/int-en/f_start_inter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uropages.com/" TargetMode="External"/><Relationship Id="rId5" Type="http://schemas.openxmlformats.org/officeDocument/2006/relationships/hyperlink" Target="http://www.industrie.seibt.com/start/seibt_ik/DE/en/index.html" TargetMode="External"/><Relationship Id="rId4" Type="http://schemas.openxmlformats.org/officeDocument/2006/relationships/hyperlink" Target="http://een.ec.europa.e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39812" y="1885557"/>
            <a:ext cx="74108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BZ" dirty="0">
                <a:solidFill>
                  <a:srgbClr val="C80F0F"/>
                </a:solidFill>
              </a:rPr>
              <a:t>Fit for partnership with </a:t>
            </a:r>
            <a:r>
              <a:rPr lang="en-BZ" dirty="0" smtClean="0">
                <a:solidFill>
                  <a:srgbClr val="C80F0F"/>
                </a:solidFill>
              </a:rPr>
              <a:t>Germany</a:t>
            </a:r>
            <a:endParaRPr lang="ru-RU" dirty="0" smtClean="0">
              <a:solidFill>
                <a:srgbClr val="C80F0F"/>
              </a:solidFill>
            </a:endParaRPr>
          </a:p>
          <a:p>
            <a:endParaRPr lang="ru-RU" sz="2400" dirty="0" smtClean="0">
              <a:solidFill>
                <a:srgbClr val="C80F0F"/>
              </a:solidFill>
            </a:endParaRPr>
          </a:p>
          <a:p>
            <a:endParaRPr lang="ru-RU" sz="2400" dirty="0" smtClean="0">
              <a:solidFill>
                <a:srgbClr val="C80F0F"/>
              </a:solidFill>
            </a:endParaRPr>
          </a:p>
          <a:p>
            <a:r>
              <a:rPr lang="ru-RU" sz="2400" b="0" dirty="0"/>
              <a:t>Программа подготовки управленческих кадров Федерального министерства </a:t>
            </a:r>
            <a:r>
              <a:rPr lang="ru-RU" sz="2400" b="0" dirty="0" smtClean="0"/>
              <a:t>экономики и энергетики Германии</a:t>
            </a:r>
            <a:endParaRPr lang="en-US" sz="2400" b="0" dirty="0" smtClean="0">
              <a:solidFill>
                <a:srgbClr val="C80F0F"/>
              </a:solidFill>
            </a:endParaRP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b="0" dirty="0" smtClean="0"/>
              <a:t>Самарканд</a:t>
            </a:r>
            <a:r>
              <a:rPr lang="en-US" sz="2000" b="0" dirty="0" smtClean="0"/>
              <a:t>, 2017</a:t>
            </a:r>
            <a:endParaRPr lang="en-US" sz="2000" b="0" dirty="0"/>
          </a:p>
        </p:txBody>
      </p:sp>
      <p:pic>
        <p:nvPicPr>
          <p:cNvPr id="6" name="Grafik 5" descr="D:\Kuleshova\PR\Logos\BMWE Logo\BMWE__Logo_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98" y="323417"/>
            <a:ext cx="1834082" cy="11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3"/>
          <p:cNvSpPr txBox="1">
            <a:spLocks noGrp="1"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fld id="{3483192C-92C7-4E28-BB9C-84CCD15904D1}" type="datetime1">
              <a:rPr lang="en-GB" sz="1000" b="0">
                <a:solidFill>
                  <a:schemeClr val="tx2"/>
                </a:solidFill>
                <a:latin typeface="Arial Narrow" pitchFamily="34" charset="0"/>
              </a:rPr>
              <a:pPr eaLnBrk="0" hangingPunct="0"/>
              <a:t>01/12/2017</a:t>
            </a:fld>
            <a:endParaRPr lang="de-DE" sz="10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794319"/>
            <a:ext cx="7687606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0" indent="0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de-DE" sz="2000" b="0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de-DE" sz="2000" b="0" dirty="0" smtClean="0"/>
          </a:p>
          <a:p>
            <a:pPr marL="1300650" lvl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de-DE" sz="2000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327151" y="6581775"/>
            <a:ext cx="6812508" cy="246063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751" t="6864" b="11108"/>
          <a:stretch/>
        </p:blipFill>
        <p:spPr>
          <a:xfrm>
            <a:off x="2080591" y="1696277"/>
            <a:ext cx="5395368" cy="463526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1722" y="1103821"/>
            <a:ext cx="6767933" cy="6179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accent1"/>
                </a:solidFill>
              </a:rPr>
              <a:t>Проекты кооперации</a:t>
            </a:r>
            <a:endParaRPr lang="de-DE" sz="28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4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err="1" smtClean="0">
                <a:solidFill>
                  <a:schemeClr val="accent1"/>
                </a:solidFill>
              </a:rPr>
              <a:t>Win-Win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 smtClean="0"/>
              <a:t>17.10.2017</a:t>
            </a:r>
            <a:endParaRPr lang="de-DE" noProof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7" y="2962111"/>
            <a:ext cx="2941109" cy="2341974"/>
          </a:xfrm>
        </p:spPr>
      </p:pic>
      <p:sp>
        <p:nvSpPr>
          <p:cNvPr id="9" name="TextBox 8"/>
          <p:cNvSpPr txBox="1"/>
          <p:nvPr/>
        </p:nvSpPr>
        <p:spPr>
          <a:xfrm>
            <a:off x="1364343" y="35995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solidFill>
                  <a:schemeClr val="tx2"/>
                </a:solidFill>
                <a:latin typeface="Wingdings" panose="05000000000000000000" pitchFamily="2" charset="2"/>
              </a:rPr>
              <a:t>    </a:t>
            </a:r>
            <a:endParaRPr lang="de-DE" sz="1800" b="0" dirty="0" err="1" smtClean="0">
              <a:solidFill>
                <a:schemeClr val="tx2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Самарканд, 2017</a:t>
            </a:r>
            <a:endParaRPr lang="de-D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2" y="3256177"/>
            <a:ext cx="3285909" cy="2047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443566">
            <a:off x="1718003" y="4074397"/>
            <a:ext cx="1671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>
                <a:solidFill>
                  <a:srgbClr val="D22518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9811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23169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rgbClr val="C80F0F"/>
                </a:solidFill>
              </a:rPr>
              <a:t>Требования к кандидатам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1" y="1687978"/>
            <a:ext cx="7772400" cy="4277382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b="0" dirty="0" smtClean="0"/>
          </a:p>
          <a:p>
            <a:pPr>
              <a:buFont typeface="Arial" pitchFamily="34" charset="0"/>
              <a:buChar char="•"/>
            </a:pPr>
            <a:r>
              <a:rPr lang="ru-RU" sz="2000" b="0" dirty="0"/>
              <a:t>четкие цели стажировки</a:t>
            </a:r>
            <a:r>
              <a:rPr lang="de-DE" sz="2000" b="0" dirty="0"/>
              <a:t> </a:t>
            </a:r>
            <a:r>
              <a:rPr lang="ru-RU" sz="2000" b="0" dirty="0"/>
              <a:t>(кооперации)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полномочия на принятие решений / занимать руководящую должность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законченное </a:t>
            </a:r>
            <a:r>
              <a:rPr lang="ru-RU" sz="2000" b="0" dirty="0"/>
              <a:t>высшее </a:t>
            </a:r>
            <a:r>
              <a:rPr lang="ru-RU" sz="2000" b="0" dirty="0" smtClean="0"/>
              <a:t>образование</a:t>
            </a:r>
            <a:endParaRPr lang="de-DE" sz="2000" b="0" dirty="0"/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общий </a:t>
            </a:r>
            <a:r>
              <a:rPr lang="ru-RU" sz="2000" b="0" dirty="0"/>
              <a:t>стаж работы не менее </a:t>
            </a:r>
            <a:r>
              <a:rPr lang="ru-RU" sz="2000" b="0" dirty="0" smtClean="0"/>
              <a:t>5-х лет 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стаж работы на предприятии не менее 2 года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знание иностранного языка (нем., англ.) - предпочтительно 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9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452">
            <a:off x="769940" y="1491450"/>
            <a:ext cx="3013096" cy="3013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64" y="2554517"/>
            <a:ext cx="859620" cy="8596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3802" flipH="1">
            <a:off x="5926813" y="2885132"/>
            <a:ext cx="1787181" cy="18699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1156" y="3573791"/>
            <a:ext cx="127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GIZ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8" y="3923435"/>
            <a:ext cx="2379937" cy="23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784" y="1484243"/>
            <a:ext cx="182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dirty="0" smtClean="0">
                <a:solidFill>
                  <a:schemeClr val="accent1"/>
                </a:solidFill>
              </a:rPr>
              <a:t>80 %</a:t>
            </a:r>
            <a:endParaRPr lang="de-DE" sz="4000" b="0" dirty="0" err="1" smtClean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9401" y="2644055"/>
            <a:ext cx="182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</a:rPr>
              <a:t>0 %</a:t>
            </a:r>
            <a:endParaRPr lang="de-DE" sz="4000" b="0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898192" y="1362832"/>
            <a:ext cx="6767933" cy="6179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kern="0" dirty="0" smtClean="0">
                <a:solidFill>
                  <a:schemeClr val="accent1"/>
                </a:solidFill>
              </a:rPr>
              <a:t>Факторы успеха</a:t>
            </a:r>
            <a:endParaRPr lang="de-DE" sz="28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1183481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F"/>
                </a:solidFill>
              </a:rPr>
              <a:t>Финансирование</a:t>
            </a:r>
            <a:endParaRPr lang="de-DE" sz="2800" dirty="0">
              <a:solidFill>
                <a:srgbClr val="C80F0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9098105"/>
              </p:ext>
            </p:extLst>
          </p:nvPr>
        </p:nvGraphicFramePr>
        <p:xfrm>
          <a:off x="1090863" y="1852863"/>
          <a:ext cx="7042483" cy="445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27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Спасибо за внимание!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6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D22518"/>
                </a:solidFill>
              </a:rPr>
              <a:t>Структура Программы</a:t>
            </a:r>
            <a:endParaRPr lang="de-DE" sz="2800" dirty="0">
              <a:solidFill>
                <a:srgbClr val="D225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1793" y="1703887"/>
            <a:ext cx="8050213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42925" algn="l"/>
              </a:tabLst>
            </a:pPr>
            <a:r>
              <a:rPr lang="de-DE" b="0" dirty="0" smtClean="0"/>
              <a:t>	</a:t>
            </a:r>
            <a:r>
              <a:rPr lang="ru-RU" sz="2000" b="0" dirty="0" smtClean="0"/>
              <a:t>1. Конкурс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42925" algn="l"/>
              </a:tabLst>
            </a:pP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b="0" dirty="0" smtClean="0"/>
              <a:t>2. Подготовка к стажировке в Узбекистане</a:t>
            </a:r>
            <a:endParaRPr lang="de-DE" sz="2000" b="0" dirty="0"/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42925" algn="l"/>
              </a:tabLst>
            </a:pPr>
            <a:r>
              <a:rPr lang="ru-RU" sz="2000" b="0" dirty="0" smtClean="0"/>
              <a:t>	3. Стажировка в Германии</a:t>
            </a:r>
            <a:endParaRPr lang="de-DE" sz="2000" b="0" dirty="0" smtClean="0"/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42925" algn="l"/>
              </a:tabLst>
            </a:pPr>
            <a:r>
              <a:rPr lang="ru-RU" sz="2000" b="0" dirty="0" smtClean="0"/>
              <a:t>	4. Семинар Follow up для оценки результатов стажировки </a:t>
            </a:r>
            <a:endParaRPr lang="de-DE" sz="2000" b="0" dirty="0" smtClean="0"/>
          </a:p>
          <a:p>
            <a:pPr marL="130065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de-DE" sz="2000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4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3"/>
          <p:cNvSpPr txBox="1">
            <a:spLocks noGrp="1"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fld id="{3483192C-92C7-4E28-BB9C-84CCD15904D1}" type="datetime1">
              <a:rPr lang="en-GB" sz="1000" b="0">
                <a:solidFill>
                  <a:schemeClr val="tx2"/>
                </a:solidFill>
                <a:latin typeface="Arial Narrow" pitchFamily="34" charset="0"/>
              </a:rPr>
              <a:pPr eaLnBrk="0" hangingPunct="0"/>
              <a:t>01/12/2017</a:t>
            </a:fld>
            <a:endParaRPr lang="de-DE" sz="10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D22518"/>
                </a:solidFill>
              </a:rPr>
              <a:t>Пакет документов</a:t>
            </a:r>
            <a:endParaRPr lang="de-DE" sz="2800" dirty="0">
              <a:solidFill>
                <a:srgbClr val="D225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794319"/>
            <a:ext cx="7687606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lvl="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 smtClean="0"/>
              <a:t>анкета </a:t>
            </a:r>
            <a:r>
              <a:rPr lang="ru-RU" sz="2000" b="0" dirty="0"/>
              <a:t>участника;</a:t>
            </a:r>
            <a:endParaRPr lang="de-DE" sz="2000" b="0" dirty="0"/>
          </a:p>
          <a:p>
            <a:pPr marL="457200" lvl="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кооперационный проект;</a:t>
            </a: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 err="1"/>
              <a:t>органиграмма</a:t>
            </a:r>
            <a:r>
              <a:rPr lang="ru-RU" sz="2000" b="0" dirty="0"/>
              <a:t> предприятия;</a:t>
            </a: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техническая спецификация на продукцию/ оборудование/ услуги, которые кандидат хочет купить/продать; </a:t>
            </a: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переписка с потенциальным партнерами по кооперации в </a:t>
            </a:r>
            <a:r>
              <a:rPr lang="ru-RU" sz="2000" b="0" dirty="0" smtClean="0"/>
              <a:t>Германии;</a:t>
            </a:r>
            <a:endParaRPr lang="de-DE" sz="2000" b="0" dirty="0"/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по возможности – </a:t>
            </a:r>
            <a:r>
              <a:rPr lang="de-DE" sz="2000" b="0" dirty="0"/>
              <a:t>PR</a:t>
            </a:r>
            <a:r>
              <a:rPr lang="ru-RU" sz="2000" b="0" dirty="0"/>
              <a:t>-материалы о своем предприятии;</a:t>
            </a:r>
          </a:p>
          <a:p>
            <a:pPr marL="457200" lvl="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заявление о защите персональных данных;</a:t>
            </a:r>
            <a:endParaRPr lang="de-DE" sz="2000" b="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согласие с условиями стажировки;</a:t>
            </a:r>
            <a:endParaRPr lang="de-DE" sz="2000" b="0" dirty="0"/>
          </a:p>
          <a:p>
            <a:pPr marL="457200" lvl="0" indent="-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dirty="0"/>
              <a:t>копия паспорта.</a:t>
            </a:r>
            <a:endParaRPr lang="de-DE" sz="2000" b="0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b="0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ru-RU" sz="2000" b="0" dirty="0" smtClean="0"/>
              <a:t>документы для ТПП.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de-DE" sz="2000" b="0" dirty="0" smtClean="0"/>
          </a:p>
          <a:p>
            <a:pPr marL="1300650" lvl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de-DE" sz="2000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327151" y="6581775"/>
            <a:ext cx="6812508" cy="246063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25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28700" y="1794319"/>
            <a:ext cx="5175152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Собеседование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2000" b="0" dirty="0" smtClean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000" b="0" dirty="0" smtClean="0"/>
              <a:t>В ходе собеседования кандидат должен рассказать </a:t>
            </a:r>
            <a:endParaRPr lang="ru-RU" sz="2000" b="0" dirty="0" smtClean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dirty="0" smtClean="0"/>
              <a:t>	</a:t>
            </a:r>
            <a:r>
              <a:rPr lang="de-DE" sz="2000" b="0" dirty="0" smtClean="0"/>
              <a:t>о целях и задачах, которые стоят перед ним / </a:t>
            </a:r>
            <a:r>
              <a:rPr lang="de-DE" sz="2000" b="0" dirty="0" err="1" smtClean="0"/>
              <a:t>его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предприятием</a:t>
            </a:r>
            <a:r>
              <a:rPr lang="de-DE" sz="2000" b="0" dirty="0" smtClean="0"/>
              <a:t> и достижению которых должно способствовать его участие в </a:t>
            </a:r>
            <a:r>
              <a:rPr lang="de-DE" sz="2000" b="0" dirty="0" err="1" smtClean="0"/>
              <a:t>стажировке</a:t>
            </a:r>
            <a:r>
              <a:rPr lang="de-DE" sz="2000" b="0" dirty="0" smtClean="0"/>
              <a:t> (</a:t>
            </a:r>
            <a:r>
              <a:rPr lang="ru-RU" sz="2000" b="0" dirty="0" smtClean="0"/>
              <a:t>представить кооперационный проект</a:t>
            </a:r>
            <a:r>
              <a:rPr lang="de-DE" sz="2000" b="0" dirty="0" smtClean="0"/>
              <a:t>).</a:t>
            </a:r>
            <a:r>
              <a:rPr lang="ru-RU" sz="2000" b="0" dirty="0" smtClean="0"/>
              <a:t>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0" dirty="0" smtClean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de-DE" sz="2000" b="0" dirty="0" smtClean="0"/>
          </a:p>
          <a:p>
            <a:pPr marL="1300650" lvl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de-DE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D22518"/>
                </a:solidFill>
              </a:rPr>
              <a:t>Конкурсный отбор</a:t>
            </a:r>
            <a:endParaRPr lang="de-DE" sz="2800" dirty="0">
              <a:solidFill>
                <a:srgbClr val="D22518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4281268" y="19315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8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E"/>
                </a:solidFill>
              </a:rPr>
              <a:t>Формирование группы</a:t>
            </a:r>
            <a:endParaRPr lang="de-DE" sz="2800" dirty="0">
              <a:solidFill>
                <a:srgbClr val="C80F0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1793" y="1703887"/>
            <a:ext cx="8050213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82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de-DE" sz="2200" dirty="0" smtClean="0"/>
          </a:p>
          <a:p>
            <a:pPr marL="82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Национальные группы</a:t>
            </a:r>
            <a:endParaRPr lang="de-DE" sz="2000" b="0" dirty="0" smtClean="0"/>
          </a:p>
          <a:p>
            <a:pPr marL="1262063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Экономическая кооперация</a:t>
            </a:r>
            <a:endParaRPr lang="de-DE" sz="2000" b="0" dirty="0" smtClean="0"/>
          </a:p>
          <a:p>
            <a:pPr marL="82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Международные группы</a:t>
            </a:r>
            <a:endParaRPr lang="de-DE" sz="2000" b="0" dirty="0" smtClean="0"/>
          </a:p>
          <a:p>
            <a:pPr marL="1262063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Экономическая кооперация со специальным отраслевым или кластерным направлением</a:t>
            </a:r>
            <a:endParaRPr lang="de-DE" sz="2000" b="0" dirty="0" smtClean="0"/>
          </a:p>
          <a:p>
            <a:pPr marL="1262063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0" i="1" dirty="0" smtClean="0"/>
              <a:t>(</a:t>
            </a:r>
            <a:r>
              <a:rPr lang="ru-RU" sz="2000" b="0" i="1" dirty="0" smtClean="0"/>
              <a:t>здравоохранение, утилизация бытовых отходов и коммунальное хозяйство, энергоэффективность в строительстве и в промышленности, возобновляемые источники энергий</a:t>
            </a:r>
            <a:r>
              <a:rPr lang="de-DE" sz="2000" b="0" i="1" dirty="0" smtClean="0"/>
              <a:t>, </a:t>
            </a:r>
            <a:r>
              <a:rPr lang="ru-RU" sz="2000" b="0" i="1" dirty="0" smtClean="0"/>
              <a:t>горнодобывающая промышленность</a:t>
            </a:r>
            <a:r>
              <a:rPr lang="de-DE" sz="2000" b="0" i="1" dirty="0" smtClean="0"/>
              <a:t>)</a:t>
            </a:r>
          </a:p>
          <a:p>
            <a:pPr marL="82440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80F0F"/>
              </a:buClr>
            </a:pPr>
            <a:r>
              <a:rPr lang="ru-RU" sz="2000" b="0" dirty="0" smtClean="0"/>
              <a:t>Рабочий язык: английский / русский</a:t>
            </a:r>
            <a:endParaRPr lang="de-DE" sz="2000" b="0" dirty="0" smtClean="0"/>
          </a:p>
          <a:p>
            <a:pPr marL="130065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de-DE" sz="2000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13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1224425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F"/>
                </a:solidFill>
              </a:rPr>
              <a:t>Числа и факты</a:t>
            </a:r>
            <a:endParaRPr lang="de-DE" sz="2800" b="1" dirty="0">
              <a:solidFill>
                <a:srgbClr val="C80F0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pic>
        <p:nvPicPr>
          <p:cNvPr id="8" name="Picture 2" descr="E:\MP-Karten\Weltkarte_MP_RU_1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59" y="0"/>
            <a:ext cx="9275717" cy="6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4000" y="2152357"/>
            <a:ext cx="7776000" cy="4111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6-8 недель до начала стажировки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Проводится немецким образовательным центром, которому поручена организация стажировки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Цель: менеджмент ожиданий и конкретизация кооперационных идей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00" y="1365829"/>
            <a:ext cx="8081963" cy="45878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80F0F"/>
                </a:solidFill>
              </a:rPr>
              <a:t>Вводный семинар в Узбекистане</a:t>
            </a:r>
            <a:endParaRPr lang="de-DE" sz="2800" b="1" dirty="0" smtClean="0">
              <a:solidFill>
                <a:srgbClr val="C80F0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92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339725" y="1530523"/>
            <a:ext cx="84645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ru-RU" sz="1900" b="0" dirty="0">
                <a:solidFill>
                  <a:schemeClr val="tx2"/>
                </a:solidFill>
              </a:rPr>
              <a:t>Существует ряд банков данных/поисковиков, которые помогут </a:t>
            </a:r>
            <a:r>
              <a:rPr lang="ru-RU" sz="1900" b="0" dirty="0" smtClean="0">
                <a:solidFill>
                  <a:schemeClr val="tx2"/>
                </a:solidFill>
              </a:rPr>
              <a:t>в поиске:</a:t>
            </a:r>
          </a:p>
          <a:p>
            <a:pPr marL="0" lvl="1" indent="0" algn="ctr">
              <a:buNone/>
            </a:pPr>
            <a:endParaRPr lang="de-DE" sz="1900" dirty="0">
              <a:solidFill>
                <a:schemeClr val="tx2"/>
              </a:solidFill>
            </a:endParaRPr>
          </a:p>
          <a:p>
            <a:r>
              <a:rPr lang="en-US" sz="2000" dirty="0" err="1">
                <a:solidFill>
                  <a:schemeClr val="tx2"/>
                </a:solidFill>
              </a:rPr>
              <a:t>Wer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liefert</a:t>
            </a:r>
            <a:r>
              <a:rPr lang="en-US" sz="2000" dirty="0">
                <a:solidFill>
                  <a:schemeClr val="tx2"/>
                </a:solidFill>
              </a:rPr>
              <a:t> was? – Who delivers what?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2"/>
                </a:solidFill>
                <a:hlinkClick r:id="rId3"/>
              </a:rPr>
              <a:t>http://www.wlw.de/start/wlw_dach/DE/en/index.html</a:t>
            </a:r>
            <a:endParaRPr lang="en-US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Enterprise </a:t>
            </a:r>
            <a:r>
              <a:rPr lang="en-US" sz="2000" dirty="0">
                <a:solidFill>
                  <a:schemeClr val="tx2"/>
                </a:solidFill>
              </a:rPr>
              <a:t>Europe Network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2"/>
                </a:solidFill>
                <a:hlinkClick r:id="rId4"/>
              </a:rPr>
              <a:t>http://een.ec.europa.eu</a:t>
            </a:r>
            <a:r>
              <a:rPr lang="en-US" sz="2000" dirty="0" smtClean="0">
                <a:solidFill>
                  <a:schemeClr val="tx2"/>
                </a:solidFill>
                <a:hlinkClick r:id="rId4"/>
              </a:rPr>
              <a:t>/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SEIBT Industrial Database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2"/>
                </a:solidFill>
                <a:hlinkClick r:id="rId5"/>
              </a:rPr>
              <a:t>http://www.industrie.seibt.com/start/seibt_ik/DE/en/index.html</a:t>
            </a:r>
            <a:endParaRPr lang="en-US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en-US" sz="2000" dirty="0" err="1" smtClean="0">
                <a:solidFill>
                  <a:schemeClr val="tx2"/>
                </a:solidFill>
              </a:rPr>
              <a:t>Europages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tx2"/>
                </a:solidFill>
                <a:hlinkClick r:id="rId6"/>
              </a:rPr>
              <a:t>http://www.europages.com.ru/</a:t>
            </a:r>
            <a:endParaRPr lang="en-US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ABC </a:t>
            </a:r>
            <a:r>
              <a:rPr lang="en-US" sz="2000" dirty="0">
                <a:solidFill>
                  <a:schemeClr val="tx2"/>
                </a:solidFill>
              </a:rPr>
              <a:t>International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2"/>
                </a:solidFill>
                <a:hlinkClick r:id="rId7"/>
              </a:rPr>
              <a:t>http://abconline.de/deu/abc-international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2" indent="-342900"/>
            <a:r>
              <a:rPr lang="de-DE" sz="2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6893" y="1103988"/>
            <a:ext cx="8081963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kern="0" dirty="0" smtClean="0">
                <a:solidFill>
                  <a:srgbClr val="C80F0F"/>
                </a:solidFill>
              </a:rPr>
              <a:t>Как найти делового партнера?</a:t>
            </a:r>
            <a:endParaRPr lang="de-DE" b="1" kern="0" dirty="0" smtClean="0">
              <a:solidFill>
                <a:srgbClr val="C80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380910" y="1940156"/>
            <a:ext cx="9977040" cy="5025746"/>
            <a:chOff x="-1" y="-304"/>
            <a:chExt cx="11779" cy="5935"/>
          </a:xfrm>
        </p:grpSpPr>
        <p:sp>
          <p:nvSpPr>
            <p:cNvPr id="8" name="AutoShape 62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11779" cy="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61"/>
            <p:cNvSpPr>
              <a:spLocks noChangeArrowheads="1"/>
            </p:cNvSpPr>
            <p:nvPr/>
          </p:nvSpPr>
          <p:spPr bwMode="auto">
            <a:xfrm>
              <a:off x="6" y="704"/>
              <a:ext cx="3773" cy="4020"/>
            </a:xfrm>
            <a:prstGeom prst="rect">
              <a:avLst/>
            </a:prstGeom>
            <a:solidFill>
              <a:srgbClr val="EACCCC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6088" y="686"/>
              <a:ext cx="3769" cy="4020"/>
            </a:xfrm>
            <a:prstGeom prst="rect">
              <a:avLst/>
            </a:prstGeom>
            <a:solidFill>
              <a:srgbClr val="EACCCC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57"/>
            <p:cNvSpPr>
              <a:spLocks noChangeArrowheads="1"/>
            </p:cNvSpPr>
            <p:nvPr/>
          </p:nvSpPr>
          <p:spPr bwMode="auto">
            <a:xfrm>
              <a:off x="32" y="-297"/>
              <a:ext cx="3773" cy="88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1908" y="2205"/>
              <a:ext cx="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37" name="Rectangle 37"/>
            <p:cNvSpPr>
              <a:spLocks noChangeArrowheads="1"/>
            </p:cNvSpPr>
            <p:nvPr/>
          </p:nvSpPr>
          <p:spPr bwMode="auto">
            <a:xfrm>
              <a:off x="118" y="-295"/>
              <a:ext cx="368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Компетенции в области управления </a:t>
              </a:r>
              <a:r>
                <a:rPr lang="ru-RU" sz="1600" dirty="0" smtClean="0">
                  <a:solidFill>
                    <a:schemeClr val="bg1"/>
                  </a:solidFill>
                </a:rPr>
                <a:t>компанией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4339" name="Rectangle 36"/>
            <p:cNvSpPr>
              <a:spLocks noChangeArrowheads="1"/>
            </p:cNvSpPr>
            <p:nvPr/>
          </p:nvSpPr>
          <p:spPr bwMode="auto">
            <a:xfrm>
              <a:off x="6084" y="-304"/>
              <a:ext cx="3773" cy="8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63" name="Freeform 12"/>
            <p:cNvSpPr>
              <a:spLocks/>
            </p:cNvSpPr>
            <p:nvPr/>
          </p:nvSpPr>
          <p:spPr bwMode="auto">
            <a:xfrm>
              <a:off x="5400" y="701"/>
              <a:ext cx="603" cy="4033"/>
            </a:xfrm>
            <a:custGeom>
              <a:avLst/>
              <a:gdLst>
                <a:gd name="T0" fmla="*/ 603 w 603"/>
                <a:gd name="T1" fmla="*/ 4033 h 4033"/>
                <a:gd name="T2" fmla="*/ 0 w 603"/>
                <a:gd name="T3" fmla="*/ 2021 h 4033"/>
                <a:gd name="T4" fmla="*/ 603 w 603"/>
                <a:gd name="T5" fmla="*/ 0 h 4033"/>
                <a:gd name="T6" fmla="*/ 603 w 603"/>
                <a:gd name="T7" fmla="*/ 4033 h 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4033">
                  <a:moveTo>
                    <a:pt x="603" y="4033"/>
                  </a:moveTo>
                  <a:lnTo>
                    <a:pt x="0" y="2021"/>
                  </a:lnTo>
                  <a:lnTo>
                    <a:pt x="603" y="0"/>
                  </a:lnTo>
                  <a:lnTo>
                    <a:pt x="603" y="4033"/>
                  </a:lnTo>
                  <a:close/>
                </a:path>
              </a:pathLst>
            </a:custGeom>
            <a:solidFill>
              <a:srgbClr val="EACCCC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65" name="Freeform 10"/>
            <p:cNvSpPr>
              <a:spLocks/>
            </p:cNvSpPr>
            <p:nvPr/>
          </p:nvSpPr>
          <p:spPr bwMode="auto">
            <a:xfrm>
              <a:off x="3861" y="718"/>
              <a:ext cx="638" cy="4033"/>
            </a:xfrm>
            <a:custGeom>
              <a:avLst/>
              <a:gdLst>
                <a:gd name="T0" fmla="*/ 0 w 638"/>
                <a:gd name="T1" fmla="*/ 0 h 4033"/>
                <a:gd name="T2" fmla="*/ 638 w 638"/>
                <a:gd name="T3" fmla="*/ 2012 h 4033"/>
                <a:gd name="T4" fmla="*/ 0 w 638"/>
                <a:gd name="T5" fmla="*/ 4033 h 4033"/>
                <a:gd name="T6" fmla="*/ 0 w 638"/>
                <a:gd name="T7" fmla="*/ 0 h 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8" h="4033">
                  <a:moveTo>
                    <a:pt x="0" y="0"/>
                  </a:moveTo>
                  <a:lnTo>
                    <a:pt x="638" y="2012"/>
                  </a:lnTo>
                  <a:lnTo>
                    <a:pt x="0" y="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CCC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4120" y="1934"/>
              <a:ext cx="1728" cy="1355"/>
            </a:xfrm>
            <a:custGeom>
              <a:avLst/>
              <a:gdLst>
                <a:gd name="T0" fmla="*/ 1728 w 1728"/>
                <a:gd name="T1" fmla="*/ 678 h 1355"/>
                <a:gd name="T2" fmla="*/ 1292 w 1728"/>
                <a:gd name="T3" fmla="*/ 1355 h 1355"/>
                <a:gd name="T4" fmla="*/ 436 w 1728"/>
                <a:gd name="T5" fmla="*/ 1355 h 1355"/>
                <a:gd name="T6" fmla="*/ 0 w 1728"/>
                <a:gd name="T7" fmla="*/ 678 h 1355"/>
                <a:gd name="T8" fmla="*/ 436 w 1728"/>
                <a:gd name="T9" fmla="*/ 0 h 1355"/>
                <a:gd name="T10" fmla="*/ 1292 w 1728"/>
                <a:gd name="T11" fmla="*/ 0 h 1355"/>
                <a:gd name="T12" fmla="*/ 1728 w 1728"/>
                <a:gd name="T13" fmla="*/ 678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8" h="1355">
                  <a:moveTo>
                    <a:pt x="1728" y="678"/>
                  </a:moveTo>
                  <a:lnTo>
                    <a:pt x="1292" y="1355"/>
                  </a:lnTo>
                  <a:lnTo>
                    <a:pt x="436" y="1355"/>
                  </a:lnTo>
                  <a:lnTo>
                    <a:pt x="0" y="678"/>
                  </a:lnTo>
                  <a:lnTo>
                    <a:pt x="436" y="0"/>
                  </a:lnTo>
                  <a:lnTo>
                    <a:pt x="1292" y="0"/>
                  </a:lnTo>
                  <a:lnTo>
                    <a:pt x="1728" y="6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45" name="Rectangle 6"/>
            <p:cNvSpPr>
              <a:spLocks noChangeArrowheads="1"/>
            </p:cNvSpPr>
            <p:nvPr/>
          </p:nvSpPr>
          <p:spPr bwMode="auto">
            <a:xfrm>
              <a:off x="4666" y="2137"/>
              <a:ext cx="8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Успех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" name="Rectangle 5"/>
            <p:cNvSpPr>
              <a:spLocks noChangeArrowheads="1"/>
            </p:cNvSpPr>
            <p:nvPr/>
          </p:nvSpPr>
          <p:spPr bwMode="auto">
            <a:xfrm>
              <a:off x="4233" y="2445"/>
              <a:ext cx="154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международ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563" y="2810"/>
              <a:ext cx="11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бизнесе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9" name="Rectangle 106"/>
          <p:cNvSpPr>
            <a:spLocks noChangeArrowheads="1"/>
          </p:cNvSpPr>
          <p:nvPr/>
        </p:nvSpPr>
        <p:spPr bwMode="auto">
          <a:xfrm>
            <a:off x="0" y="4032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Дата 61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E"/>
                </a:solidFill>
              </a:rPr>
              <a:t>Стажировка в Германии</a:t>
            </a:r>
            <a:endParaRPr lang="de-DE" sz="2800" b="1" dirty="0">
              <a:solidFill>
                <a:srgbClr val="C80F0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711" y="2749570"/>
            <a:ext cx="3044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Лидерство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Управление персоналом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Управление качеством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Маркетинг и логистика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Управление инновациями и изменениями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Управление международными проектами</a:t>
            </a:r>
            <a:endParaRPr lang="de-DE" sz="1600" b="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600" b="0" dirty="0">
                <a:solidFill>
                  <a:schemeClr val="tx1"/>
                </a:solidFill>
              </a:rPr>
              <a:t>Международные бизнес-процессы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8413" y="1894377"/>
            <a:ext cx="3235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Компетенции в области внешнеэкономической деятельности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3547" y="2778486"/>
            <a:ext cx="3073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Межкультурный менеджмент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Презентация собственной компании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Поиск зарубежных партнеров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Ведение переговоров с зарубежными партнерами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Подготовка договоров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Бизнес-план</a:t>
            </a:r>
            <a:endParaRPr lang="de-DE" sz="1600" b="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ru-RU" sz="1600" b="0" dirty="0">
                <a:solidFill>
                  <a:schemeClr val="tx1"/>
                </a:solidFill>
              </a:rPr>
              <a:t>Понимание основ экономики Германии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en-B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Модуль 1: Тренинги</a:t>
            </a:r>
            <a:r>
              <a:rPr lang="de-DE" b="1" dirty="0" smtClean="0">
                <a:solidFill>
                  <a:srgbClr val="C00000"/>
                </a:solidFill>
              </a:rPr>
              <a:t/>
            </a:r>
            <a:br>
              <a:rPr lang="de-DE" b="1" dirty="0" smtClean="0">
                <a:solidFill>
                  <a:srgbClr val="C00000"/>
                </a:solidFill>
              </a:rPr>
            </a:b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4000" y="2448000"/>
            <a:ext cx="7725482" cy="3816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Приобретение компетенций для</a:t>
            </a:r>
            <a:endParaRPr lang="de-DE" sz="2000" dirty="0" smtClean="0"/>
          </a:p>
          <a:p>
            <a:r>
              <a:rPr lang="ru-RU" sz="2000" dirty="0" smtClean="0"/>
              <a:t>самостоятельного поиска поставщиков</a:t>
            </a:r>
            <a:r>
              <a:rPr lang="de-DE" sz="2000" dirty="0" smtClean="0"/>
              <a:t>, </a:t>
            </a:r>
            <a:r>
              <a:rPr lang="ru-RU" sz="2000" dirty="0" smtClean="0"/>
              <a:t>клиентов и других потенциальных партнерских компаний,</a:t>
            </a:r>
            <a:endParaRPr lang="de-DE" sz="2000" dirty="0" smtClean="0"/>
          </a:p>
          <a:p>
            <a:r>
              <a:rPr lang="ru-RU" sz="2000" dirty="0" smtClean="0"/>
              <a:t>успешного ведения переговоров,</a:t>
            </a:r>
            <a:endParaRPr lang="de-DE" sz="2000" dirty="0" smtClean="0"/>
          </a:p>
          <a:p>
            <a:r>
              <a:rPr lang="ru-RU" sz="2000" dirty="0" smtClean="0"/>
              <a:t>установления долгосрочных деловых связей.</a:t>
            </a:r>
            <a:endParaRPr lang="de-DE" sz="2000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Самарканд,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47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574629" cy="6179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Модуль </a:t>
            </a:r>
            <a:r>
              <a:rPr lang="de-DE" sz="2800" b="1" dirty="0" smtClean="0">
                <a:solidFill>
                  <a:srgbClr val="C00000"/>
                </a:solidFill>
              </a:rPr>
              <a:t>2</a:t>
            </a:r>
            <a:r>
              <a:rPr lang="de-DE" sz="2800" b="1" dirty="0">
                <a:solidFill>
                  <a:srgbClr val="C00000"/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>Обучение на предприятиях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4000" y="2448000"/>
            <a:ext cx="7935344" cy="3816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Тематические посещения предприятий, а также, при необходимости, посещение выставок</a:t>
            </a:r>
            <a:endParaRPr lang="de-DE" sz="2000" dirty="0" smtClean="0"/>
          </a:p>
          <a:p>
            <a:r>
              <a:rPr lang="ru-RU" sz="2000" dirty="0" smtClean="0"/>
              <a:t>связь между тренингом и повседневной практикой</a:t>
            </a:r>
            <a:endParaRPr lang="de-DE" sz="2000" dirty="0" smtClean="0"/>
          </a:p>
          <a:p>
            <a:r>
              <a:rPr lang="ru-RU" sz="2000" dirty="0" smtClean="0"/>
              <a:t>обмен опытом </a:t>
            </a:r>
            <a:r>
              <a:rPr lang="de-DE" sz="2000" dirty="0" smtClean="0"/>
              <a:t>+ </a:t>
            </a:r>
            <a:r>
              <a:rPr lang="ru-RU" sz="2000" dirty="0" smtClean="0"/>
              <a:t>знакомство с техникой и технологиями</a:t>
            </a:r>
            <a:endParaRPr lang="de-DE" sz="2000" dirty="0"/>
          </a:p>
          <a:p>
            <a:r>
              <a:rPr lang="ru-RU" sz="2000" dirty="0" smtClean="0"/>
              <a:t>преимущественно малый и средний бизнес</a:t>
            </a:r>
            <a:endParaRPr lang="de-DE" sz="2000" dirty="0"/>
          </a:p>
          <a:p>
            <a:pPr marL="363538" indent="0">
              <a:buNone/>
            </a:pPr>
            <a:r>
              <a:rPr lang="ru-RU" sz="2000" i="1" dirty="0" smtClean="0"/>
              <a:t>Дополнительно: крупные предприятия и известные немецкие бренды</a:t>
            </a:r>
            <a:r>
              <a:rPr lang="de-DE" sz="2000" i="1" dirty="0" smtClean="0"/>
              <a:t>, </a:t>
            </a:r>
            <a:r>
              <a:rPr lang="ru-RU" sz="2000" i="1" dirty="0" smtClean="0"/>
              <a:t>такие как </a:t>
            </a:r>
            <a:r>
              <a:rPr lang="de-DE" sz="2000" i="1" dirty="0" smtClean="0"/>
              <a:t>VW</a:t>
            </a:r>
            <a:r>
              <a:rPr lang="de-DE" sz="2000" i="1" dirty="0"/>
              <a:t>, BMW, Siemens, Lufthansa Technik, Erdinger </a:t>
            </a:r>
            <a:r>
              <a:rPr lang="de-DE" sz="2000" i="1" dirty="0" smtClean="0"/>
              <a:t>Weißbier</a:t>
            </a:r>
            <a:r>
              <a:rPr lang="ru-RU" sz="2000" i="1" dirty="0" smtClean="0"/>
              <a:t> и </a:t>
            </a:r>
            <a:r>
              <a:rPr lang="de-DE" sz="2000" i="1" dirty="0" smtClean="0"/>
              <a:t>Glashütte</a:t>
            </a:r>
            <a:endParaRPr lang="de-DE" sz="2000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Самарканд,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686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590570" cy="6179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Модуль 3: Индивидуальные контакты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4000" y="2448000"/>
            <a:ext cx="7590570" cy="3816000"/>
          </a:xfrm>
        </p:spPr>
        <p:txBody>
          <a:bodyPr/>
          <a:lstStyle/>
          <a:p>
            <a:r>
              <a:rPr lang="ru-RU" sz="2000" dirty="0" smtClean="0"/>
              <a:t>Условие для участия</a:t>
            </a:r>
            <a:r>
              <a:rPr lang="de-DE" sz="2000" dirty="0" smtClean="0"/>
              <a:t>: </a:t>
            </a:r>
            <a:r>
              <a:rPr lang="ru-RU" sz="2000" dirty="0" smtClean="0"/>
              <a:t>конкретные кооперационные идеи</a:t>
            </a:r>
            <a:endParaRPr lang="de-DE" sz="2000" dirty="0" smtClean="0"/>
          </a:p>
          <a:p>
            <a:r>
              <a:rPr lang="ru-RU" sz="2000" dirty="0" smtClean="0"/>
              <a:t>Согласование индивидуальных деловых встреч с потенциальными немецкими партнерами </a:t>
            </a:r>
          </a:p>
          <a:p>
            <a:r>
              <a:rPr lang="ru-RU" sz="2000" dirty="0" smtClean="0"/>
              <a:t>Подготовка и проведение переговоров с учетом приобретенных компетенций</a:t>
            </a:r>
            <a:endParaRPr lang="de-DE" sz="2000" dirty="0"/>
          </a:p>
          <a:p>
            <a:r>
              <a:rPr lang="ru-RU" sz="2000" dirty="0" smtClean="0"/>
              <a:t>Среднее число индивидуальных контактов: </a:t>
            </a:r>
            <a:r>
              <a:rPr lang="de-DE" sz="2000" dirty="0" smtClean="0"/>
              <a:t>3</a:t>
            </a:r>
            <a:r>
              <a:rPr lang="ru-RU" sz="2000" dirty="0" smtClean="0"/>
              <a:t>-5</a:t>
            </a:r>
            <a:endParaRPr lang="de-DE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Самарканд,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56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03988"/>
            <a:ext cx="8081963" cy="45878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80F0F"/>
                </a:solidFill>
              </a:rPr>
              <a:t>Семинар </a:t>
            </a:r>
            <a:r>
              <a:rPr lang="de-DE" sz="2800" b="1" dirty="0" smtClean="0">
                <a:solidFill>
                  <a:srgbClr val="C80F0F"/>
                </a:solidFill>
              </a:rPr>
              <a:t>Follow up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11338"/>
            <a:ext cx="7555043" cy="4572000"/>
          </a:xfrm>
        </p:spPr>
        <p:txBody>
          <a:bodyPr lIns="90000"/>
          <a:lstStyle/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Цель - </a:t>
            </a:r>
            <a:r>
              <a:rPr lang="ru-RU" sz="2000" b="1" u="sng" dirty="0" smtClean="0"/>
              <a:t>оценка результатов стажировки</a:t>
            </a:r>
            <a:endParaRPr lang="de-DE" sz="2000" dirty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Сроки: 2-3 дня ориентировочно через год после возвращения со стажировки</a:t>
            </a:r>
            <a:endParaRPr lang="de-DE" sz="20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en-B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954088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kern="0" dirty="0" smtClean="0">
                <a:solidFill>
                  <a:srgbClr val="C80F0F"/>
                </a:solidFill>
              </a:rPr>
              <a:t>Цели Программы подготовки </a:t>
            </a:r>
            <a:br>
              <a:rPr lang="ru-RU" sz="2800" kern="0" dirty="0" smtClean="0">
                <a:solidFill>
                  <a:srgbClr val="C80F0F"/>
                </a:solidFill>
              </a:rPr>
            </a:br>
            <a:r>
              <a:rPr lang="ru-RU" sz="2800" kern="0" dirty="0" smtClean="0">
                <a:solidFill>
                  <a:srgbClr val="C80F0F"/>
                </a:solidFill>
              </a:rPr>
              <a:t>управленческих кадров</a:t>
            </a:r>
            <a:endParaRPr lang="de-DE" sz="2800" kern="0" dirty="0" smtClean="0">
              <a:solidFill>
                <a:srgbClr val="C80F0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1973263"/>
            <a:ext cx="7772400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0" kern="0" dirty="0" smtClean="0"/>
              <a:t>Оказание содействия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0" kern="0" dirty="0" smtClean="0"/>
              <a:t>в создании и развитии устойчивых двусторонних экономических отношений между Германией и странами-партнерами посредством повышения квалификации представителей иностранного бизнеса в Германии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0" kern="0" dirty="0" smtClean="0"/>
              <a:t>в открытии новых рынков путем установления деловых контактов – в особенности для сферы МСБ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0" kern="0" dirty="0" smtClean="0"/>
              <a:t>в повышении способности к кооперации и конкурентоспособности иностранных предприятий путем передачи управленческих навыков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Самарканд,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1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pic>
        <p:nvPicPr>
          <p:cNvPr id="6" name="Picture 2" descr="G:\FBZ Karte 2016 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4" y="1398634"/>
            <a:ext cx="3679700" cy="51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1794" y="1674859"/>
            <a:ext cx="4484664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ru-RU" dirty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ru-RU" dirty="0" smtClean="0"/>
              <a:t>Продолжительность: </a:t>
            </a:r>
            <a:r>
              <a:rPr lang="ru-RU" sz="2000" dirty="0" smtClean="0"/>
              <a:t>4 недели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ru-RU" sz="2000" b="0" dirty="0" smtClean="0"/>
              <a:t>управленческий тренинг; </a:t>
            </a:r>
            <a:endParaRPr lang="de-DE" sz="2000" b="0" dirty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ru-RU" sz="2000" b="0" dirty="0" smtClean="0"/>
              <a:t>обучение </a:t>
            </a:r>
            <a:r>
              <a:rPr lang="ru-RU" sz="2000" b="0" dirty="0"/>
              <a:t>на </a:t>
            </a:r>
            <a:r>
              <a:rPr lang="ru-RU" sz="2000" b="0" dirty="0" smtClean="0"/>
              <a:t>предприятии; </a:t>
            </a:r>
            <a:endParaRPr lang="de-DE" sz="2000" b="0" dirty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ru-RU" sz="2000" b="0" dirty="0" smtClean="0"/>
              <a:t>индивидуальные посещения </a:t>
            </a:r>
            <a:r>
              <a:rPr lang="ru-RU" sz="2000" b="0" dirty="0"/>
              <a:t>немецких фирм.</a:t>
            </a:r>
            <a:endParaRPr lang="ru-RU" sz="2000" b="0" dirty="0" smtClean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endParaRPr lang="ru-RU" sz="2000" b="0" dirty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ru-RU" sz="2000" dirty="0" smtClean="0"/>
              <a:t>Язык </a:t>
            </a:r>
            <a:r>
              <a:rPr lang="ru-RU" sz="2000" dirty="0"/>
              <a:t>стажировки: </a:t>
            </a:r>
            <a:r>
              <a:rPr lang="ru-RU" sz="2000" dirty="0" smtClean="0"/>
              <a:t>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ru-RU" sz="2000" b="0" dirty="0"/>
              <a:t>	</a:t>
            </a:r>
            <a:r>
              <a:rPr lang="ru-RU" sz="2000" b="0" dirty="0" smtClean="0"/>
              <a:t>английский</a:t>
            </a:r>
            <a:r>
              <a:rPr lang="de-DE" sz="2000" b="0" dirty="0" smtClean="0"/>
              <a:t>, </a:t>
            </a:r>
            <a:r>
              <a:rPr lang="ru-RU" sz="2000" b="0" dirty="0" smtClean="0"/>
              <a:t>русский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ru-RU" sz="20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E"/>
                </a:solidFill>
              </a:rPr>
              <a:t>Стажировка в Германии</a:t>
            </a:r>
            <a:endParaRPr lang="de-DE" sz="2800" b="1" dirty="0">
              <a:solidFill>
                <a:srgbClr val="C80F0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0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1793" y="1674859"/>
            <a:ext cx="7757319" cy="45720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ru-RU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0" dirty="0"/>
              <a:t>Модуль</a:t>
            </a:r>
            <a:r>
              <a:rPr lang="de-DE" b="0" dirty="0"/>
              <a:t> </a:t>
            </a:r>
            <a:r>
              <a:rPr lang="ru-RU" b="0" dirty="0"/>
              <a:t>1</a:t>
            </a:r>
            <a:r>
              <a:rPr lang="de-DE" b="0" dirty="0"/>
              <a:t>:</a:t>
            </a:r>
            <a:r>
              <a:rPr lang="ru-RU" b="0" dirty="0"/>
              <a:t> П</a:t>
            </a:r>
            <a:r>
              <a:rPr lang="ru-RU" altLang="zh-CN" b="0" dirty="0">
                <a:ea typeface="宋体" pitchFamily="2" charset="-122"/>
              </a:rPr>
              <a:t>рактический т</a:t>
            </a:r>
            <a:r>
              <a:rPr lang="ru-RU" altLang="zh-CN" b="0" dirty="0"/>
              <a:t>ренинг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altLang="zh-CN" b="0" i="1" dirty="0">
                <a:solidFill>
                  <a:srgbClr val="7F7F7F"/>
                </a:solidFill>
              </a:rPr>
              <a:t>     (узнать и практиковать</a:t>
            </a:r>
            <a:r>
              <a:rPr lang="de-DE" altLang="zh-CN" b="0" i="1" dirty="0">
                <a:solidFill>
                  <a:srgbClr val="7F7F7F"/>
                </a:solidFill>
              </a:rPr>
              <a:t>)</a:t>
            </a:r>
            <a:endParaRPr lang="ru-RU" altLang="zh-CN" b="0" i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altLang="zh-CN" b="0" dirty="0"/>
              <a:t>Модуль</a:t>
            </a:r>
            <a:r>
              <a:rPr lang="de-DE" altLang="zh-CN" b="0" dirty="0">
                <a:ea typeface="宋体" pitchFamily="2" charset="-122"/>
              </a:rPr>
              <a:t> </a:t>
            </a:r>
            <a:r>
              <a:rPr lang="ru-RU" altLang="zh-CN" b="0" dirty="0">
                <a:ea typeface="宋体" pitchFamily="2" charset="-122"/>
              </a:rPr>
              <a:t>2</a:t>
            </a:r>
            <a:r>
              <a:rPr lang="de-DE" altLang="zh-CN" b="0" dirty="0">
                <a:ea typeface="宋体" pitchFamily="2" charset="-122"/>
              </a:rPr>
              <a:t>: </a:t>
            </a:r>
            <a:r>
              <a:rPr lang="ru-RU" b="0" dirty="0"/>
              <a:t>Изучение конкретных управленческих вопросов на выбранных предприятиях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altLang="zh-CN" b="0" dirty="0">
                <a:solidFill>
                  <a:srgbClr val="7F7F7F"/>
                </a:solidFill>
              </a:rPr>
              <a:t>	</a:t>
            </a:r>
            <a:r>
              <a:rPr lang="ru-RU" altLang="zh-CN" b="0" i="1" dirty="0">
                <a:solidFill>
                  <a:srgbClr val="7F7F7F"/>
                </a:solidFill>
              </a:rPr>
              <a:t>(увидеть своими глазами</a:t>
            </a:r>
            <a:r>
              <a:rPr lang="de-DE" altLang="zh-CN" b="0" i="1" dirty="0">
                <a:solidFill>
                  <a:srgbClr val="7F7F7F"/>
                </a:solidFill>
              </a:rPr>
              <a:t>, </a:t>
            </a:r>
            <a:r>
              <a:rPr lang="ru-RU" altLang="zh-CN" b="0" i="1" dirty="0">
                <a:solidFill>
                  <a:srgbClr val="7F7F7F"/>
                </a:solidFill>
              </a:rPr>
              <a:t>сравнить</a:t>
            </a:r>
            <a:r>
              <a:rPr lang="de-DE" altLang="zh-CN" b="0" i="1" dirty="0">
                <a:solidFill>
                  <a:srgbClr val="7F7F7F"/>
                </a:solidFill>
              </a:rPr>
              <a:t>, </a:t>
            </a:r>
            <a:r>
              <a:rPr lang="ru-RU" altLang="zh-CN" b="0" i="1" dirty="0">
                <a:solidFill>
                  <a:srgbClr val="7F7F7F"/>
                </a:solidFill>
              </a:rPr>
              <a:t>выработать собственные идеи)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0" dirty="0"/>
              <a:t>Модуль</a:t>
            </a:r>
            <a:r>
              <a:rPr lang="de-DE" b="0" dirty="0"/>
              <a:t> 3: </a:t>
            </a:r>
            <a:r>
              <a:rPr lang="ru-RU" b="0" dirty="0"/>
              <a:t>Индивидуальные деловые контакты </a:t>
            </a:r>
            <a:endParaRPr lang="de-DE" b="0" dirty="0"/>
          </a:p>
          <a:p>
            <a:pPr marL="355600" indent="-3556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b="0" dirty="0"/>
              <a:t>	</a:t>
            </a:r>
            <a:r>
              <a:rPr lang="de-DE" b="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</a:rPr>
              <a:t>применить компетенции</a:t>
            </a:r>
            <a:r>
              <a:rPr lang="de-DE" b="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</a:rPr>
              <a:t>т.е.</a:t>
            </a:r>
            <a:r>
              <a:rPr lang="de-DE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</a:rPr>
              <a:t>вести успешные переговоры</a:t>
            </a:r>
            <a:r>
              <a:rPr lang="de-DE" b="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ru-RU" sz="20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1265683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80F0E"/>
                </a:solidFill>
              </a:rPr>
              <a:t>Стажировка в Германии</a:t>
            </a:r>
            <a:endParaRPr lang="de-DE" sz="2800" b="1" dirty="0">
              <a:solidFill>
                <a:srgbClr val="C80F0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399" y="1183481"/>
            <a:ext cx="7993117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Целевая группа</a:t>
            </a:r>
            <a:endParaRPr lang="de-DE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1" y="1721568"/>
            <a:ext cx="8050213" cy="4277382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sz="2000" b="0" dirty="0" smtClean="0"/>
          </a:p>
          <a:p>
            <a: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2000" b="0" dirty="0" smtClean="0"/>
              <a:t>Руководители </a:t>
            </a:r>
            <a:r>
              <a:rPr lang="ru-RU" sz="2000" b="0" dirty="0"/>
              <a:t>высшего и среднего звена предприятий </a:t>
            </a:r>
          </a:p>
          <a:p>
            <a: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sz="2000" b="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lang="ru-RU" sz="2000" b="0" dirty="0">
                <a:solidFill>
                  <a:schemeClr val="accent1"/>
                </a:solidFill>
              </a:rPr>
              <a:t>заинтересованных в</a:t>
            </a:r>
            <a:r>
              <a:rPr lang="ru-RU" sz="2000" b="0" dirty="0"/>
              <a:t> долго-, средне- или краткосрочном </a:t>
            </a:r>
            <a:r>
              <a:rPr lang="ru-RU" sz="2000" b="0" dirty="0">
                <a:solidFill>
                  <a:schemeClr val="accent1"/>
                </a:solidFill>
              </a:rPr>
              <a:t>экономическом сотрудничестве с германскими </a:t>
            </a:r>
            <a:r>
              <a:rPr lang="ru-RU" sz="2000" b="0" dirty="0" smtClean="0">
                <a:solidFill>
                  <a:schemeClr val="accent1"/>
                </a:solidFill>
              </a:rPr>
              <a:t>предприятиями</a:t>
            </a:r>
            <a:r>
              <a:rPr lang="de-DE" sz="2000" b="0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lang="ru-RU" sz="2000" b="0" dirty="0" smtClean="0">
                <a:solidFill>
                  <a:schemeClr val="accent1"/>
                </a:solidFill>
              </a:rPr>
              <a:t>имеющих внешнеэкономический потенциал</a:t>
            </a:r>
            <a:r>
              <a:rPr lang="de-DE" sz="2000" b="0" dirty="0" smtClean="0">
                <a:solidFill>
                  <a:schemeClr val="accent1"/>
                </a:solidFill>
              </a:rPr>
              <a:t> </a:t>
            </a:r>
            <a:endParaRPr lang="de-DE" sz="2000" b="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lang="ru-RU" sz="2000" b="0" dirty="0" smtClean="0"/>
              <a:t>всех </a:t>
            </a:r>
            <a:r>
              <a:rPr lang="ru-RU" sz="2000" b="0" dirty="0"/>
              <a:t>форм собственности, размеров и отраслей</a:t>
            </a:r>
            <a:endParaRPr lang="de-DE" sz="2000" b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62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399" y="1183481"/>
            <a:ext cx="7993117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Состав группы из Узбекистана 2016 г.</a:t>
            </a:r>
            <a:endParaRPr lang="de-DE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graphicFrame>
        <p:nvGraphicFramePr>
          <p:cNvPr id="8" name="Diagramm 3"/>
          <p:cNvGraphicFramePr/>
          <p:nvPr>
            <p:extLst>
              <p:ext uri="{D42A27DB-BD31-4B8C-83A1-F6EECF244321}">
                <p14:modId xmlns:p14="http://schemas.microsoft.com/office/powerpoint/2010/main" val="1390480535"/>
              </p:ext>
            </p:extLst>
          </p:nvPr>
        </p:nvGraphicFramePr>
        <p:xfrm>
          <a:off x="679450" y="1985858"/>
          <a:ext cx="6723615" cy="429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68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399" y="1183481"/>
            <a:ext cx="7993117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</a:rPr>
              <a:t>С</a:t>
            </a:r>
            <a:r>
              <a:rPr lang="ru-RU" sz="2800" dirty="0" smtClean="0">
                <a:solidFill>
                  <a:srgbClr val="C00000"/>
                </a:solidFill>
              </a:rPr>
              <a:t>остав </a:t>
            </a:r>
            <a:r>
              <a:rPr lang="ru-RU" sz="2800" dirty="0">
                <a:solidFill>
                  <a:srgbClr val="C00000"/>
                </a:solidFill>
              </a:rPr>
              <a:t>группы из Узбекистана 2016 г.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  <p:graphicFrame>
        <p:nvGraphicFramePr>
          <p:cNvPr id="1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26675"/>
              </p:ext>
            </p:extLst>
          </p:nvPr>
        </p:nvGraphicFramePr>
        <p:xfrm>
          <a:off x="104094" y="1560286"/>
          <a:ext cx="8935811" cy="502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2"/>
          <p:cNvGraphicFramePr/>
          <p:nvPr>
            <p:extLst>
              <p:ext uri="{D42A27DB-BD31-4B8C-83A1-F6EECF244321}">
                <p14:modId xmlns:p14="http://schemas.microsoft.com/office/powerpoint/2010/main" val="1225889665"/>
              </p:ext>
            </p:extLst>
          </p:nvPr>
        </p:nvGraphicFramePr>
        <p:xfrm>
          <a:off x="1073427" y="1674570"/>
          <a:ext cx="7063408" cy="442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29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23169"/>
            <a:ext cx="7772400" cy="458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rgbClr val="C80F0F"/>
                </a:solidFill>
              </a:rPr>
              <a:t>Требования к кандидатам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1" y="1687978"/>
            <a:ext cx="7772400" cy="4277382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charset="0"/>
              <a:buChar char="•"/>
              <a:tabLst>
                <a:tab pos="2190750" algn="l"/>
              </a:tabLst>
              <a:defRPr lang="de-DE">
                <a:solidFill>
                  <a:schemeClr val="tx2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b="0" dirty="0" smtClean="0"/>
          </a:p>
          <a:p>
            <a:pPr>
              <a:buFont typeface="Arial" pitchFamily="34" charset="0"/>
              <a:buChar char="•"/>
            </a:pPr>
            <a:r>
              <a:rPr lang="ru-RU" sz="2000" b="0" dirty="0"/>
              <a:t>четкие цели стажировки</a:t>
            </a:r>
            <a:r>
              <a:rPr lang="de-DE" sz="2000" b="0" dirty="0"/>
              <a:t> </a:t>
            </a:r>
            <a:r>
              <a:rPr lang="ru-RU" sz="2000" b="0" dirty="0"/>
              <a:t>(кооперации)</a:t>
            </a:r>
          </a:p>
          <a:p>
            <a:pPr marL="0" indent="0">
              <a:buNone/>
            </a:pPr>
            <a:r>
              <a:rPr lang="ru-RU" sz="2000" b="0" dirty="0" smtClean="0"/>
              <a:t> 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17.10.2017</a:t>
            </a:r>
            <a:endParaRPr lang="de-DE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Самарканд,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7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0</TotalTime>
  <Words>914</Words>
  <Application>Microsoft Office PowerPoint</Application>
  <PresentationFormat>Экран (4:3)</PresentationFormat>
  <Paragraphs>250</Paragraphs>
  <Slides>26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giz-powerpoint-leerfolie-en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Win-Win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Вводный семинар в Узбекистане</vt:lpstr>
      <vt:lpstr>Презентация PowerPoint</vt:lpstr>
      <vt:lpstr>Презентация PowerPoint</vt:lpstr>
      <vt:lpstr>Модуль 1: Тренинги </vt:lpstr>
      <vt:lpstr>Модуль 2: Обучение на предприятиях</vt:lpstr>
      <vt:lpstr>Модуль 3: Индивидуальные контакты</vt:lpstr>
      <vt:lpstr>Семинар Follow up</vt:lpstr>
    </vt:vector>
  </TitlesOfParts>
  <Company>GIZ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Reimut Duering</dc:creator>
  <cp:keywords>GIZ-Leerfolie</cp:keywords>
  <cp:lastModifiedBy>Gulnoza Shermatova</cp:lastModifiedBy>
  <cp:revision>195</cp:revision>
  <cp:lastPrinted>2017-05-26T08:03:12Z</cp:lastPrinted>
  <dcterms:created xsi:type="dcterms:W3CDTF">2013-03-19T17:45:36Z</dcterms:created>
  <dcterms:modified xsi:type="dcterms:W3CDTF">2017-12-01T04:17:26Z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