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0" r:id="rId9"/>
    <p:sldId id="264" r:id="rId10"/>
    <p:sldId id="263" r:id="rId11"/>
    <p:sldId id="266" r:id="rId12"/>
    <p:sldId id="267" r:id="rId13"/>
    <p:sldId id="268" r:id="rId14"/>
    <p:sldId id="269" r:id="rId15"/>
    <p:sldId id="271"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60"/>
  </p:normalViewPr>
  <p:slideViewPr>
    <p:cSldViewPr>
      <p:cViewPr>
        <p:scale>
          <a:sx n="50" d="100"/>
          <a:sy n="50" d="100"/>
        </p:scale>
        <p:origin x="-1098" y="-5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04FE70-7732-4954-8822-597ACF8EA0B4}" type="doc">
      <dgm:prSet loTypeId="urn:microsoft.com/office/officeart/2005/8/layout/vProcess5" loCatId="process" qsTypeId="urn:microsoft.com/office/officeart/2005/8/quickstyle/3d1" qsCatId="3D" csTypeId="urn:microsoft.com/office/officeart/2005/8/colors/accent1_2" csCatId="accent1" phldr="1"/>
      <dgm:spPr/>
      <dgm:t>
        <a:bodyPr/>
        <a:lstStyle/>
        <a:p>
          <a:endParaRPr lang="ru-RU"/>
        </a:p>
      </dgm:t>
    </dgm:pt>
    <dgm:pt modelId="{02D6E5CF-8D7B-49E9-928E-88AA13CCA293}">
      <dgm:prSet phldrT="[Текст]" custT="1"/>
      <dgm:spPr/>
      <dgm:t>
        <a:bodyPr/>
        <a:lstStyle/>
        <a:p>
          <a:pPr algn="just"/>
          <a:r>
            <a:rPr lang="uz-Cyrl-UZ" sz="2000" b="1" dirty="0" smtClean="0">
              <a:latin typeface="Bookman Old Style" pitchFamily="18" charset="0"/>
            </a:rPr>
            <a:t>1-босқич.</a:t>
          </a:r>
          <a:r>
            <a:rPr lang="uz-Cyrl-UZ" sz="2000" b="0" dirty="0" smtClean="0">
              <a:latin typeface="Bookman Old Style" pitchFamily="18" charset="0"/>
            </a:rPr>
            <a:t> </a:t>
          </a:r>
          <a:r>
            <a:rPr lang="uz-Cyrl-UZ" sz="2000" dirty="0" smtClean="0">
              <a:latin typeface="Bookman Old Style" pitchFamily="18" charset="0"/>
            </a:rPr>
            <a:t>Ўзбекистон Мустақилликка эришиш остонасида</a:t>
          </a:r>
          <a:endParaRPr lang="ru-RU" sz="2000" dirty="0">
            <a:latin typeface="Bookman Old Style" pitchFamily="18" charset="0"/>
          </a:endParaRPr>
        </a:p>
      </dgm:t>
    </dgm:pt>
    <dgm:pt modelId="{4754EB6F-4C54-4045-A9E3-39E2EF7EFFDB}" type="parTrans" cxnId="{BEFDFF90-870C-4E4E-9730-460C156921AC}">
      <dgm:prSet/>
      <dgm:spPr/>
      <dgm:t>
        <a:bodyPr/>
        <a:lstStyle/>
        <a:p>
          <a:endParaRPr lang="ru-RU"/>
        </a:p>
      </dgm:t>
    </dgm:pt>
    <dgm:pt modelId="{9A3B6696-60D3-469A-9BBF-16BEB1F266FE}" type="sibTrans" cxnId="{BEFDFF90-870C-4E4E-9730-460C156921AC}">
      <dgm:prSet/>
      <dgm:spPr/>
      <dgm:t>
        <a:bodyPr/>
        <a:lstStyle/>
        <a:p>
          <a:endParaRPr lang="ru-RU"/>
        </a:p>
      </dgm:t>
    </dgm:pt>
    <dgm:pt modelId="{E86F5A5C-751B-4681-A587-679EC26B06F7}">
      <dgm:prSet phldrT="[Текст]"/>
      <dgm:spPr/>
      <dgm:t>
        <a:bodyPr/>
        <a:lstStyle/>
        <a:p>
          <a:pPr algn="just"/>
          <a:r>
            <a:rPr lang="uz-Cyrl-UZ" b="1" dirty="0" smtClean="0">
              <a:latin typeface="Bookman Old Style" pitchFamily="18" charset="0"/>
            </a:rPr>
            <a:t>2-босқич.</a:t>
          </a:r>
          <a:r>
            <a:rPr lang="uz-Cyrl-UZ" dirty="0" smtClean="0">
              <a:latin typeface="Bookman Old Style" pitchFamily="18" charset="0"/>
            </a:rPr>
            <a:t> Тадбиркорлик субъектларини давлат рўйхатидан ўтказишда миллий тажриба</a:t>
          </a:r>
          <a:endParaRPr lang="ru-RU" dirty="0"/>
        </a:p>
      </dgm:t>
    </dgm:pt>
    <dgm:pt modelId="{08134A49-C93E-4435-BB5B-EAB6EB667EDE}" type="parTrans" cxnId="{5873BE1F-5066-41B3-85AA-4C739E290353}">
      <dgm:prSet/>
      <dgm:spPr/>
      <dgm:t>
        <a:bodyPr/>
        <a:lstStyle/>
        <a:p>
          <a:endParaRPr lang="ru-RU"/>
        </a:p>
      </dgm:t>
    </dgm:pt>
    <dgm:pt modelId="{655844BE-6089-415F-979F-FCCEC32A918C}" type="sibTrans" cxnId="{5873BE1F-5066-41B3-85AA-4C739E290353}">
      <dgm:prSet/>
      <dgm:spPr/>
      <dgm:t>
        <a:bodyPr/>
        <a:lstStyle/>
        <a:p>
          <a:endParaRPr lang="ru-RU"/>
        </a:p>
      </dgm:t>
    </dgm:pt>
    <dgm:pt modelId="{F3BA3BB1-083C-48AF-9AEB-8CEAADF443C4}">
      <dgm:prSet phldrT="[Текст]"/>
      <dgm:spPr/>
      <dgm:t>
        <a:bodyPr/>
        <a:lstStyle/>
        <a:p>
          <a:pPr algn="just"/>
          <a:r>
            <a:rPr lang="uz-Cyrl-UZ" b="1" dirty="0" smtClean="0">
              <a:latin typeface="Bookman Old Style" pitchFamily="18" charset="0"/>
            </a:rPr>
            <a:t>3-босқич.</a:t>
          </a:r>
          <a:r>
            <a:rPr lang="uz-Cyrl-UZ" dirty="0" smtClean="0">
              <a:latin typeface="Bookman Old Style" pitchFamily="18" charset="0"/>
            </a:rPr>
            <a:t> Замонавий ахборот-коммуникация технологияларидан фойдаланган ҳолда рўйхатдан ўтказиш</a:t>
          </a:r>
          <a:r>
            <a:rPr lang="uz-Cyrl-UZ" dirty="0" smtClean="0"/>
            <a:t> </a:t>
          </a:r>
          <a:endParaRPr lang="ru-RU" dirty="0"/>
        </a:p>
      </dgm:t>
    </dgm:pt>
    <dgm:pt modelId="{EBB47AC5-F1AC-4908-879E-47B985B370B5}" type="parTrans" cxnId="{6C668D50-6FC7-4F6D-9FFD-79784F1C925D}">
      <dgm:prSet/>
      <dgm:spPr/>
      <dgm:t>
        <a:bodyPr/>
        <a:lstStyle/>
        <a:p>
          <a:endParaRPr lang="ru-RU"/>
        </a:p>
      </dgm:t>
    </dgm:pt>
    <dgm:pt modelId="{FABFCF27-ADFA-4A7C-9FFD-D59EA6A10093}" type="sibTrans" cxnId="{6C668D50-6FC7-4F6D-9FFD-79784F1C925D}">
      <dgm:prSet/>
      <dgm:spPr/>
      <dgm:t>
        <a:bodyPr/>
        <a:lstStyle/>
        <a:p>
          <a:endParaRPr lang="ru-RU"/>
        </a:p>
      </dgm:t>
    </dgm:pt>
    <dgm:pt modelId="{3E951493-D3E8-43DE-8F7B-010F5732312D}" type="pres">
      <dgm:prSet presAssocID="{3D04FE70-7732-4954-8822-597ACF8EA0B4}" presName="outerComposite" presStyleCnt="0">
        <dgm:presLayoutVars>
          <dgm:chMax val="5"/>
          <dgm:dir/>
          <dgm:resizeHandles val="exact"/>
        </dgm:presLayoutVars>
      </dgm:prSet>
      <dgm:spPr/>
    </dgm:pt>
    <dgm:pt modelId="{2745CC20-A7FE-4756-B0BF-A5D10D216959}" type="pres">
      <dgm:prSet presAssocID="{3D04FE70-7732-4954-8822-597ACF8EA0B4}" presName="dummyMaxCanvas" presStyleCnt="0">
        <dgm:presLayoutVars/>
      </dgm:prSet>
      <dgm:spPr/>
    </dgm:pt>
    <dgm:pt modelId="{A74C6270-63F7-4B4C-B852-43D49CEE5F9E}" type="pres">
      <dgm:prSet presAssocID="{3D04FE70-7732-4954-8822-597ACF8EA0B4}" presName="ThreeNodes_1" presStyleLbl="node1" presStyleIdx="0" presStyleCnt="3">
        <dgm:presLayoutVars>
          <dgm:bulletEnabled val="1"/>
        </dgm:presLayoutVars>
      </dgm:prSet>
      <dgm:spPr/>
      <dgm:t>
        <a:bodyPr/>
        <a:lstStyle/>
        <a:p>
          <a:endParaRPr lang="ru-RU"/>
        </a:p>
      </dgm:t>
    </dgm:pt>
    <dgm:pt modelId="{0E0F64D1-58D6-403F-9926-5D079C1112DC}" type="pres">
      <dgm:prSet presAssocID="{3D04FE70-7732-4954-8822-597ACF8EA0B4}" presName="ThreeNodes_2" presStyleLbl="node1" presStyleIdx="1" presStyleCnt="3">
        <dgm:presLayoutVars>
          <dgm:bulletEnabled val="1"/>
        </dgm:presLayoutVars>
      </dgm:prSet>
      <dgm:spPr/>
    </dgm:pt>
    <dgm:pt modelId="{E68CF0A4-9BB7-4CF3-86EE-C317E820EA2B}" type="pres">
      <dgm:prSet presAssocID="{3D04FE70-7732-4954-8822-597ACF8EA0B4}" presName="ThreeNodes_3" presStyleLbl="node1" presStyleIdx="2" presStyleCnt="3">
        <dgm:presLayoutVars>
          <dgm:bulletEnabled val="1"/>
        </dgm:presLayoutVars>
      </dgm:prSet>
      <dgm:spPr/>
      <dgm:t>
        <a:bodyPr/>
        <a:lstStyle/>
        <a:p>
          <a:endParaRPr lang="ru-RU"/>
        </a:p>
      </dgm:t>
    </dgm:pt>
    <dgm:pt modelId="{EB9C187D-00D4-421A-8669-A6D7E5FB7945}" type="pres">
      <dgm:prSet presAssocID="{3D04FE70-7732-4954-8822-597ACF8EA0B4}" presName="ThreeConn_1-2" presStyleLbl="fgAccFollowNode1" presStyleIdx="0" presStyleCnt="2">
        <dgm:presLayoutVars>
          <dgm:bulletEnabled val="1"/>
        </dgm:presLayoutVars>
      </dgm:prSet>
      <dgm:spPr/>
    </dgm:pt>
    <dgm:pt modelId="{D509FB3D-5F3E-4AD6-8731-EA914E57EEB3}" type="pres">
      <dgm:prSet presAssocID="{3D04FE70-7732-4954-8822-597ACF8EA0B4}" presName="ThreeConn_2-3" presStyleLbl="fgAccFollowNode1" presStyleIdx="1" presStyleCnt="2">
        <dgm:presLayoutVars>
          <dgm:bulletEnabled val="1"/>
        </dgm:presLayoutVars>
      </dgm:prSet>
      <dgm:spPr/>
    </dgm:pt>
    <dgm:pt modelId="{D383103B-5BD2-4F05-8AC1-381FC97A1697}" type="pres">
      <dgm:prSet presAssocID="{3D04FE70-7732-4954-8822-597ACF8EA0B4}" presName="ThreeNodes_1_text" presStyleLbl="node1" presStyleIdx="2" presStyleCnt="3">
        <dgm:presLayoutVars>
          <dgm:bulletEnabled val="1"/>
        </dgm:presLayoutVars>
      </dgm:prSet>
      <dgm:spPr/>
      <dgm:t>
        <a:bodyPr/>
        <a:lstStyle/>
        <a:p>
          <a:endParaRPr lang="ru-RU"/>
        </a:p>
      </dgm:t>
    </dgm:pt>
    <dgm:pt modelId="{3BEF4FF7-AA38-427F-9A12-D6B8D21FF96E}" type="pres">
      <dgm:prSet presAssocID="{3D04FE70-7732-4954-8822-597ACF8EA0B4}" presName="ThreeNodes_2_text" presStyleLbl="node1" presStyleIdx="2" presStyleCnt="3">
        <dgm:presLayoutVars>
          <dgm:bulletEnabled val="1"/>
        </dgm:presLayoutVars>
      </dgm:prSet>
      <dgm:spPr/>
    </dgm:pt>
    <dgm:pt modelId="{FAFD788D-3532-4D1A-858F-C25E1CC69F7C}" type="pres">
      <dgm:prSet presAssocID="{3D04FE70-7732-4954-8822-597ACF8EA0B4}" presName="ThreeNodes_3_text" presStyleLbl="node1" presStyleIdx="2" presStyleCnt="3">
        <dgm:presLayoutVars>
          <dgm:bulletEnabled val="1"/>
        </dgm:presLayoutVars>
      </dgm:prSet>
      <dgm:spPr/>
      <dgm:t>
        <a:bodyPr/>
        <a:lstStyle/>
        <a:p>
          <a:endParaRPr lang="ru-RU"/>
        </a:p>
      </dgm:t>
    </dgm:pt>
  </dgm:ptLst>
  <dgm:cxnLst>
    <dgm:cxn modelId="{B8596487-3075-48DA-9162-542567D28E9A}" type="presOf" srcId="{E86F5A5C-751B-4681-A587-679EC26B06F7}" destId="{3BEF4FF7-AA38-427F-9A12-D6B8D21FF96E}" srcOrd="1" destOrd="0" presId="urn:microsoft.com/office/officeart/2005/8/layout/vProcess5"/>
    <dgm:cxn modelId="{5873BE1F-5066-41B3-85AA-4C739E290353}" srcId="{3D04FE70-7732-4954-8822-597ACF8EA0B4}" destId="{E86F5A5C-751B-4681-A587-679EC26B06F7}" srcOrd="1" destOrd="0" parTransId="{08134A49-C93E-4435-BB5B-EAB6EB667EDE}" sibTransId="{655844BE-6089-415F-979F-FCCEC32A918C}"/>
    <dgm:cxn modelId="{BEFDFF90-870C-4E4E-9730-460C156921AC}" srcId="{3D04FE70-7732-4954-8822-597ACF8EA0B4}" destId="{02D6E5CF-8D7B-49E9-928E-88AA13CCA293}" srcOrd="0" destOrd="0" parTransId="{4754EB6F-4C54-4045-A9E3-39E2EF7EFFDB}" sibTransId="{9A3B6696-60D3-469A-9BBF-16BEB1F266FE}"/>
    <dgm:cxn modelId="{1D98F975-5BDE-491E-B6D7-B2450D3628E4}" type="presOf" srcId="{F3BA3BB1-083C-48AF-9AEB-8CEAADF443C4}" destId="{E68CF0A4-9BB7-4CF3-86EE-C317E820EA2B}" srcOrd="0" destOrd="0" presId="urn:microsoft.com/office/officeart/2005/8/layout/vProcess5"/>
    <dgm:cxn modelId="{E9FA74CB-A72C-45F2-AB9D-9520683155CB}" type="presOf" srcId="{F3BA3BB1-083C-48AF-9AEB-8CEAADF443C4}" destId="{FAFD788D-3532-4D1A-858F-C25E1CC69F7C}" srcOrd="1" destOrd="0" presId="urn:microsoft.com/office/officeart/2005/8/layout/vProcess5"/>
    <dgm:cxn modelId="{3BF337BF-02C7-49EE-8D23-F5D02D3699AB}" type="presOf" srcId="{02D6E5CF-8D7B-49E9-928E-88AA13CCA293}" destId="{A74C6270-63F7-4B4C-B852-43D49CEE5F9E}" srcOrd="0" destOrd="0" presId="urn:microsoft.com/office/officeart/2005/8/layout/vProcess5"/>
    <dgm:cxn modelId="{5D3BD644-54C1-4235-8C79-6F1B9424E862}" type="presOf" srcId="{E86F5A5C-751B-4681-A587-679EC26B06F7}" destId="{0E0F64D1-58D6-403F-9926-5D079C1112DC}" srcOrd="0" destOrd="0" presId="urn:microsoft.com/office/officeart/2005/8/layout/vProcess5"/>
    <dgm:cxn modelId="{7E8B5E3A-FEFD-4538-9EAB-1E3C5BC0E80E}" type="presOf" srcId="{9A3B6696-60D3-469A-9BBF-16BEB1F266FE}" destId="{EB9C187D-00D4-421A-8669-A6D7E5FB7945}" srcOrd="0" destOrd="0" presId="urn:microsoft.com/office/officeart/2005/8/layout/vProcess5"/>
    <dgm:cxn modelId="{55226FAB-C514-4944-9718-095F77497B84}" type="presOf" srcId="{655844BE-6089-415F-979F-FCCEC32A918C}" destId="{D509FB3D-5F3E-4AD6-8731-EA914E57EEB3}" srcOrd="0" destOrd="0" presId="urn:microsoft.com/office/officeart/2005/8/layout/vProcess5"/>
    <dgm:cxn modelId="{D3225305-7A95-44E2-A926-EDBBD08DAAD6}" type="presOf" srcId="{02D6E5CF-8D7B-49E9-928E-88AA13CCA293}" destId="{D383103B-5BD2-4F05-8AC1-381FC97A1697}" srcOrd="1" destOrd="0" presId="urn:microsoft.com/office/officeart/2005/8/layout/vProcess5"/>
    <dgm:cxn modelId="{6C668D50-6FC7-4F6D-9FFD-79784F1C925D}" srcId="{3D04FE70-7732-4954-8822-597ACF8EA0B4}" destId="{F3BA3BB1-083C-48AF-9AEB-8CEAADF443C4}" srcOrd="2" destOrd="0" parTransId="{EBB47AC5-F1AC-4908-879E-47B985B370B5}" sibTransId="{FABFCF27-ADFA-4A7C-9FFD-D59EA6A10093}"/>
    <dgm:cxn modelId="{71052129-5926-400E-BEFA-1576B3F3E5C8}" type="presOf" srcId="{3D04FE70-7732-4954-8822-597ACF8EA0B4}" destId="{3E951493-D3E8-43DE-8F7B-010F5732312D}" srcOrd="0" destOrd="0" presId="urn:microsoft.com/office/officeart/2005/8/layout/vProcess5"/>
    <dgm:cxn modelId="{2883E5D4-376B-419C-988E-B352C979715F}" type="presParOf" srcId="{3E951493-D3E8-43DE-8F7B-010F5732312D}" destId="{2745CC20-A7FE-4756-B0BF-A5D10D216959}" srcOrd="0" destOrd="0" presId="urn:microsoft.com/office/officeart/2005/8/layout/vProcess5"/>
    <dgm:cxn modelId="{ECAD5955-DCB9-403B-843C-C4B20C77CE6E}" type="presParOf" srcId="{3E951493-D3E8-43DE-8F7B-010F5732312D}" destId="{A74C6270-63F7-4B4C-B852-43D49CEE5F9E}" srcOrd="1" destOrd="0" presId="urn:microsoft.com/office/officeart/2005/8/layout/vProcess5"/>
    <dgm:cxn modelId="{B0B4C75A-283A-4628-B4D8-DD2D42238DB2}" type="presParOf" srcId="{3E951493-D3E8-43DE-8F7B-010F5732312D}" destId="{0E0F64D1-58D6-403F-9926-5D079C1112DC}" srcOrd="2" destOrd="0" presId="urn:microsoft.com/office/officeart/2005/8/layout/vProcess5"/>
    <dgm:cxn modelId="{85D2CF2A-61EF-47CC-AEBC-E8EB0B12856E}" type="presParOf" srcId="{3E951493-D3E8-43DE-8F7B-010F5732312D}" destId="{E68CF0A4-9BB7-4CF3-86EE-C317E820EA2B}" srcOrd="3" destOrd="0" presId="urn:microsoft.com/office/officeart/2005/8/layout/vProcess5"/>
    <dgm:cxn modelId="{E006ED60-5B40-4E6D-8C04-7B6EB41FEB96}" type="presParOf" srcId="{3E951493-D3E8-43DE-8F7B-010F5732312D}" destId="{EB9C187D-00D4-421A-8669-A6D7E5FB7945}" srcOrd="4" destOrd="0" presId="urn:microsoft.com/office/officeart/2005/8/layout/vProcess5"/>
    <dgm:cxn modelId="{5B89E294-57C6-4C4A-934E-F9DBF87CD404}" type="presParOf" srcId="{3E951493-D3E8-43DE-8F7B-010F5732312D}" destId="{D509FB3D-5F3E-4AD6-8731-EA914E57EEB3}" srcOrd="5" destOrd="0" presId="urn:microsoft.com/office/officeart/2005/8/layout/vProcess5"/>
    <dgm:cxn modelId="{F5F6338B-42D9-42FF-923F-68FB9AC8072A}" type="presParOf" srcId="{3E951493-D3E8-43DE-8F7B-010F5732312D}" destId="{D383103B-5BD2-4F05-8AC1-381FC97A1697}" srcOrd="6" destOrd="0" presId="urn:microsoft.com/office/officeart/2005/8/layout/vProcess5"/>
    <dgm:cxn modelId="{A46C5F38-F6E1-4238-8795-C493E47D6C51}" type="presParOf" srcId="{3E951493-D3E8-43DE-8F7B-010F5732312D}" destId="{3BEF4FF7-AA38-427F-9A12-D6B8D21FF96E}" srcOrd="7" destOrd="0" presId="urn:microsoft.com/office/officeart/2005/8/layout/vProcess5"/>
    <dgm:cxn modelId="{A58CDBE4-1F16-4C3E-813A-ADF72EDCBB5D}" type="presParOf" srcId="{3E951493-D3E8-43DE-8F7B-010F5732312D}" destId="{FAFD788D-3532-4D1A-858F-C25E1CC69F7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4C6270-63F7-4B4C-B852-43D49CEE5F9E}">
      <dsp:nvSpPr>
        <dsp:cNvPr id="0" name=""/>
        <dsp:cNvSpPr/>
      </dsp:nvSpPr>
      <dsp:spPr>
        <a:xfrm>
          <a:off x="0" y="0"/>
          <a:ext cx="6995160" cy="135778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uz-Cyrl-UZ" sz="2000" b="1" kern="1200" dirty="0" smtClean="0">
              <a:latin typeface="Bookman Old Style" pitchFamily="18" charset="0"/>
            </a:rPr>
            <a:t>1-босқич.</a:t>
          </a:r>
          <a:r>
            <a:rPr lang="uz-Cyrl-UZ" sz="2000" b="0" kern="1200" dirty="0" smtClean="0">
              <a:latin typeface="Bookman Old Style" pitchFamily="18" charset="0"/>
            </a:rPr>
            <a:t> </a:t>
          </a:r>
          <a:r>
            <a:rPr lang="uz-Cyrl-UZ" sz="2000" kern="1200" dirty="0" smtClean="0">
              <a:latin typeface="Bookman Old Style" pitchFamily="18" charset="0"/>
            </a:rPr>
            <a:t>Ўзбекистон Мустақилликка эришиш остонасида</a:t>
          </a:r>
          <a:endParaRPr lang="ru-RU" sz="2000" kern="1200" dirty="0">
            <a:latin typeface="Bookman Old Style" pitchFamily="18" charset="0"/>
          </a:endParaRPr>
        </a:p>
      </dsp:txBody>
      <dsp:txXfrm>
        <a:off x="39768" y="39768"/>
        <a:ext cx="5530000" cy="1278252"/>
      </dsp:txXfrm>
    </dsp:sp>
    <dsp:sp modelId="{0E0F64D1-58D6-403F-9926-5D079C1112DC}">
      <dsp:nvSpPr>
        <dsp:cNvPr id="0" name=""/>
        <dsp:cNvSpPr/>
      </dsp:nvSpPr>
      <dsp:spPr>
        <a:xfrm>
          <a:off x="617219" y="1584087"/>
          <a:ext cx="6995160" cy="135778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uz-Cyrl-UZ" sz="2000" b="1" kern="1200" dirty="0" smtClean="0">
              <a:latin typeface="Bookman Old Style" pitchFamily="18" charset="0"/>
            </a:rPr>
            <a:t>2-босқич.</a:t>
          </a:r>
          <a:r>
            <a:rPr lang="uz-Cyrl-UZ" sz="2000" kern="1200" dirty="0" smtClean="0">
              <a:latin typeface="Bookman Old Style" pitchFamily="18" charset="0"/>
            </a:rPr>
            <a:t> Тадбиркорлик субъектларини давлат рўйхатидан ўтказишда миллий тажриба</a:t>
          </a:r>
          <a:endParaRPr lang="ru-RU" sz="2000" kern="1200" dirty="0"/>
        </a:p>
      </dsp:txBody>
      <dsp:txXfrm>
        <a:off x="656987" y="1623855"/>
        <a:ext cx="5415841" cy="1278252"/>
      </dsp:txXfrm>
    </dsp:sp>
    <dsp:sp modelId="{E68CF0A4-9BB7-4CF3-86EE-C317E820EA2B}">
      <dsp:nvSpPr>
        <dsp:cNvPr id="0" name=""/>
        <dsp:cNvSpPr/>
      </dsp:nvSpPr>
      <dsp:spPr>
        <a:xfrm>
          <a:off x="1234439" y="3168174"/>
          <a:ext cx="6995160" cy="135778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uz-Cyrl-UZ" sz="2000" b="1" kern="1200" dirty="0" smtClean="0">
              <a:latin typeface="Bookman Old Style" pitchFamily="18" charset="0"/>
            </a:rPr>
            <a:t>3-босқич.</a:t>
          </a:r>
          <a:r>
            <a:rPr lang="uz-Cyrl-UZ" sz="2000" kern="1200" dirty="0" smtClean="0">
              <a:latin typeface="Bookman Old Style" pitchFamily="18" charset="0"/>
            </a:rPr>
            <a:t> Замонавий ахборот-коммуникация технологияларидан фойдаланган ҳолда рўйхатдан ўтказиш</a:t>
          </a:r>
          <a:r>
            <a:rPr lang="uz-Cyrl-UZ" sz="2000" kern="1200" dirty="0" smtClean="0"/>
            <a:t> </a:t>
          </a:r>
          <a:endParaRPr lang="ru-RU" sz="2000" kern="1200" dirty="0"/>
        </a:p>
      </dsp:txBody>
      <dsp:txXfrm>
        <a:off x="1274207" y="3207942"/>
        <a:ext cx="5415841" cy="1278252"/>
      </dsp:txXfrm>
    </dsp:sp>
    <dsp:sp modelId="{EB9C187D-00D4-421A-8669-A6D7E5FB7945}">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311173" y="1029656"/>
        <a:ext cx="485410" cy="664128"/>
      </dsp:txXfrm>
    </dsp:sp>
    <dsp:sp modelId="{D509FB3D-5F3E-4AD6-8731-EA914E57EEB3}">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928393" y="2604691"/>
        <a:ext cx="485410" cy="66412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7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Интернет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жаҳон</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ахборот</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тармоғи</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орқали</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тадбиркорлик</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субъектларига</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рухсат</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берувчи</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ҳужжатлар</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тақдим</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этиш</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ва</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давлат</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рўйхатидан</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ўтказиш</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тизимининг</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қонуний</a:t>
            </a:r>
            <a:r>
              <a:rPr lang="ru-RU" sz="3600" b="1" dirty="0"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ru-RU" sz="3600" b="1" dirty="0" err="1" smtClean="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асослари</a:t>
            </a:r>
            <a:r>
              <a:rPr lang="ru-RU" dirty="0" smtClean="0"/>
              <a:t> </a:t>
            </a:r>
            <a:endParaRPr lang="ru-RU" dirty="0"/>
          </a:p>
        </p:txBody>
      </p:sp>
      <p:sp>
        <p:nvSpPr>
          <p:cNvPr id="3" name="Подзаголовок 2"/>
          <p:cNvSpPr>
            <a:spLocks noGrp="1"/>
          </p:cNvSpPr>
          <p:nvPr>
            <p:ph type="subTitle" idx="1"/>
          </p:nvPr>
        </p:nvSpPr>
        <p:spPr>
          <a:xfrm>
            <a:off x="3635896" y="5373216"/>
            <a:ext cx="5320680" cy="910952"/>
          </a:xfrm>
        </p:spPr>
        <p:txBody>
          <a:bodyPr>
            <a:noAutofit/>
          </a:bodyPr>
          <a:lstStyle/>
          <a:p>
            <a:r>
              <a:rPr lang="uz-Cyrl-UZ" sz="1800" b="1" dirty="0" smtClean="0">
                <a:solidFill>
                  <a:schemeClr val="tx2">
                    <a:lumMod val="75000"/>
                  </a:schemeClr>
                </a:solidFill>
                <a:latin typeface="Times New Roman" pitchFamily="18" charset="0"/>
                <a:cs typeface="Times New Roman" pitchFamily="18" charset="0"/>
              </a:rPr>
              <a:t>Шухрат ТУХТАБАЕВ</a:t>
            </a:r>
            <a:r>
              <a:rPr lang="uz-Cyrl-UZ" sz="1800" dirty="0" smtClean="0">
                <a:solidFill>
                  <a:schemeClr val="tx2">
                    <a:lumMod val="75000"/>
                  </a:schemeClr>
                </a:solidFill>
                <a:latin typeface="Times New Roman" pitchFamily="18" charset="0"/>
                <a:cs typeface="Times New Roman" pitchFamily="18" charset="0"/>
              </a:rPr>
              <a:t> – Ўзбекистон Республикаси Олий Мажлиси Қонунчилик палатаси депутати</a:t>
            </a:r>
            <a:br>
              <a:rPr lang="uz-Cyrl-UZ" sz="1800" dirty="0" smtClean="0">
                <a:solidFill>
                  <a:schemeClr val="tx2">
                    <a:lumMod val="75000"/>
                  </a:schemeClr>
                </a:solidFill>
                <a:latin typeface="Times New Roman" pitchFamily="18" charset="0"/>
                <a:cs typeface="Times New Roman" pitchFamily="18" charset="0"/>
              </a:rPr>
            </a:br>
            <a:r>
              <a:rPr lang="uz-Cyrl-UZ" sz="1800" dirty="0" smtClean="0">
                <a:solidFill>
                  <a:schemeClr val="tx2">
                    <a:lumMod val="75000"/>
                  </a:schemeClr>
                </a:solidFill>
                <a:latin typeface="Times New Roman" pitchFamily="18" charset="0"/>
                <a:cs typeface="Times New Roman" pitchFamily="18" charset="0"/>
              </a:rPr>
              <a:t>Ахборот ва коммуникация технологиялари масалалари қўмитаси аъзоси</a:t>
            </a:r>
            <a:endParaRPr lang="ru-RU" sz="1800" dirty="0">
              <a:solidFill>
                <a:schemeClr val="tx2">
                  <a:lumMod val="75000"/>
                </a:schemeClr>
              </a:solidFill>
              <a:latin typeface="Times New Roman" pitchFamily="18" charset="0"/>
              <a:cs typeface="Times New Roman" pitchFamily="18" charset="0"/>
            </a:endParaRPr>
          </a:p>
        </p:txBody>
      </p:sp>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Диагональная полоса 9"/>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ый треугольник 10"/>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515486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Учинчи босқич</a:t>
            </a:r>
            <a:endParaRPr lang="ru-RU" sz="4000" u="sng" dirty="0">
              <a:solidFill>
                <a:schemeClr val="tx2">
                  <a:lumMod val="75000"/>
                </a:schemeClr>
              </a:solidFill>
              <a:latin typeface="Bookman Old Style" pitchFamily="18" charset="0"/>
            </a:endParaRPr>
          </a:p>
        </p:txBody>
      </p:sp>
      <p:sp>
        <p:nvSpPr>
          <p:cNvPr id="6" name="Объект 2"/>
          <p:cNvSpPr>
            <a:spLocks noGrp="1"/>
          </p:cNvSpPr>
          <p:nvPr>
            <p:ph idx="1"/>
          </p:nvPr>
        </p:nvSpPr>
        <p:spPr>
          <a:xfrm>
            <a:off x="457200" y="1340768"/>
            <a:ext cx="8229600" cy="4525963"/>
          </a:xfrm>
        </p:spPr>
        <p:txBody>
          <a:bodyPr>
            <a:normAutofit fontScale="85000" lnSpcReduction="10000"/>
          </a:bodyPr>
          <a:lstStyle/>
          <a:p>
            <a:pPr marL="0" indent="0" algn="just">
              <a:buNone/>
            </a:pPr>
            <a:r>
              <a:rPr lang="uz-Cyrl-UZ" sz="2600" dirty="0" smtClean="0">
                <a:latin typeface="Bookman Old Style" pitchFamily="18" charset="0"/>
              </a:rPr>
              <a:t>       Ўзбекистон </a:t>
            </a:r>
            <a:r>
              <a:rPr lang="uz-Cyrl-UZ" sz="2600" dirty="0">
                <a:latin typeface="Bookman Old Style" pitchFamily="18" charset="0"/>
              </a:rPr>
              <a:t>Республикаси </a:t>
            </a:r>
            <a:r>
              <a:rPr lang="uz-Cyrl-UZ" sz="2600" dirty="0">
                <a:latin typeface="Bookman Old Style" pitchFamily="18" charset="0"/>
              </a:rPr>
              <a:t>Президентининг «Ишбилармонлик муҳитини янада тубдан яхшилаш ва тадбиркорликка янада кенг эркинлик бериш чора-тадбирлари тўғрисида»ги 4455-сонли </a:t>
            </a:r>
            <a:r>
              <a:rPr lang="uz-Cyrl-UZ" sz="2600" dirty="0" smtClean="0">
                <a:latin typeface="Bookman Old Style" pitchFamily="18" charset="0"/>
              </a:rPr>
              <a:t>Фармони (18.07.2012 й.)</a:t>
            </a:r>
          </a:p>
          <a:p>
            <a:pPr marL="0" indent="0" algn="just">
              <a:buNone/>
            </a:pPr>
            <a:endParaRPr lang="uz-Cyrl-UZ" sz="2500" dirty="0" smtClean="0">
              <a:latin typeface="Bookman Old Style" pitchFamily="18" charset="0"/>
            </a:endParaRPr>
          </a:p>
          <a:p>
            <a:pPr marL="0" indent="0" algn="just">
              <a:buNone/>
            </a:pPr>
            <a:r>
              <a:rPr lang="uz-Cyrl-UZ" sz="2500" dirty="0" smtClean="0">
                <a:latin typeface="Bookman Old Style" pitchFamily="18" charset="0"/>
              </a:rPr>
              <a:t>       </a:t>
            </a:r>
            <a:r>
              <a:rPr lang="uz-Cyrl-UZ" sz="2600" dirty="0" smtClean="0">
                <a:latin typeface="Bookman Old Style" pitchFamily="18" charset="0"/>
              </a:rPr>
              <a:t>Рўйхатга </a:t>
            </a:r>
            <a:r>
              <a:rPr lang="uz-Cyrl-UZ" sz="2600" dirty="0">
                <a:latin typeface="Bookman Old Style" pitchFamily="18" charset="0"/>
              </a:rPr>
              <a:t>олиш ва рухсат бериш тартиб-таомилларини амалга оширишда шунингдек тадбиркорлик субъектларини назорат қилувчи органлар билан тадбиркорлик субъектлари ўртасидаги бевосита мулоқотни, бюрократик сансалорлик ва коррупцияни истисно этувчи электрон тизимга, шу жумладан, Интернет тармоғига кенг миқёсда ўтишни таъминлаш юзасидан вазифа </a:t>
            </a:r>
            <a:r>
              <a:rPr lang="uz-Cyrl-UZ" sz="2600" dirty="0" smtClean="0">
                <a:latin typeface="Bookman Old Style" pitchFamily="18" charset="0"/>
              </a:rPr>
              <a:t>юклатилди.</a:t>
            </a:r>
            <a:endParaRPr lang="ru-RU" sz="2600" dirty="0">
              <a:latin typeface="Bookman Old Style" pitchFamily="18" charset="0"/>
            </a:endParaRPr>
          </a:p>
        </p:txBody>
      </p:sp>
      <p:sp>
        <p:nvSpPr>
          <p:cNvPr id="7" name="Диагональная полоса 6"/>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Диагональная полоса 7"/>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ый треугольник 8"/>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408225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496" y="6626380"/>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бъект 2"/>
          <p:cNvSpPr txBox="1">
            <a:spLocks/>
          </p:cNvSpPr>
          <p:nvPr/>
        </p:nvSpPr>
        <p:spPr>
          <a:xfrm>
            <a:off x="609600" y="1484784"/>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uz-Cyrl-UZ" sz="2600" dirty="0" smtClean="0">
                <a:latin typeface="Bookman Old Style" pitchFamily="18" charset="0"/>
              </a:rPr>
              <a:t>       Ўзбекистон Республикаси Вазирлар </a:t>
            </a:r>
            <a:r>
              <a:rPr lang="uz-Cyrl-UZ" sz="2600" dirty="0">
                <a:latin typeface="Bookman Old Style" pitchFamily="18" charset="0"/>
              </a:rPr>
              <a:t>Маҳкамасининг «Тадбиркорлик субъектларини интернет тармоғи орқали давлат рўйхатидан ўтказиш механизмини жорий этиш чора-тадбирлари тўғрисида»ги </a:t>
            </a:r>
            <a:r>
              <a:rPr lang="uz-Cyrl-UZ" sz="2600" dirty="0" smtClean="0">
                <a:latin typeface="Bookman Old Style" pitchFamily="18" charset="0"/>
              </a:rPr>
              <a:t>312-сонли қарори (25.11.2013 й.)</a:t>
            </a:r>
          </a:p>
          <a:p>
            <a:pPr marL="0" indent="0" algn="just">
              <a:buFont typeface="Arial" pitchFamily="34" charset="0"/>
              <a:buNone/>
            </a:pPr>
            <a:endParaRPr lang="uz-Cyrl-UZ" sz="2500" dirty="0" smtClean="0">
              <a:latin typeface="Bookman Old Style" pitchFamily="18" charset="0"/>
            </a:endParaRPr>
          </a:p>
          <a:p>
            <a:pPr marL="0" indent="0" algn="just">
              <a:buNone/>
            </a:pPr>
            <a:r>
              <a:rPr lang="uz-Cyrl-UZ" sz="2500" dirty="0" smtClean="0">
                <a:latin typeface="Bookman Old Style" pitchFamily="18" charset="0"/>
              </a:rPr>
              <a:t>       </a:t>
            </a:r>
            <a:r>
              <a:rPr lang="uz-Cyrl-UZ" sz="2600" dirty="0">
                <a:latin typeface="Bookman Old Style" pitchFamily="18" charset="0"/>
              </a:rPr>
              <a:t>2014 йил 1 январдан бошлаб тадбиркорлик субъектларини Интернет тармоғи орқали давлат рўйхатидан ўтказиш механизми жорий этилди.</a:t>
            </a:r>
            <a:endParaRPr lang="ru-RU" sz="2600" dirty="0">
              <a:latin typeface="Bookman Old Style" pitchFamily="18" charset="0"/>
            </a:endParaRPr>
          </a:p>
        </p:txBody>
      </p:sp>
      <p:sp>
        <p:nvSpPr>
          <p:cNvPr id="7"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Учинчи босқич</a:t>
            </a:r>
            <a:endParaRPr lang="ru-RU" sz="4000" u="sng" dirty="0">
              <a:solidFill>
                <a:schemeClr val="tx2">
                  <a:lumMod val="75000"/>
                </a:schemeClr>
              </a:solidFill>
              <a:latin typeface="Bookman Old Style" pitchFamily="18" charset="0"/>
            </a:endParaRPr>
          </a:p>
        </p:txBody>
      </p:sp>
      <p:sp>
        <p:nvSpPr>
          <p:cNvPr id="8" name="Диагональная полоса 7"/>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Диагональная полоса 8"/>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ый треугольник 9"/>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552770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420" y="6640894"/>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бъект 2"/>
          <p:cNvSpPr txBox="1">
            <a:spLocks/>
          </p:cNvSpPr>
          <p:nvPr/>
        </p:nvSpPr>
        <p:spPr>
          <a:xfrm>
            <a:off x="609600" y="1484784"/>
            <a:ext cx="8229600" cy="468052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uz-Cyrl-UZ" sz="2600" dirty="0" smtClean="0">
                <a:latin typeface="Bookman Old Style" pitchFamily="18" charset="0"/>
              </a:rPr>
              <a:t>       </a:t>
            </a:r>
            <a:r>
              <a:rPr lang="uz-Cyrl-UZ" sz="2600" dirty="0" smtClean="0">
                <a:solidFill>
                  <a:schemeClr val="tx2">
                    <a:lumMod val="75000"/>
                  </a:schemeClr>
                </a:solidFill>
                <a:latin typeface="Bookman Old Style" pitchFamily="18" charset="0"/>
              </a:rPr>
              <a:t>Ўзбекистон Республикаси </a:t>
            </a:r>
            <a:r>
              <a:rPr lang="uz-Cyrl-UZ" sz="2600" dirty="0">
                <a:solidFill>
                  <a:schemeClr val="tx2">
                    <a:lumMod val="75000"/>
                  </a:schemeClr>
                </a:solidFill>
                <a:latin typeface="Bookman Old Style" pitchFamily="18" charset="0"/>
              </a:rPr>
              <a:t>Президентининг «Тадбиркорлик субъектларига «ягона дарча» тамойили бўйича давлат хизматлари кўрсатиш тартибини янада такомиллаштириш чора-тадбирлари тўғрисида»ги </a:t>
            </a:r>
            <a:r>
              <a:rPr lang="uz-Cyrl-UZ" sz="2600" dirty="0" smtClean="0">
                <a:solidFill>
                  <a:schemeClr val="tx2">
                    <a:lumMod val="75000"/>
                  </a:schemeClr>
                </a:solidFill>
                <a:latin typeface="Bookman Old Style" pitchFamily="18" charset="0"/>
              </a:rPr>
              <a:t>2412-сонли қарори </a:t>
            </a:r>
            <a:br>
              <a:rPr lang="uz-Cyrl-UZ" sz="2600" dirty="0" smtClean="0">
                <a:solidFill>
                  <a:schemeClr val="tx2">
                    <a:lumMod val="75000"/>
                  </a:schemeClr>
                </a:solidFill>
                <a:latin typeface="Bookman Old Style" pitchFamily="18" charset="0"/>
              </a:rPr>
            </a:br>
            <a:r>
              <a:rPr lang="uz-Cyrl-UZ" sz="2600" dirty="0" smtClean="0">
                <a:solidFill>
                  <a:schemeClr val="tx2">
                    <a:lumMod val="75000"/>
                  </a:schemeClr>
                </a:solidFill>
                <a:latin typeface="Bookman Old Style" pitchFamily="18" charset="0"/>
              </a:rPr>
              <a:t>(28.09.2015 й.)</a:t>
            </a:r>
          </a:p>
          <a:p>
            <a:pPr marL="0" indent="0" algn="just">
              <a:buFont typeface="Arial" pitchFamily="34" charset="0"/>
              <a:buNone/>
            </a:pPr>
            <a:endParaRPr lang="uz-Cyrl-UZ" sz="2500" dirty="0" smtClean="0">
              <a:solidFill>
                <a:schemeClr val="tx2">
                  <a:lumMod val="75000"/>
                </a:schemeClr>
              </a:solidFill>
              <a:latin typeface="Bookman Old Style" pitchFamily="18" charset="0"/>
            </a:endParaRPr>
          </a:p>
          <a:p>
            <a:pPr marL="0" indent="0" algn="just">
              <a:buNone/>
            </a:pPr>
            <a:r>
              <a:rPr lang="uz-Cyrl-UZ" sz="2500" dirty="0" smtClean="0">
                <a:solidFill>
                  <a:schemeClr val="tx2">
                    <a:lumMod val="75000"/>
                  </a:schemeClr>
                </a:solidFill>
                <a:latin typeface="Bookman Old Style" pitchFamily="18" charset="0"/>
              </a:rPr>
              <a:t>       </a:t>
            </a:r>
            <a:r>
              <a:rPr lang="uz-Cyrl-UZ" sz="2600" dirty="0">
                <a:solidFill>
                  <a:schemeClr val="tx2">
                    <a:lumMod val="75000"/>
                  </a:schemeClr>
                </a:solidFill>
                <a:latin typeface="Bookman Old Style" pitchFamily="18" charset="0"/>
              </a:rPr>
              <a:t>Туман (шаҳар) ҳокимликлари ҳузуридаги тадбиркорлик субъектларини рўйхатдан ўтказиш инспекциялари негизида тадбиркорлик субъектларига «ягона дарча» тамойили бўйича давлат хизматлари кўрсатиш ягона марказлари ташкил этилди</a:t>
            </a:r>
            <a:endParaRPr lang="ru-RU" sz="2600" dirty="0">
              <a:solidFill>
                <a:schemeClr val="tx2">
                  <a:lumMod val="75000"/>
                </a:schemeClr>
              </a:solidFill>
              <a:latin typeface="Bookman Old Style" pitchFamily="18" charset="0"/>
            </a:endParaRPr>
          </a:p>
        </p:txBody>
      </p:sp>
      <p:sp>
        <p:nvSpPr>
          <p:cNvPr id="6"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Учинчи босқич</a:t>
            </a:r>
            <a:endParaRPr lang="ru-RU" sz="4000" u="sng" dirty="0">
              <a:solidFill>
                <a:schemeClr val="tx2">
                  <a:lumMod val="75000"/>
                </a:schemeClr>
              </a:solidFill>
              <a:latin typeface="Bookman Old Style" pitchFamily="18" charset="0"/>
            </a:endParaRPr>
          </a:p>
        </p:txBody>
      </p:sp>
      <p:sp>
        <p:nvSpPr>
          <p:cNvPr id="7" name="Диагональная полоса 6"/>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Диагональная полоса 7"/>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ый треугольник 8"/>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0681384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420" y="6640894"/>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5" name="Группа 14"/>
          <p:cNvGrpSpPr/>
          <p:nvPr/>
        </p:nvGrpSpPr>
        <p:grpSpPr>
          <a:xfrm>
            <a:off x="467544" y="2211637"/>
            <a:ext cx="8280000" cy="3593627"/>
            <a:chOff x="609600" y="2066940"/>
            <a:chExt cx="8280000" cy="3155325"/>
          </a:xfrm>
        </p:grpSpPr>
        <p:sp>
          <p:nvSpPr>
            <p:cNvPr id="16" name="Полилиния 15"/>
            <p:cNvSpPr/>
            <p:nvPr/>
          </p:nvSpPr>
          <p:spPr>
            <a:xfrm>
              <a:off x="609600" y="2066940"/>
              <a:ext cx="8280000" cy="1443339"/>
            </a:xfrm>
            <a:custGeom>
              <a:avLst/>
              <a:gdLst>
                <a:gd name="connsiteX0" fmla="*/ 0 w 8229600"/>
                <a:gd name="connsiteY0" fmla="*/ 279709 h 1678218"/>
                <a:gd name="connsiteX1" fmla="*/ 279709 w 8229600"/>
                <a:gd name="connsiteY1" fmla="*/ 0 h 1678218"/>
                <a:gd name="connsiteX2" fmla="*/ 7949891 w 8229600"/>
                <a:gd name="connsiteY2" fmla="*/ 0 h 1678218"/>
                <a:gd name="connsiteX3" fmla="*/ 8229600 w 8229600"/>
                <a:gd name="connsiteY3" fmla="*/ 279709 h 1678218"/>
                <a:gd name="connsiteX4" fmla="*/ 8229600 w 8229600"/>
                <a:gd name="connsiteY4" fmla="*/ 1398509 h 1678218"/>
                <a:gd name="connsiteX5" fmla="*/ 7949891 w 8229600"/>
                <a:gd name="connsiteY5" fmla="*/ 1678218 h 1678218"/>
                <a:gd name="connsiteX6" fmla="*/ 279709 w 8229600"/>
                <a:gd name="connsiteY6" fmla="*/ 1678218 h 1678218"/>
                <a:gd name="connsiteX7" fmla="*/ 0 w 8229600"/>
                <a:gd name="connsiteY7" fmla="*/ 1398509 h 1678218"/>
                <a:gd name="connsiteX8" fmla="*/ 0 w 8229600"/>
                <a:gd name="connsiteY8" fmla="*/ 279709 h 167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678218">
                  <a:moveTo>
                    <a:pt x="0" y="279709"/>
                  </a:moveTo>
                  <a:cubicBezTo>
                    <a:pt x="0" y="125230"/>
                    <a:pt x="125230" y="0"/>
                    <a:pt x="279709" y="0"/>
                  </a:cubicBezTo>
                  <a:lnTo>
                    <a:pt x="7949891" y="0"/>
                  </a:lnTo>
                  <a:cubicBezTo>
                    <a:pt x="8104370" y="0"/>
                    <a:pt x="8229600" y="125230"/>
                    <a:pt x="8229600" y="279709"/>
                  </a:cubicBezTo>
                  <a:lnTo>
                    <a:pt x="8229600" y="1398509"/>
                  </a:lnTo>
                  <a:cubicBezTo>
                    <a:pt x="8229600" y="1552988"/>
                    <a:pt x="8104370" y="1678218"/>
                    <a:pt x="7949891" y="1678218"/>
                  </a:cubicBezTo>
                  <a:lnTo>
                    <a:pt x="279709" y="1678218"/>
                  </a:lnTo>
                  <a:cubicBezTo>
                    <a:pt x="125230" y="1678218"/>
                    <a:pt x="0" y="1552988"/>
                    <a:pt x="0" y="1398509"/>
                  </a:cubicBezTo>
                  <a:lnTo>
                    <a:pt x="0" y="279709"/>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96224" tIns="196224" rIns="196224" bIns="196224" numCol="1" spcCol="1270" anchor="ctr" anchorCtr="0">
              <a:noAutofit/>
            </a:bodyPr>
            <a:lstStyle/>
            <a:p>
              <a:pPr lvl="0" algn="just" defTabSz="1333500" rtl="0">
                <a:lnSpc>
                  <a:spcPct val="90000"/>
                </a:lnSpc>
                <a:spcBef>
                  <a:spcPct val="0"/>
                </a:spcBef>
                <a:spcAft>
                  <a:spcPct val="35000"/>
                </a:spcAft>
              </a:pPr>
              <a:r>
                <a:rPr lang="ru-RU" sz="2600" kern="1200" dirty="0" smtClean="0">
                  <a:latin typeface="Bookman Old Style" pitchFamily="18" charset="0"/>
                </a:rPr>
                <a:t>«</a:t>
              </a:r>
              <a:r>
                <a:rPr lang="ru-RU" sz="2600" kern="1200" dirty="0" err="1" smtClean="0">
                  <a:latin typeface="Bookman Old Style" pitchFamily="18" charset="0"/>
                </a:rPr>
                <a:t>Фаолиятнинг</a:t>
              </a:r>
              <a:r>
                <a:rPr lang="ru-RU" sz="2600" kern="1200" dirty="0" smtClean="0">
                  <a:latin typeface="Bookman Old Style" pitchFamily="18" charset="0"/>
                </a:rPr>
                <a:t> </a:t>
              </a:r>
              <a:r>
                <a:rPr lang="ru-RU" sz="2600" kern="1200" dirty="0" err="1" smtClean="0">
                  <a:latin typeface="Bookman Old Style" pitchFamily="18" charset="0"/>
                </a:rPr>
                <a:t>айрим</a:t>
              </a:r>
              <a:r>
                <a:rPr lang="ru-RU" sz="2600" kern="1200" dirty="0" smtClean="0">
                  <a:latin typeface="Bookman Old Style" pitchFamily="18" charset="0"/>
                </a:rPr>
                <a:t> </a:t>
              </a:r>
              <a:r>
                <a:rPr lang="ru-RU" sz="2600" kern="1200" dirty="0" err="1" smtClean="0">
                  <a:latin typeface="Bookman Old Style" pitchFamily="18" charset="0"/>
                </a:rPr>
                <a:t>турларини</a:t>
              </a:r>
              <a:r>
                <a:rPr lang="ru-RU" sz="2600" kern="1200" dirty="0" smtClean="0">
                  <a:latin typeface="Bookman Old Style" pitchFamily="18" charset="0"/>
                </a:rPr>
                <a:t> </a:t>
              </a:r>
              <a:r>
                <a:rPr lang="ru-RU" sz="2600" kern="1200" dirty="0" err="1" smtClean="0">
                  <a:latin typeface="Bookman Old Style" pitchFamily="18" charset="0"/>
                </a:rPr>
                <a:t>лицензиялаш</a:t>
              </a:r>
              <a:r>
                <a:rPr lang="ru-RU" sz="2600" kern="1200" dirty="0" smtClean="0">
                  <a:latin typeface="Bookman Old Style" pitchFamily="18" charset="0"/>
                </a:rPr>
                <a:t> </a:t>
              </a:r>
              <a:r>
                <a:rPr lang="ru-RU" sz="2600" kern="1200" dirty="0" err="1" smtClean="0">
                  <a:latin typeface="Bookman Old Style" pitchFamily="18" charset="0"/>
                </a:rPr>
                <a:t>тўғрисида»ги</a:t>
              </a:r>
              <a:r>
                <a:rPr lang="ru-RU" sz="2600" kern="1200" dirty="0" smtClean="0">
                  <a:latin typeface="Bookman Old Style" pitchFamily="18" charset="0"/>
                </a:rPr>
                <a:t> </a:t>
              </a:r>
              <a:r>
                <a:rPr lang="ru-RU" sz="2600" kern="1200" dirty="0" err="1" smtClean="0">
                  <a:latin typeface="Bookman Old Style" pitchFamily="18" charset="0"/>
                </a:rPr>
                <a:t>Ўзбекистон</a:t>
              </a:r>
              <a:r>
                <a:rPr lang="ru-RU" sz="2600" kern="1200" dirty="0" smtClean="0">
                  <a:latin typeface="Bookman Old Style" pitchFamily="18" charset="0"/>
                </a:rPr>
                <a:t> </a:t>
              </a:r>
              <a:r>
                <a:rPr lang="ru-RU" sz="2600" kern="1200" dirty="0" err="1" smtClean="0">
                  <a:latin typeface="Bookman Old Style" pitchFamily="18" charset="0"/>
                </a:rPr>
                <a:t>Республикаси</a:t>
              </a:r>
              <a:r>
                <a:rPr lang="ru-RU" sz="2600" kern="1200" dirty="0" smtClean="0">
                  <a:latin typeface="Bookman Old Style" pitchFamily="18" charset="0"/>
                </a:rPr>
                <a:t> </a:t>
              </a:r>
              <a:r>
                <a:rPr lang="ru-RU" sz="2600" kern="1200" dirty="0" err="1" smtClean="0">
                  <a:latin typeface="Bookman Old Style" pitchFamily="18" charset="0"/>
                </a:rPr>
                <a:t>Қонуни</a:t>
              </a:r>
              <a:endParaRPr lang="ru-RU" sz="2600" kern="1200" dirty="0">
                <a:latin typeface="Bookman Old Style" pitchFamily="18" charset="0"/>
              </a:endParaRPr>
            </a:p>
          </p:txBody>
        </p:sp>
        <p:sp>
          <p:nvSpPr>
            <p:cNvPr id="17" name="Полилиния 16"/>
            <p:cNvSpPr/>
            <p:nvPr/>
          </p:nvSpPr>
          <p:spPr>
            <a:xfrm>
              <a:off x="609600" y="3778926"/>
              <a:ext cx="8280000" cy="1443339"/>
            </a:xfrm>
            <a:custGeom>
              <a:avLst/>
              <a:gdLst>
                <a:gd name="connsiteX0" fmla="*/ 0 w 8229600"/>
                <a:gd name="connsiteY0" fmla="*/ 279709 h 1678218"/>
                <a:gd name="connsiteX1" fmla="*/ 279709 w 8229600"/>
                <a:gd name="connsiteY1" fmla="*/ 0 h 1678218"/>
                <a:gd name="connsiteX2" fmla="*/ 7949891 w 8229600"/>
                <a:gd name="connsiteY2" fmla="*/ 0 h 1678218"/>
                <a:gd name="connsiteX3" fmla="*/ 8229600 w 8229600"/>
                <a:gd name="connsiteY3" fmla="*/ 279709 h 1678218"/>
                <a:gd name="connsiteX4" fmla="*/ 8229600 w 8229600"/>
                <a:gd name="connsiteY4" fmla="*/ 1398509 h 1678218"/>
                <a:gd name="connsiteX5" fmla="*/ 7949891 w 8229600"/>
                <a:gd name="connsiteY5" fmla="*/ 1678218 h 1678218"/>
                <a:gd name="connsiteX6" fmla="*/ 279709 w 8229600"/>
                <a:gd name="connsiteY6" fmla="*/ 1678218 h 1678218"/>
                <a:gd name="connsiteX7" fmla="*/ 0 w 8229600"/>
                <a:gd name="connsiteY7" fmla="*/ 1398509 h 1678218"/>
                <a:gd name="connsiteX8" fmla="*/ 0 w 8229600"/>
                <a:gd name="connsiteY8" fmla="*/ 279709 h 167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678218">
                  <a:moveTo>
                    <a:pt x="0" y="279709"/>
                  </a:moveTo>
                  <a:cubicBezTo>
                    <a:pt x="0" y="125230"/>
                    <a:pt x="125230" y="0"/>
                    <a:pt x="279709" y="0"/>
                  </a:cubicBezTo>
                  <a:lnTo>
                    <a:pt x="7949891" y="0"/>
                  </a:lnTo>
                  <a:cubicBezTo>
                    <a:pt x="8104370" y="0"/>
                    <a:pt x="8229600" y="125230"/>
                    <a:pt x="8229600" y="279709"/>
                  </a:cubicBezTo>
                  <a:lnTo>
                    <a:pt x="8229600" y="1398509"/>
                  </a:lnTo>
                  <a:cubicBezTo>
                    <a:pt x="8229600" y="1552988"/>
                    <a:pt x="8104370" y="1678218"/>
                    <a:pt x="7949891" y="1678218"/>
                  </a:cubicBezTo>
                  <a:lnTo>
                    <a:pt x="279709" y="1678218"/>
                  </a:lnTo>
                  <a:cubicBezTo>
                    <a:pt x="125230" y="1678218"/>
                    <a:pt x="0" y="1552988"/>
                    <a:pt x="0" y="1398509"/>
                  </a:cubicBezTo>
                  <a:lnTo>
                    <a:pt x="0" y="279709"/>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96224" tIns="196224" rIns="196224" bIns="196224" numCol="1" spcCol="1270" anchor="ctr" anchorCtr="0">
              <a:noAutofit/>
            </a:bodyPr>
            <a:lstStyle/>
            <a:p>
              <a:pPr lvl="0" algn="just" defTabSz="1333500" rtl="0">
                <a:lnSpc>
                  <a:spcPct val="90000"/>
                </a:lnSpc>
                <a:spcBef>
                  <a:spcPct val="0"/>
                </a:spcBef>
                <a:spcAft>
                  <a:spcPct val="35000"/>
                </a:spcAft>
              </a:pPr>
              <a:r>
                <a:rPr lang="uz-Cyrl-UZ" sz="2600" kern="1200" dirty="0" smtClean="0">
                  <a:latin typeface="Bookman Old Style" pitchFamily="18" charset="0"/>
                </a:rPr>
                <a:t>«Тадбиркорлик фаолияти соҳасидаги рухсат бериш тартиб-таомиллари тўғрисида»ги Ўзбекистон Республикаси Қонуни</a:t>
              </a:r>
              <a:endParaRPr lang="ru-RU" sz="2600" kern="1200" dirty="0">
                <a:latin typeface="Bookman Old Style" pitchFamily="18" charset="0"/>
              </a:endParaRPr>
            </a:p>
          </p:txBody>
        </p:sp>
      </p:grpSp>
      <p:sp>
        <p:nvSpPr>
          <p:cNvPr id="7" name="Заголовок 1"/>
          <p:cNvSpPr>
            <a:spLocks noGrp="1"/>
          </p:cNvSpPr>
          <p:nvPr>
            <p:ph type="title"/>
          </p:nvPr>
        </p:nvSpPr>
        <p:spPr>
          <a:xfrm>
            <a:off x="467544" y="701824"/>
            <a:ext cx="8496944" cy="1143000"/>
          </a:xfrm>
        </p:spPr>
        <p:txBody>
          <a:bodyPr>
            <a:noAutofit/>
          </a:bodyPr>
          <a:lstStyle/>
          <a:p>
            <a:r>
              <a:rPr lang="uz-Cyrl-UZ" sz="2700" dirty="0" smtClean="0">
                <a:solidFill>
                  <a:schemeClr val="tx2">
                    <a:lumMod val="75000"/>
                  </a:schemeClr>
                </a:solidFill>
                <a:latin typeface="Bookman Old Style" pitchFamily="18" charset="0"/>
              </a:rPr>
              <a:t>Тадбиркорлик субъектларига рухсат берувчи ҳужжатларни тақдим этишнинг ҳуқуқий асослари</a:t>
            </a:r>
            <a:endParaRPr lang="ru-RU" sz="2700" dirty="0">
              <a:solidFill>
                <a:schemeClr val="tx2">
                  <a:lumMod val="75000"/>
                </a:schemeClr>
              </a:solidFill>
              <a:latin typeface="Bookman Old Style" pitchFamily="18" charset="0"/>
            </a:endParaRPr>
          </a:p>
        </p:txBody>
      </p:sp>
      <p:sp>
        <p:nvSpPr>
          <p:cNvPr id="18" name="Диагональная полоса 17"/>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Диагональная полоса 18"/>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ый треугольник 19"/>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265379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132856"/>
            <a:ext cx="8352928" cy="3456384"/>
          </a:xfrm>
        </p:spPr>
        <p:txBody>
          <a:bodyPr>
            <a:normAutofit/>
          </a:bodyPr>
          <a:lstStyle/>
          <a:p>
            <a:pPr marL="0" indent="0" algn="ctr">
              <a:buNone/>
            </a:pP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Фаолиятнинг</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айрим</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турларини</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лицензиялаш</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тўғрисида»ги</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Ўзбекистон</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Республикаси</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Қонуни</a:t>
            </a:r>
            <a:endPar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endParaRPr>
          </a:p>
          <a:p>
            <a:pPr marL="0" indent="0" algn="ctr">
              <a:buNone/>
            </a:pPr>
            <a:endParaRPr lang="ru-RU" sz="2000" b="1" dirty="0" smtClean="0">
              <a:solidFill>
                <a:schemeClr val="tx2">
                  <a:lumMod val="75000"/>
                </a:schemeClr>
              </a:solidFill>
              <a:latin typeface="Bookman Old Style" pitchFamily="18" charset="0"/>
            </a:endParaRPr>
          </a:p>
          <a:p>
            <a:pPr>
              <a:buFont typeface="Wingdings" pitchFamily="2" charset="2"/>
              <a:buChar char="§"/>
            </a:pPr>
            <a:r>
              <a:rPr lang="uz-Cyrl-UZ" sz="1800" dirty="0">
                <a:solidFill>
                  <a:schemeClr val="tx2">
                    <a:lumMod val="75000"/>
                  </a:schemeClr>
                </a:solidFill>
                <a:latin typeface="Bookman Old Style" pitchFamily="18" charset="0"/>
              </a:rPr>
              <a:t>14-модда. Лицензия олиш учун зарур бўладиган </a:t>
            </a:r>
            <a:r>
              <a:rPr lang="uz-Cyrl-UZ" sz="1800" dirty="0" smtClean="0">
                <a:solidFill>
                  <a:schemeClr val="tx2">
                    <a:lumMod val="75000"/>
                  </a:schemeClr>
                </a:solidFill>
                <a:latin typeface="Bookman Old Style" pitchFamily="18" charset="0"/>
              </a:rPr>
              <a:t>ҳужжатлар</a:t>
            </a:r>
          </a:p>
          <a:p>
            <a:pPr>
              <a:buFont typeface="Wingdings" pitchFamily="2" charset="2"/>
              <a:buChar char="§"/>
            </a:pPr>
            <a:r>
              <a:rPr lang="uz-Cyrl-UZ" sz="1800" dirty="0">
                <a:solidFill>
                  <a:schemeClr val="tx2">
                    <a:lumMod val="75000"/>
                  </a:schemeClr>
                </a:solidFill>
                <a:latin typeface="Bookman Old Style" pitchFamily="18" charset="0"/>
              </a:rPr>
              <a:t>16-модда. Лицензия бериш тўғрисида қарор қабул </a:t>
            </a:r>
            <a:r>
              <a:rPr lang="uz-Cyrl-UZ" sz="1800" dirty="0" smtClean="0">
                <a:solidFill>
                  <a:schemeClr val="tx2">
                    <a:lumMod val="75000"/>
                  </a:schemeClr>
                </a:solidFill>
                <a:latin typeface="Bookman Old Style" pitchFamily="18" charset="0"/>
              </a:rPr>
              <a:t>қилиш</a:t>
            </a:r>
          </a:p>
          <a:p>
            <a:pPr>
              <a:buFont typeface="Wingdings" pitchFamily="2" charset="2"/>
              <a:buChar char="§"/>
            </a:pPr>
            <a:r>
              <a:rPr lang="uz-Cyrl-UZ" sz="1800" dirty="0">
                <a:solidFill>
                  <a:schemeClr val="tx2">
                    <a:lumMod val="75000"/>
                  </a:schemeClr>
                </a:solidFill>
                <a:latin typeface="Bookman Old Style" pitchFamily="18" charset="0"/>
              </a:rPr>
              <a:t>22-модда. Лицензиянинг амал қилишини тўхтатиб </a:t>
            </a:r>
            <a:r>
              <a:rPr lang="uz-Cyrl-UZ" sz="1800" dirty="0" smtClean="0">
                <a:solidFill>
                  <a:schemeClr val="tx2">
                    <a:lumMod val="75000"/>
                  </a:schemeClr>
                </a:solidFill>
                <a:latin typeface="Bookman Old Style" pitchFamily="18" charset="0"/>
              </a:rPr>
              <a:t>туриш</a:t>
            </a:r>
          </a:p>
          <a:p>
            <a:pPr>
              <a:buFont typeface="Wingdings" pitchFamily="2" charset="2"/>
              <a:buChar char="§"/>
            </a:pPr>
            <a:r>
              <a:rPr lang="uz-Cyrl-UZ" sz="1800" dirty="0">
                <a:solidFill>
                  <a:schemeClr val="tx2">
                    <a:lumMod val="75000"/>
                  </a:schemeClr>
                </a:solidFill>
                <a:latin typeface="Bookman Old Style" pitchFamily="18" charset="0"/>
              </a:rPr>
              <a:t>23-модда. Лицензиянинг амал қилишини </a:t>
            </a:r>
            <a:r>
              <a:rPr lang="uz-Cyrl-UZ" sz="1800" dirty="0" smtClean="0">
                <a:solidFill>
                  <a:schemeClr val="tx2">
                    <a:lumMod val="75000"/>
                  </a:schemeClr>
                </a:solidFill>
                <a:latin typeface="Bookman Old Style" pitchFamily="18" charset="0"/>
              </a:rPr>
              <a:t>тугатиш</a:t>
            </a:r>
          </a:p>
          <a:p>
            <a:pPr>
              <a:buFont typeface="Wingdings" pitchFamily="2" charset="2"/>
              <a:buChar char="§"/>
            </a:pPr>
            <a:r>
              <a:rPr lang="uz-Cyrl-UZ" sz="1800" dirty="0">
                <a:solidFill>
                  <a:schemeClr val="tx2">
                    <a:lumMod val="75000"/>
                  </a:schemeClr>
                </a:solidFill>
                <a:latin typeface="Bookman Old Style" pitchFamily="18" charset="0"/>
              </a:rPr>
              <a:t>24-модда. Лицензияни бекор қилиш</a:t>
            </a:r>
            <a:endParaRPr lang="ru-RU" sz="1800" dirty="0">
              <a:solidFill>
                <a:schemeClr val="tx2">
                  <a:lumMod val="75000"/>
                </a:schemeClr>
              </a:solidFill>
              <a:latin typeface="Bookman Old Style" pitchFamily="18" charset="0"/>
            </a:endParaRPr>
          </a:p>
        </p:txBody>
      </p:sp>
      <p:sp>
        <p:nvSpPr>
          <p:cNvPr id="4" name="Прямоугольник 3"/>
          <p:cNvSpPr/>
          <p:nvPr/>
        </p:nvSpPr>
        <p:spPr>
          <a:xfrm>
            <a:off x="20420" y="6640894"/>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txBox="1">
            <a:spLocks/>
          </p:cNvSpPr>
          <p:nvPr/>
        </p:nvSpPr>
        <p:spPr>
          <a:xfrm>
            <a:off x="395536" y="332656"/>
            <a:ext cx="849694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2100" b="1" dirty="0" smtClean="0">
                <a:solidFill>
                  <a:schemeClr val="tx2">
                    <a:lumMod val="75000"/>
                  </a:schemeClr>
                </a:solidFill>
                <a:latin typeface="Bookman Old Style" pitchFamily="18" charset="0"/>
              </a:rPr>
              <a:t>“Электрон ҳукумат тўғрисида”ги </a:t>
            </a:r>
            <a:br>
              <a:rPr lang="uz-Cyrl-UZ" sz="2100" b="1" dirty="0" smtClean="0">
                <a:solidFill>
                  <a:schemeClr val="tx2">
                    <a:lumMod val="75000"/>
                  </a:schemeClr>
                </a:solidFill>
                <a:latin typeface="Bookman Old Style" pitchFamily="18" charset="0"/>
              </a:rPr>
            </a:br>
            <a:r>
              <a:rPr lang="uz-Cyrl-UZ" sz="2100" b="1" dirty="0" smtClean="0">
                <a:solidFill>
                  <a:schemeClr val="tx2">
                    <a:lumMod val="75000"/>
                  </a:schemeClr>
                </a:solidFill>
                <a:latin typeface="Bookman Old Style" pitchFamily="18" charset="0"/>
              </a:rPr>
              <a:t>Ўзбекистон </a:t>
            </a:r>
            <a:r>
              <a:rPr lang="uz-Cyrl-UZ" sz="2100" b="1" dirty="0">
                <a:solidFill>
                  <a:schemeClr val="tx2">
                    <a:lumMod val="75000"/>
                  </a:schemeClr>
                </a:solidFill>
                <a:latin typeface="Bookman Old Style" pitchFamily="18" charset="0"/>
              </a:rPr>
              <a:t>Республикасининг </a:t>
            </a:r>
            <a:r>
              <a:rPr lang="uz-Cyrl-UZ" sz="2100" b="1" dirty="0" smtClean="0">
                <a:solidFill>
                  <a:schemeClr val="tx2">
                    <a:lumMod val="75000"/>
                  </a:schemeClr>
                </a:solidFill>
                <a:latin typeface="Bookman Old Style" pitchFamily="18" charset="0"/>
              </a:rPr>
              <a:t>қонуни қабул қилинганлиги муносабати билан киритилган ўзгартириш ва қўшимчалар</a:t>
            </a:r>
            <a:endParaRPr lang="ru-RU" sz="2100" b="1" dirty="0">
              <a:solidFill>
                <a:schemeClr val="tx2">
                  <a:lumMod val="75000"/>
                </a:schemeClr>
              </a:solidFill>
              <a:latin typeface="Bookman Old Style" pitchFamily="18" charset="0"/>
            </a:endParaRPr>
          </a:p>
        </p:txBody>
      </p:sp>
      <p:sp>
        <p:nvSpPr>
          <p:cNvPr id="7" name="Диагональная полоса 6"/>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Диагональная полоса 7"/>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ый треугольник 8"/>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510552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420" y="6640894"/>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txBox="1">
            <a:spLocks/>
          </p:cNvSpPr>
          <p:nvPr/>
        </p:nvSpPr>
        <p:spPr>
          <a:xfrm>
            <a:off x="395536" y="332656"/>
            <a:ext cx="849694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2100" b="1" dirty="0" smtClean="0">
                <a:solidFill>
                  <a:schemeClr val="tx2">
                    <a:lumMod val="75000"/>
                  </a:schemeClr>
                </a:solidFill>
                <a:latin typeface="Bookman Old Style" pitchFamily="18" charset="0"/>
              </a:rPr>
              <a:t>“Электрон ҳукумат тўғрисида”ги </a:t>
            </a:r>
            <a:br>
              <a:rPr lang="uz-Cyrl-UZ" sz="2100" b="1" dirty="0" smtClean="0">
                <a:solidFill>
                  <a:schemeClr val="tx2">
                    <a:lumMod val="75000"/>
                  </a:schemeClr>
                </a:solidFill>
                <a:latin typeface="Bookman Old Style" pitchFamily="18" charset="0"/>
              </a:rPr>
            </a:br>
            <a:r>
              <a:rPr lang="uz-Cyrl-UZ" sz="2100" b="1" dirty="0" smtClean="0">
                <a:solidFill>
                  <a:schemeClr val="tx2">
                    <a:lumMod val="75000"/>
                  </a:schemeClr>
                </a:solidFill>
                <a:latin typeface="Bookman Old Style" pitchFamily="18" charset="0"/>
              </a:rPr>
              <a:t>Ўзбекистон </a:t>
            </a:r>
            <a:r>
              <a:rPr lang="uz-Cyrl-UZ" sz="2100" b="1" dirty="0">
                <a:solidFill>
                  <a:schemeClr val="tx2">
                    <a:lumMod val="75000"/>
                  </a:schemeClr>
                </a:solidFill>
                <a:latin typeface="Bookman Old Style" pitchFamily="18" charset="0"/>
              </a:rPr>
              <a:t>Республикасининг </a:t>
            </a:r>
            <a:r>
              <a:rPr lang="uz-Cyrl-UZ" sz="2100" b="1" dirty="0" smtClean="0">
                <a:solidFill>
                  <a:schemeClr val="tx2">
                    <a:lumMod val="75000"/>
                  </a:schemeClr>
                </a:solidFill>
                <a:latin typeface="Bookman Old Style" pitchFamily="18" charset="0"/>
              </a:rPr>
              <a:t>қонуни қабул қилинганлиги муносабати билан киритилган ўзгартириш ва қўшимчалар</a:t>
            </a:r>
            <a:endParaRPr lang="ru-RU" sz="2100" b="1" dirty="0">
              <a:solidFill>
                <a:schemeClr val="tx2">
                  <a:lumMod val="75000"/>
                </a:schemeClr>
              </a:solidFill>
              <a:latin typeface="Bookman Old Style" pitchFamily="18" charset="0"/>
            </a:endParaRPr>
          </a:p>
        </p:txBody>
      </p:sp>
      <p:sp>
        <p:nvSpPr>
          <p:cNvPr id="6" name="Объект 2"/>
          <p:cNvSpPr txBox="1">
            <a:spLocks/>
          </p:cNvSpPr>
          <p:nvPr/>
        </p:nvSpPr>
        <p:spPr>
          <a:xfrm>
            <a:off x="395536" y="1916832"/>
            <a:ext cx="8496944" cy="460851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Тадбиркорлик</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фаолияти</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соҳасидаги</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рухсат</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бериш</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a:solidFill>
                  <a:schemeClr val="tx2">
                    <a:lumMod val="75000"/>
                  </a:schemeClr>
                </a:solidFill>
                <a:effectLst>
                  <a:outerShdw blurRad="38100" dist="38100" dir="2700000" algn="tl">
                    <a:srgbClr val="000000">
                      <a:alpha val="43137"/>
                    </a:srgbClr>
                  </a:outerShdw>
                </a:effectLst>
                <a:latin typeface="Bookman Old Style" pitchFamily="18" charset="0"/>
              </a:rPr>
              <a:t>тартиб-таомиллари</a:t>
            </a:r>
            <a:r>
              <a:rPr lang="ru-RU" sz="2000" dirty="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тўғрисида»ги</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Ўзбекистон</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Республикаси</a:t>
            </a:r>
            <a:r>
              <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 </a:t>
            </a:r>
            <a:r>
              <a:rPr lang="ru-RU" sz="2000" dirty="0" err="1" smtClean="0">
                <a:solidFill>
                  <a:schemeClr val="tx2">
                    <a:lumMod val="75000"/>
                  </a:schemeClr>
                </a:solidFill>
                <a:effectLst>
                  <a:outerShdw blurRad="38100" dist="38100" dir="2700000" algn="tl">
                    <a:srgbClr val="000000">
                      <a:alpha val="43137"/>
                    </a:srgbClr>
                  </a:outerShdw>
                </a:effectLst>
                <a:latin typeface="Bookman Old Style" pitchFamily="18" charset="0"/>
              </a:rPr>
              <a:t>Қонуни</a:t>
            </a:r>
            <a:endParaRPr lang="ru-RU" sz="2000" dirty="0" smtClean="0">
              <a:solidFill>
                <a:schemeClr val="tx2">
                  <a:lumMod val="75000"/>
                </a:schemeClr>
              </a:solidFill>
              <a:effectLst>
                <a:outerShdw blurRad="38100" dist="38100" dir="2700000" algn="tl">
                  <a:srgbClr val="000000">
                    <a:alpha val="43137"/>
                  </a:srgbClr>
                </a:outerShdw>
              </a:effectLst>
              <a:latin typeface="Bookman Old Style" pitchFamily="18" charset="0"/>
            </a:endParaRPr>
          </a:p>
          <a:p>
            <a:pPr marL="0" indent="0" algn="ctr">
              <a:buNone/>
            </a:pPr>
            <a:endParaRPr lang="ru-RU" sz="2000" b="1" dirty="0" smtClean="0">
              <a:solidFill>
                <a:schemeClr val="tx2">
                  <a:lumMod val="75000"/>
                </a:schemeClr>
              </a:solidFill>
              <a:latin typeface="Bookman Old Style" pitchFamily="18" charset="0"/>
            </a:endParaRPr>
          </a:p>
          <a:p>
            <a:pPr algn="just">
              <a:lnSpc>
                <a:spcPct val="110000"/>
              </a:lnSpc>
              <a:buFont typeface="Wingdings" pitchFamily="2" charset="2"/>
              <a:buChar char="§"/>
            </a:pPr>
            <a:r>
              <a:rPr lang="ru-RU" sz="1900" dirty="0">
                <a:solidFill>
                  <a:schemeClr val="tx2">
                    <a:lumMod val="75000"/>
                  </a:schemeClr>
                </a:solidFill>
                <a:latin typeface="Bookman Old Style" pitchFamily="18" charset="0"/>
              </a:rPr>
              <a:t>13-модда. </a:t>
            </a:r>
            <a:r>
              <a:rPr lang="ru-RU" sz="1900" dirty="0" err="1">
                <a:solidFill>
                  <a:schemeClr val="tx2">
                    <a:lumMod val="75000"/>
                  </a:schemeClr>
                </a:solidFill>
                <a:latin typeface="Bookman Old Style" pitchFamily="18" charset="0"/>
              </a:rPr>
              <a:t>Ваколатли</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органларнинг</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рухсат</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бериш</a:t>
            </a:r>
            <a:r>
              <a:rPr lang="ru-RU" sz="1900" dirty="0">
                <a:solidFill>
                  <a:schemeClr val="tx2">
                    <a:lumMod val="75000"/>
                  </a:schemeClr>
                </a:solidFill>
                <a:latin typeface="Bookman Old Style" pitchFamily="18" charset="0"/>
              </a:rPr>
              <a:t> </a:t>
            </a:r>
            <a:r>
              <a:rPr lang="ru-RU" sz="1900" dirty="0" err="1" smtClean="0">
                <a:solidFill>
                  <a:schemeClr val="tx2">
                    <a:lumMod val="75000"/>
                  </a:schemeClr>
                </a:solidFill>
                <a:latin typeface="Bookman Old Style" pitchFamily="18" charset="0"/>
              </a:rPr>
              <a:t>тартиб-таомилларига</a:t>
            </a:r>
            <a:r>
              <a:rPr lang="ru-RU" sz="1900" dirty="0" smtClean="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доир</a:t>
            </a:r>
            <a:r>
              <a:rPr lang="ru-RU" sz="1900" dirty="0">
                <a:solidFill>
                  <a:schemeClr val="tx2">
                    <a:lumMod val="75000"/>
                  </a:schemeClr>
                </a:solidFill>
                <a:latin typeface="Bookman Old Style" pitchFamily="18" charset="0"/>
              </a:rPr>
              <a:t> </a:t>
            </a:r>
            <a:r>
              <a:rPr lang="ru-RU" sz="1900" dirty="0" err="1" smtClean="0">
                <a:solidFill>
                  <a:schemeClr val="tx2">
                    <a:lumMod val="75000"/>
                  </a:schemeClr>
                </a:solidFill>
                <a:latin typeface="Bookman Old Style" pitchFamily="18" charset="0"/>
              </a:rPr>
              <a:t>ваколатлари</a:t>
            </a:r>
            <a:endParaRPr lang="ru-RU" sz="1900" dirty="0" smtClean="0">
              <a:solidFill>
                <a:schemeClr val="tx2">
                  <a:lumMod val="75000"/>
                </a:schemeClr>
              </a:solidFill>
              <a:latin typeface="Bookman Old Style" pitchFamily="18" charset="0"/>
            </a:endParaRPr>
          </a:p>
          <a:p>
            <a:pPr algn="just">
              <a:lnSpc>
                <a:spcPct val="110000"/>
              </a:lnSpc>
              <a:buFont typeface="Wingdings" pitchFamily="2" charset="2"/>
              <a:buChar char="§"/>
            </a:pPr>
            <a:r>
              <a:rPr lang="uz-Cyrl-UZ" sz="1900" dirty="0">
                <a:solidFill>
                  <a:schemeClr val="tx2">
                    <a:lumMod val="75000"/>
                  </a:schemeClr>
                </a:solidFill>
                <a:latin typeface="Bookman Old Style" pitchFamily="18" charset="0"/>
              </a:rPr>
              <a:t>14-модда. Рухсат этиш хусусиятига эга ҳужжатни олиш учун зарур бўлган ҳужжатлар</a:t>
            </a:r>
            <a:endParaRPr lang="uz-Cyrl-UZ" sz="1900" dirty="0" smtClean="0">
              <a:solidFill>
                <a:schemeClr val="tx2">
                  <a:lumMod val="75000"/>
                </a:schemeClr>
              </a:solidFill>
              <a:latin typeface="Bookman Old Style" pitchFamily="18" charset="0"/>
            </a:endParaRPr>
          </a:p>
          <a:p>
            <a:pPr algn="just">
              <a:lnSpc>
                <a:spcPct val="110000"/>
              </a:lnSpc>
              <a:buFont typeface="Wingdings" pitchFamily="2" charset="2"/>
              <a:buChar char="§"/>
            </a:pPr>
            <a:r>
              <a:rPr lang="uz-Cyrl-UZ" sz="1900" dirty="0">
                <a:solidFill>
                  <a:schemeClr val="tx2">
                    <a:lumMod val="75000"/>
                  </a:schemeClr>
                </a:solidFill>
                <a:latin typeface="Bookman Old Style" pitchFamily="18" charset="0"/>
              </a:rPr>
              <a:t>18-модда. Тадбиркорлик субъектининг рухсат этиш </a:t>
            </a:r>
            <a:r>
              <a:rPr lang="uz-Cyrl-UZ" sz="1900" dirty="0" smtClean="0">
                <a:solidFill>
                  <a:schemeClr val="tx2">
                    <a:lumMod val="75000"/>
                  </a:schemeClr>
                </a:solidFill>
                <a:latin typeface="Bookman Old Style" pitchFamily="18" charset="0"/>
              </a:rPr>
              <a:t>хусусиятига эга </a:t>
            </a:r>
            <a:r>
              <a:rPr lang="uz-Cyrl-UZ" sz="1900" dirty="0">
                <a:solidFill>
                  <a:schemeClr val="tx2">
                    <a:lumMod val="75000"/>
                  </a:schemeClr>
                </a:solidFill>
                <a:latin typeface="Bookman Old Style" pitchFamily="18" charset="0"/>
              </a:rPr>
              <a:t>ҳужжатни бериш тўғрисидаги аризасини кўриб чиқиш муддати</a:t>
            </a:r>
            <a:endParaRPr lang="uz-Cyrl-UZ" sz="1900" dirty="0" smtClean="0">
              <a:solidFill>
                <a:schemeClr val="tx2">
                  <a:lumMod val="75000"/>
                </a:schemeClr>
              </a:solidFill>
              <a:latin typeface="Bookman Old Style" pitchFamily="18" charset="0"/>
            </a:endParaRPr>
          </a:p>
          <a:p>
            <a:pPr algn="just">
              <a:lnSpc>
                <a:spcPct val="110000"/>
              </a:lnSpc>
              <a:buFont typeface="Wingdings" pitchFamily="2" charset="2"/>
              <a:buChar char="§"/>
            </a:pPr>
            <a:r>
              <a:rPr lang="ru-RU" sz="1900" dirty="0">
                <a:solidFill>
                  <a:schemeClr val="tx2">
                    <a:lumMod val="75000"/>
                  </a:schemeClr>
                </a:solidFill>
                <a:latin typeface="Bookman Old Style" pitchFamily="18" charset="0"/>
              </a:rPr>
              <a:t>20-модда. </a:t>
            </a:r>
            <a:r>
              <a:rPr lang="ru-RU" sz="1900" dirty="0" err="1">
                <a:solidFill>
                  <a:schemeClr val="tx2">
                    <a:lumMod val="75000"/>
                  </a:schemeClr>
                </a:solidFill>
                <a:latin typeface="Bookman Old Style" pitchFamily="18" charset="0"/>
              </a:rPr>
              <a:t>Рухсат</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этиш</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хусусиятига</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эга</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ҳужжатни</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беришни</a:t>
            </a:r>
            <a:r>
              <a:rPr lang="ru-RU" sz="1900" dirty="0">
                <a:solidFill>
                  <a:schemeClr val="tx2">
                    <a:lumMod val="75000"/>
                  </a:schemeClr>
                </a:solidFill>
                <a:latin typeface="Bookman Old Style" pitchFamily="18" charset="0"/>
              </a:rPr>
              <a:t> рад </a:t>
            </a:r>
            <a:r>
              <a:rPr lang="ru-RU" sz="1900" dirty="0" err="1">
                <a:solidFill>
                  <a:schemeClr val="tx2">
                    <a:lumMod val="75000"/>
                  </a:schemeClr>
                </a:solidFill>
                <a:latin typeface="Bookman Old Style" pitchFamily="18" charset="0"/>
              </a:rPr>
              <a:t>этиш</a:t>
            </a:r>
            <a:endParaRPr lang="uz-Cyrl-UZ" sz="1900" dirty="0" smtClean="0">
              <a:solidFill>
                <a:schemeClr val="tx2">
                  <a:lumMod val="75000"/>
                </a:schemeClr>
              </a:solidFill>
              <a:latin typeface="Bookman Old Style" pitchFamily="18" charset="0"/>
            </a:endParaRPr>
          </a:p>
          <a:p>
            <a:pPr algn="just">
              <a:lnSpc>
                <a:spcPct val="110000"/>
              </a:lnSpc>
              <a:buFont typeface="Wingdings" pitchFamily="2" charset="2"/>
              <a:buChar char="§"/>
            </a:pPr>
            <a:r>
              <a:rPr lang="uz-Cyrl-UZ" sz="1900" dirty="0">
                <a:solidFill>
                  <a:schemeClr val="tx2">
                    <a:lumMod val="75000"/>
                  </a:schemeClr>
                </a:solidFill>
                <a:latin typeface="Bookman Old Style" pitchFamily="18" charset="0"/>
              </a:rPr>
              <a:t>22-модда. Рухсат этиш хусусиятига эга ҳужжатнинг амал қилишини тўхтатиб </a:t>
            </a:r>
            <a:r>
              <a:rPr lang="uz-Cyrl-UZ" sz="1900" dirty="0" smtClean="0">
                <a:solidFill>
                  <a:schemeClr val="tx2">
                    <a:lumMod val="75000"/>
                  </a:schemeClr>
                </a:solidFill>
                <a:latin typeface="Bookman Old Style" pitchFamily="18" charset="0"/>
              </a:rPr>
              <a:t>туриш</a:t>
            </a:r>
          </a:p>
          <a:p>
            <a:pPr algn="just">
              <a:lnSpc>
                <a:spcPct val="110000"/>
              </a:lnSpc>
              <a:buFont typeface="Wingdings" pitchFamily="2" charset="2"/>
              <a:buChar char="§"/>
            </a:pPr>
            <a:r>
              <a:rPr lang="ru-RU" sz="1900" dirty="0">
                <a:solidFill>
                  <a:schemeClr val="tx2">
                    <a:lumMod val="75000"/>
                  </a:schemeClr>
                </a:solidFill>
                <a:latin typeface="Bookman Old Style" pitchFamily="18" charset="0"/>
              </a:rPr>
              <a:t>23-модда. </a:t>
            </a:r>
            <a:r>
              <a:rPr lang="ru-RU" sz="1900" dirty="0" err="1">
                <a:solidFill>
                  <a:schemeClr val="tx2">
                    <a:lumMod val="75000"/>
                  </a:schemeClr>
                </a:solidFill>
                <a:latin typeface="Bookman Old Style" pitchFamily="18" charset="0"/>
              </a:rPr>
              <a:t>Рухсат</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этиш</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хусусиятига</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эга</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ҳужжатнинг</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амал</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қилишини</a:t>
            </a:r>
            <a:r>
              <a:rPr lang="ru-RU" sz="1900" dirty="0">
                <a:solidFill>
                  <a:schemeClr val="tx2">
                    <a:lumMod val="75000"/>
                  </a:schemeClr>
                </a:solidFill>
                <a:latin typeface="Bookman Old Style" pitchFamily="18" charset="0"/>
              </a:rPr>
              <a:t> </a:t>
            </a:r>
            <a:r>
              <a:rPr lang="ru-RU" sz="1900" dirty="0" err="1" smtClean="0">
                <a:solidFill>
                  <a:schemeClr val="tx2">
                    <a:lumMod val="75000"/>
                  </a:schemeClr>
                </a:solidFill>
                <a:latin typeface="Bookman Old Style" pitchFamily="18" charset="0"/>
              </a:rPr>
              <a:t>тугатиш</a:t>
            </a:r>
            <a:endParaRPr lang="ru-RU" sz="1900" dirty="0" smtClean="0">
              <a:solidFill>
                <a:schemeClr val="tx2">
                  <a:lumMod val="75000"/>
                </a:schemeClr>
              </a:solidFill>
              <a:latin typeface="Bookman Old Style" pitchFamily="18" charset="0"/>
            </a:endParaRPr>
          </a:p>
          <a:p>
            <a:pPr algn="just">
              <a:lnSpc>
                <a:spcPct val="110000"/>
              </a:lnSpc>
              <a:buFont typeface="Wingdings" pitchFamily="2" charset="2"/>
              <a:buChar char="§"/>
            </a:pPr>
            <a:r>
              <a:rPr lang="ru-RU" sz="1900" dirty="0">
                <a:solidFill>
                  <a:schemeClr val="tx2">
                    <a:lumMod val="75000"/>
                  </a:schemeClr>
                </a:solidFill>
                <a:latin typeface="Bookman Old Style" pitchFamily="18" charset="0"/>
              </a:rPr>
              <a:t>25-модда. </a:t>
            </a:r>
            <a:r>
              <a:rPr lang="ru-RU" sz="1900" dirty="0" err="1">
                <a:solidFill>
                  <a:schemeClr val="tx2">
                    <a:lumMod val="75000"/>
                  </a:schemeClr>
                </a:solidFill>
                <a:latin typeface="Bookman Old Style" pitchFamily="18" charset="0"/>
              </a:rPr>
              <a:t>Рухсат</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этиш</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хусусиятига</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эга</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ҳужжатни</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бекор</a:t>
            </a:r>
            <a:r>
              <a:rPr lang="ru-RU" sz="1900" dirty="0">
                <a:solidFill>
                  <a:schemeClr val="tx2">
                    <a:lumMod val="75000"/>
                  </a:schemeClr>
                </a:solidFill>
                <a:latin typeface="Bookman Old Style" pitchFamily="18" charset="0"/>
              </a:rPr>
              <a:t> </a:t>
            </a:r>
            <a:r>
              <a:rPr lang="ru-RU" sz="1900" dirty="0" err="1">
                <a:solidFill>
                  <a:schemeClr val="tx2">
                    <a:lumMod val="75000"/>
                  </a:schemeClr>
                </a:solidFill>
                <a:latin typeface="Bookman Old Style" pitchFamily="18" charset="0"/>
              </a:rPr>
              <a:t>қилиш</a:t>
            </a:r>
            <a:endParaRPr lang="ru-RU" sz="1900" dirty="0">
              <a:solidFill>
                <a:schemeClr val="tx2">
                  <a:lumMod val="75000"/>
                </a:schemeClr>
              </a:solidFill>
              <a:latin typeface="Bookman Old Style" pitchFamily="18" charset="0"/>
            </a:endParaRPr>
          </a:p>
        </p:txBody>
      </p:sp>
      <p:sp>
        <p:nvSpPr>
          <p:cNvPr id="7" name="Диагональная полоса 6"/>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Диагональная полоса 7"/>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ый треугольник 8"/>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515121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420" y="6640894"/>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txBox="1">
            <a:spLocks/>
          </p:cNvSpPr>
          <p:nvPr/>
        </p:nvSpPr>
        <p:spPr>
          <a:xfrm>
            <a:off x="2627784" y="629816"/>
            <a:ext cx="4032448" cy="8549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3600" b="1" dirty="0" smtClean="0">
                <a:solidFill>
                  <a:schemeClr val="tx2">
                    <a:lumMod val="75000"/>
                  </a:schemeClr>
                </a:solidFill>
                <a:latin typeface="Bookman Old Style" pitchFamily="18" charset="0"/>
              </a:rPr>
              <a:t>ТАКЛИФЛАР</a:t>
            </a:r>
            <a:endParaRPr lang="ru-RU" sz="3600" b="1" dirty="0">
              <a:solidFill>
                <a:schemeClr val="tx2">
                  <a:lumMod val="75000"/>
                </a:schemeClr>
              </a:solidFill>
              <a:latin typeface="Bookman Old Style" pitchFamily="18" charset="0"/>
            </a:endParaRPr>
          </a:p>
        </p:txBody>
      </p:sp>
      <p:sp>
        <p:nvSpPr>
          <p:cNvPr id="6" name="Объект 2"/>
          <p:cNvSpPr txBox="1">
            <a:spLocks/>
          </p:cNvSpPr>
          <p:nvPr/>
        </p:nvSpPr>
        <p:spPr>
          <a:xfrm>
            <a:off x="395536" y="1988840"/>
            <a:ext cx="8496944" cy="39604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
            </a:pPr>
            <a:r>
              <a:rPr lang="ru-RU" sz="2200" dirty="0" err="1" smtClean="0">
                <a:solidFill>
                  <a:schemeClr val="tx2">
                    <a:lumMod val="75000"/>
                  </a:schemeClr>
                </a:solidFill>
                <a:latin typeface="Bookman Old Style" pitchFamily="18" charset="0"/>
              </a:rPr>
              <a:t>Тадбиркорлик</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субъектларини</a:t>
            </a:r>
            <a:r>
              <a:rPr lang="ru-RU" sz="2200" dirty="0" smtClean="0">
                <a:solidFill>
                  <a:schemeClr val="tx2">
                    <a:lumMod val="75000"/>
                  </a:schemeClr>
                </a:solidFill>
                <a:latin typeface="Bookman Old Style" pitchFamily="18" charset="0"/>
              </a:rPr>
              <a:t> Интернет </a:t>
            </a:r>
            <a:r>
              <a:rPr lang="ru-RU" sz="2200" dirty="0" err="1" smtClean="0">
                <a:solidFill>
                  <a:schemeClr val="tx2">
                    <a:lumMod val="75000"/>
                  </a:schemeClr>
                </a:solidFill>
                <a:latin typeface="Bookman Old Style" pitchFamily="18" charset="0"/>
              </a:rPr>
              <a:t>жаҳон</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ахборот</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тармоғи</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орқали</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давлат</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рўйхатидан</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ўтказиш</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ва</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рухсат</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этувчи</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ҳужжатларни</a:t>
            </a:r>
            <a:r>
              <a:rPr lang="ru-RU" sz="2200" dirty="0" smtClean="0">
                <a:solidFill>
                  <a:schemeClr val="tx2">
                    <a:lumMod val="75000"/>
                  </a:schemeClr>
                </a:solidFill>
                <a:latin typeface="Bookman Old Style" pitchFamily="18" charset="0"/>
              </a:rPr>
              <a:t> онлайн </a:t>
            </a:r>
            <a:r>
              <a:rPr lang="ru-RU" sz="2200" dirty="0" err="1" smtClean="0">
                <a:solidFill>
                  <a:schemeClr val="tx2">
                    <a:lumMod val="75000"/>
                  </a:schemeClr>
                </a:solidFill>
                <a:latin typeface="Bookman Old Style" pitchFamily="18" charset="0"/>
              </a:rPr>
              <a:t>тарзда</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олиш</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бўйича</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кўникмаларини</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оширишга</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қаратилган</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чора-тадбирлар</a:t>
            </a:r>
            <a:r>
              <a:rPr lang="ru-RU" sz="2200" dirty="0" smtClean="0">
                <a:solidFill>
                  <a:schemeClr val="tx2">
                    <a:lumMod val="75000"/>
                  </a:schemeClr>
                </a:solidFill>
                <a:latin typeface="Bookman Old Style" pitchFamily="18" charset="0"/>
              </a:rPr>
              <a:t> </a:t>
            </a:r>
            <a:r>
              <a:rPr lang="ru-RU" sz="2200" dirty="0" err="1" smtClean="0">
                <a:solidFill>
                  <a:schemeClr val="tx2">
                    <a:lumMod val="75000"/>
                  </a:schemeClr>
                </a:solidFill>
                <a:latin typeface="Bookman Old Style" pitchFamily="18" charset="0"/>
              </a:rPr>
              <a:t>белгилаш</a:t>
            </a:r>
            <a:r>
              <a:rPr lang="ru-RU" sz="2200" dirty="0" smtClean="0">
                <a:solidFill>
                  <a:schemeClr val="tx2">
                    <a:lumMod val="75000"/>
                  </a:schemeClr>
                </a:solidFill>
                <a:latin typeface="Bookman Old Style" pitchFamily="18" charset="0"/>
              </a:rPr>
              <a:t>;</a:t>
            </a:r>
          </a:p>
          <a:p>
            <a:pPr algn="just">
              <a:buFont typeface="Wingdings" pitchFamily="2" charset="2"/>
              <a:buChar char="§"/>
            </a:pPr>
            <a:r>
              <a:rPr lang="uz-Cyrl-UZ" sz="2200" dirty="0" smtClean="0">
                <a:solidFill>
                  <a:schemeClr val="tx2">
                    <a:lumMod val="75000"/>
                  </a:schemeClr>
                </a:solidFill>
                <a:latin typeface="Bookman Old Style" pitchFamily="18" charset="0"/>
              </a:rPr>
              <a:t>Тадбиркорлик </a:t>
            </a:r>
            <a:r>
              <a:rPr lang="uz-Cyrl-UZ" sz="2200" dirty="0">
                <a:solidFill>
                  <a:schemeClr val="tx2">
                    <a:lumMod val="75000"/>
                  </a:schemeClr>
                </a:solidFill>
                <a:latin typeface="Bookman Old Style" pitchFamily="18" charset="0"/>
              </a:rPr>
              <a:t>субъектларини Интернет жаҳон ахборот тармоғи орқали давлат рўйхатидан ўтказишни автоматлаштирилган тизимини жорий </a:t>
            </a:r>
            <a:r>
              <a:rPr lang="uz-Cyrl-UZ" sz="2200" dirty="0" smtClean="0">
                <a:solidFill>
                  <a:schemeClr val="tx2">
                    <a:lumMod val="75000"/>
                  </a:schemeClr>
                </a:solidFill>
                <a:latin typeface="Bookman Old Style" pitchFamily="18" charset="0"/>
              </a:rPr>
              <a:t>қилиш.</a:t>
            </a:r>
          </a:p>
        </p:txBody>
      </p:sp>
      <p:sp>
        <p:nvSpPr>
          <p:cNvPr id="7" name="Диагональная полоса 6"/>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Диагональная полоса 7"/>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ый треугольник 8"/>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531339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757830" y="2632348"/>
            <a:ext cx="7776864" cy="8549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3600" b="1" i="1" dirty="0" smtClean="0">
                <a:solidFill>
                  <a:schemeClr val="tx2">
                    <a:lumMod val="75000"/>
                  </a:schemeClr>
                </a:solidFill>
                <a:latin typeface="Times New Roman" pitchFamily="18" charset="0"/>
                <a:cs typeface="Times New Roman" pitchFamily="18" charset="0"/>
              </a:rPr>
              <a:t>Эътиборингиз учун раҳмат!</a:t>
            </a:r>
            <a:endParaRPr lang="ru-RU" sz="3600" b="1" i="1" dirty="0">
              <a:solidFill>
                <a:schemeClr val="tx2">
                  <a:lumMod val="75000"/>
                </a:schemeClr>
              </a:solidFill>
              <a:latin typeface="Times New Roman" pitchFamily="18" charset="0"/>
              <a:cs typeface="Times New Roman" pitchFamily="18" charset="0"/>
            </a:endParaRPr>
          </a:p>
        </p:txBody>
      </p:sp>
      <p:sp>
        <p:nvSpPr>
          <p:cNvPr id="5" name="Диагональная полоса 4"/>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Диагональная полоса 5"/>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ый треугольник 6"/>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20420" y="6640894"/>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657194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0872" y="341784"/>
            <a:ext cx="8229600" cy="1143000"/>
          </a:xfrm>
        </p:spPr>
        <p:txBody>
          <a:bodyPr>
            <a:normAutofit/>
          </a:bodyPr>
          <a:lstStyle/>
          <a:p>
            <a:r>
              <a:rPr lang="uz-Cyrl-UZ" sz="2800" dirty="0" smtClean="0">
                <a:solidFill>
                  <a:schemeClr val="tx2">
                    <a:lumMod val="75000"/>
                  </a:schemeClr>
                </a:solidFill>
                <a:latin typeface="Bookman Old Style" pitchFamily="18" charset="0"/>
              </a:rPr>
              <a:t>Ижтимоий-иқтисодий ривожланишнинг </a:t>
            </a:r>
            <a:r>
              <a:rPr lang="uz-Cyrl-UZ" sz="2800" dirty="0" smtClean="0">
                <a:solidFill>
                  <a:schemeClr val="tx2">
                    <a:lumMod val="75000"/>
                  </a:schemeClr>
                </a:solidFill>
                <a:effectLst>
                  <a:outerShdw blurRad="38100" dist="38100" dir="2700000" algn="tl">
                    <a:srgbClr val="000000">
                      <a:alpha val="43137"/>
                    </a:srgbClr>
                  </a:outerShdw>
                </a:effectLst>
                <a:latin typeface="Bookman Old Style" pitchFamily="18" charset="0"/>
              </a:rPr>
              <a:t>“Ўзбек модели”</a:t>
            </a:r>
            <a:endParaRPr lang="ru-RU" sz="2800" dirty="0">
              <a:solidFill>
                <a:schemeClr val="tx2">
                  <a:lumMod val="75000"/>
                </a:schemeClr>
              </a:solidFill>
              <a:effectLst>
                <a:outerShdw blurRad="38100" dist="38100" dir="2700000" algn="tl">
                  <a:srgbClr val="000000">
                    <a:alpha val="43137"/>
                  </a:srgbClr>
                </a:outerShdw>
              </a:effectLst>
              <a:latin typeface="Bookman Old Style" pitchFamily="18" charset="0"/>
            </a:endParaRPr>
          </a:p>
        </p:txBody>
      </p:sp>
      <p:sp>
        <p:nvSpPr>
          <p:cNvPr id="3" name="Объект 2"/>
          <p:cNvSpPr>
            <a:spLocks noGrp="1"/>
          </p:cNvSpPr>
          <p:nvPr>
            <p:ph idx="1"/>
          </p:nvPr>
        </p:nvSpPr>
        <p:spPr>
          <a:xfrm>
            <a:off x="3707904" y="1700808"/>
            <a:ext cx="5121833" cy="4137323"/>
          </a:xfrm>
        </p:spPr>
        <p:txBody>
          <a:bodyPr>
            <a:normAutofit fontScale="92500"/>
          </a:bodyPr>
          <a:lstStyle/>
          <a:p>
            <a:pPr>
              <a:buSzPct val="60000"/>
              <a:buFont typeface="Wingdings" pitchFamily="2" charset="2"/>
              <a:buChar char="ü"/>
            </a:pPr>
            <a:r>
              <a:rPr lang="uz-Cyrl-UZ" dirty="0" smtClean="0">
                <a:solidFill>
                  <a:schemeClr val="tx2">
                    <a:lumMod val="75000"/>
                  </a:schemeClr>
                </a:solidFill>
                <a:latin typeface="Bookman Old Style" pitchFamily="18" charset="0"/>
              </a:rPr>
              <a:t>Иқтисодни сиёсатдан устунлиги</a:t>
            </a:r>
          </a:p>
          <a:p>
            <a:pPr>
              <a:buSzPct val="60000"/>
              <a:buFont typeface="Wingdings" pitchFamily="2" charset="2"/>
              <a:buChar char="ü"/>
            </a:pPr>
            <a:r>
              <a:rPr lang="uz-Cyrl-UZ" dirty="0" smtClean="0">
                <a:solidFill>
                  <a:schemeClr val="tx2">
                    <a:lumMod val="75000"/>
                  </a:schemeClr>
                </a:solidFill>
                <a:latin typeface="Bookman Old Style" pitchFamily="18" charset="0"/>
              </a:rPr>
              <a:t>Қонун устуворлиги</a:t>
            </a:r>
          </a:p>
          <a:p>
            <a:pPr>
              <a:buSzPct val="60000"/>
              <a:buFont typeface="Wingdings" pitchFamily="2" charset="2"/>
              <a:buChar char="ü"/>
            </a:pPr>
            <a:r>
              <a:rPr lang="uz-Cyrl-UZ" dirty="0" smtClean="0">
                <a:solidFill>
                  <a:schemeClr val="tx2">
                    <a:lumMod val="75000"/>
                  </a:schemeClr>
                </a:solidFill>
                <a:latin typeface="Bookman Old Style" pitchFamily="18" charset="0"/>
              </a:rPr>
              <a:t>Давлат бош ислоҳотчи</a:t>
            </a:r>
          </a:p>
          <a:p>
            <a:pPr>
              <a:buSzPct val="60000"/>
              <a:buFont typeface="Wingdings" pitchFamily="2" charset="2"/>
              <a:buChar char="ü"/>
            </a:pPr>
            <a:r>
              <a:rPr lang="uz-Cyrl-UZ" dirty="0" smtClean="0">
                <a:solidFill>
                  <a:schemeClr val="tx2">
                    <a:lumMod val="75000"/>
                  </a:schemeClr>
                </a:solidFill>
                <a:latin typeface="Bookman Old Style" pitchFamily="18" charset="0"/>
              </a:rPr>
              <a:t>Кучли ижтимоий ҳимоя</a:t>
            </a:r>
          </a:p>
          <a:p>
            <a:pPr>
              <a:buSzPct val="60000"/>
              <a:buFont typeface="Wingdings" pitchFamily="2" charset="2"/>
              <a:buChar char="ü"/>
            </a:pPr>
            <a:r>
              <a:rPr lang="uz-Cyrl-UZ" dirty="0" smtClean="0">
                <a:solidFill>
                  <a:schemeClr val="tx2">
                    <a:lumMod val="75000"/>
                  </a:schemeClr>
                </a:solidFill>
                <a:latin typeface="Bookman Old Style" pitchFamily="18" charset="0"/>
              </a:rPr>
              <a:t>Бозор иқтисодиётига босқичма-босқич ўтиш</a:t>
            </a:r>
            <a:endParaRPr lang="ru-RU" dirty="0">
              <a:solidFill>
                <a:schemeClr val="tx2">
                  <a:lumMod val="75000"/>
                </a:schemeClr>
              </a:solidFill>
              <a:latin typeface="Bookman Old Style" pitchFamily="18" charset="0"/>
            </a:endParaRPr>
          </a:p>
        </p:txBody>
      </p:sp>
      <p:pic>
        <p:nvPicPr>
          <p:cNvPr id="1026" name="Picture 2" descr="C:\Documents and Settings\Shuxrat.Tuxtabayev\Мои документы\Мои рисунки\рисунки\фото президен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114" y="1647164"/>
            <a:ext cx="3435790" cy="270582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Диагональная полоса 5"/>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ый треугольник 7"/>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067389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899592" y="1268760"/>
            <a:ext cx="7488832" cy="32403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490170" y="1628800"/>
            <a:ext cx="6357392" cy="2520280"/>
          </a:xfrm>
          <a:ln>
            <a:noFill/>
          </a:ln>
        </p:spPr>
        <p:style>
          <a:lnRef idx="2">
            <a:schemeClr val="accent1"/>
          </a:lnRef>
          <a:fillRef idx="1001">
            <a:schemeClr val="lt1"/>
          </a:fillRef>
          <a:effectRef idx="0">
            <a:schemeClr val="accent1"/>
          </a:effectRef>
          <a:fontRef idx="minor">
            <a:schemeClr val="dk1"/>
          </a:fontRef>
        </p:style>
        <p:txBody>
          <a:bodyPr>
            <a:normAutofit/>
          </a:bodyPr>
          <a:lstStyle/>
          <a:p>
            <a:r>
              <a:rPr lang="uz-Cyrl-UZ" sz="3800" u="sng" dirty="0" smtClean="0">
                <a:solidFill>
                  <a:schemeClr val="tx2">
                    <a:lumMod val="75000"/>
                  </a:schemeClr>
                </a:solidFill>
                <a:latin typeface="Bookman Old Style" pitchFamily="18" charset="0"/>
              </a:rPr>
              <a:t>2011 йил</a:t>
            </a:r>
            <a:r>
              <a:rPr lang="uz-Cyrl-UZ" sz="3800" dirty="0" smtClean="0">
                <a:solidFill>
                  <a:schemeClr val="tx2">
                    <a:lumMod val="75000"/>
                  </a:schemeClr>
                </a:solidFill>
                <a:latin typeface="Bookman Old Style" pitchFamily="18" charset="0"/>
              </a:rPr>
              <a:t> </a:t>
            </a:r>
            <a:br>
              <a:rPr lang="uz-Cyrl-UZ" sz="3800" dirty="0" smtClean="0">
                <a:solidFill>
                  <a:schemeClr val="tx2">
                    <a:lumMod val="75000"/>
                  </a:schemeClr>
                </a:solidFill>
                <a:latin typeface="Bookman Old Style" pitchFamily="18" charset="0"/>
              </a:rPr>
            </a:br>
            <a:r>
              <a:rPr lang="uz-Cyrl-UZ" sz="3800" dirty="0" smtClean="0">
                <a:solidFill>
                  <a:schemeClr val="tx2">
                    <a:lumMod val="75000"/>
                  </a:schemeClr>
                </a:solidFill>
                <a:latin typeface="Bookman Old Style" pitchFamily="18" charset="0"/>
              </a:rPr>
              <a:t>Кичик бизнес ва хусусий тадбиркорлик йили</a:t>
            </a:r>
            <a:endParaRPr lang="ru-RU" sz="3800" dirty="0">
              <a:solidFill>
                <a:schemeClr val="tx2">
                  <a:lumMod val="75000"/>
                </a:schemeClr>
              </a:solidFill>
              <a:latin typeface="Bookman Old Style" pitchFamily="18" charset="0"/>
            </a:endParaRPr>
          </a:p>
        </p:txBody>
      </p:sp>
      <p:sp>
        <p:nvSpPr>
          <p:cNvPr id="6" name="Диагональная полоса 5"/>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ый треугольник 7"/>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25099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41784"/>
            <a:ext cx="8496944" cy="1143000"/>
          </a:xfrm>
        </p:spPr>
        <p:txBody>
          <a:bodyPr>
            <a:noAutofit/>
          </a:bodyPr>
          <a:lstStyle/>
          <a:p>
            <a:r>
              <a:rPr lang="uz-Cyrl-UZ" sz="2800" dirty="0" smtClean="0">
                <a:solidFill>
                  <a:schemeClr val="tx2">
                    <a:lumMod val="75000"/>
                  </a:schemeClr>
                </a:solidFill>
                <a:latin typeface="Bookman Old Style" pitchFamily="18" charset="0"/>
              </a:rPr>
              <a:t>Тадбиркорлик субъектларини давлат рўйхатидан ўтказишнинг шартли босқичлари</a:t>
            </a:r>
            <a:endParaRPr lang="ru-RU" sz="2800" dirty="0">
              <a:solidFill>
                <a:schemeClr val="tx2">
                  <a:lumMod val="75000"/>
                </a:schemeClr>
              </a:solidFill>
              <a:latin typeface="Bookman Old Style"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0833229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Диагональная полоса 5"/>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ый треугольник 7"/>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296651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116632"/>
            <a:ext cx="5184576" cy="850106"/>
          </a:xfrm>
        </p:spPr>
        <p:txBody>
          <a:bodyPr/>
          <a:lstStyle/>
          <a:p>
            <a:r>
              <a:rPr lang="uz-Cyrl-UZ" sz="4000" u="sng" dirty="0" smtClean="0">
                <a:solidFill>
                  <a:schemeClr val="tx2">
                    <a:lumMod val="75000"/>
                  </a:schemeClr>
                </a:solidFill>
                <a:latin typeface="Bookman Old Style" pitchFamily="18" charset="0"/>
              </a:rPr>
              <a:t>Биринчи босқич</a:t>
            </a:r>
            <a:endParaRPr lang="ru-RU" sz="4000" u="sng" dirty="0">
              <a:solidFill>
                <a:schemeClr val="tx2">
                  <a:lumMod val="75000"/>
                </a:schemeClr>
              </a:solidFill>
              <a:latin typeface="Bookman Old Style" pitchFamily="18" charset="0"/>
            </a:endParaRPr>
          </a:p>
        </p:txBody>
      </p:sp>
      <p:sp>
        <p:nvSpPr>
          <p:cNvPr id="3" name="Объект 2"/>
          <p:cNvSpPr>
            <a:spLocks noGrp="1"/>
          </p:cNvSpPr>
          <p:nvPr>
            <p:ph idx="1"/>
          </p:nvPr>
        </p:nvSpPr>
        <p:spPr>
          <a:xfrm>
            <a:off x="611560" y="980728"/>
            <a:ext cx="8229600" cy="1180728"/>
          </a:xfrm>
        </p:spPr>
        <p:txBody>
          <a:bodyPr>
            <a:normAutofit lnSpcReduction="10000"/>
          </a:bodyPr>
          <a:lstStyle/>
          <a:p>
            <a:pPr marL="0" indent="0" algn="ctr">
              <a:buNone/>
            </a:pPr>
            <a:r>
              <a:rPr lang="uz-Cyrl-UZ" sz="2400" dirty="0">
                <a:latin typeface="Bookman Old Style" pitchFamily="18" charset="0"/>
              </a:rPr>
              <a:t>«Ўзбекистон Республикасидаги корхоналар </a:t>
            </a:r>
            <a:r>
              <a:rPr lang="uz-Cyrl-UZ" sz="2400" dirty="0" smtClean="0">
                <a:latin typeface="Bookman Old Style" pitchFamily="18" charset="0"/>
              </a:rPr>
              <a:t>тўғрисида»ги Ўзбекистон Республикаси Қонуни </a:t>
            </a:r>
            <a:r>
              <a:rPr lang="uz-Cyrl-UZ" sz="2400" dirty="0">
                <a:latin typeface="Bookman Old Style" pitchFamily="18" charset="0"/>
              </a:rPr>
              <a:t>15.02.1991 </a:t>
            </a:r>
            <a:r>
              <a:rPr lang="uz-Cyrl-UZ" sz="2400" dirty="0" smtClean="0">
                <a:latin typeface="Bookman Old Style" pitchFamily="18" charset="0"/>
              </a:rPr>
              <a:t>йил</a:t>
            </a:r>
            <a:endParaRPr lang="ru-RU" sz="2400" dirty="0">
              <a:latin typeface="Bookman Old Style" pitchFamily="18" charset="0"/>
            </a:endParaRPr>
          </a:p>
        </p:txBody>
      </p:sp>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827584" y="2249428"/>
            <a:ext cx="7704856" cy="4131900"/>
          </a:xfrm>
          <a:prstGeom prst="rect">
            <a:avLst/>
          </a:prstGeom>
        </p:spPr>
        <p:txBody>
          <a:bodyPr wrap="square">
            <a:spAutoFit/>
          </a:bodyPr>
          <a:lstStyle/>
          <a:p>
            <a:pPr marL="342900" indent="-342900" algn="just">
              <a:buSzPct val="70000"/>
              <a:buFont typeface="Wingdings" pitchFamily="2" charset="2"/>
              <a:buChar char="v"/>
            </a:pPr>
            <a:r>
              <a:rPr lang="ru-RU" sz="1750" dirty="0" err="1" smtClean="0">
                <a:latin typeface="Bookman Old Style" pitchFamily="18" charset="0"/>
              </a:rPr>
              <a:t>жисмоний</a:t>
            </a:r>
            <a:r>
              <a:rPr lang="ru-RU" sz="1750" dirty="0" smtClean="0">
                <a:latin typeface="Bookman Old Style" pitchFamily="18" charset="0"/>
              </a:rPr>
              <a:t> </a:t>
            </a:r>
            <a:r>
              <a:rPr lang="ru-RU" sz="1750" dirty="0" err="1">
                <a:latin typeface="Bookman Old Style" pitchFamily="18" charset="0"/>
              </a:rPr>
              <a:t>шахсларнинг</a:t>
            </a:r>
            <a:r>
              <a:rPr lang="ru-RU" sz="1750" dirty="0">
                <a:latin typeface="Bookman Old Style" pitchFamily="18" charset="0"/>
              </a:rPr>
              <a:t> </a:t>
            </a:r>
            <a:r>
              <a:rPr lang="ru-RU" sz="1750" dirty="0" err="1">
                <a:latin typeface="Bookman Old Style" pitchFamily="18" charset="0"/>
              </a:rPr>
              <a:t>хусусий</a:t>
            </a:r>
            <a:r>
              <a:rPr lang="ru-RU" sz="1750" dirty="0">
                <a:latin typeface="Bookman Old Style" pitchFamily="18" charset="0"/>
              </a:rPr>
              <a:t> </a:t>
            </a:r>
            <a:r>
              <a:rPr lang="ru-RU" sz="1750" dirty="0" err="1">
                <a:latin typeface="Bookman Old Style" pitchFamily="18" charset="0"/>
              </a:rPr>
              <a:t>мулкига</a:t>
            </a:r>
            <a:r>
              <a:rPr lang="ru-RU" sz="1750" dirty="0">
                <a:latin typeface="Bookman Old Style" pitchFamily="18" charset="0"/>
              </a:rPr>
              <a:t> </a:t>
            </a:r>
            <a:r>
              <a:rPr lang="ru-RU" sz="1750" dirty="0" err="1">
                <a:latin typeface="Bookman Old Style" pitchFamily="18" charset="0"/>
              </a:rPr>
              <a:t>асосланган</a:t>
            </a:r>
            <a:r>
              <a:rPr lang="ru-RU" sz="1750" dirty="0">
                <a:latin typeface="Bookman Old Style" pitchFamily="18" charset="0"/>
              </a:rPr>
              <a:t> </a:t>
            </a:r>
            <a:r>
              <a:rPr lang="ru-RU" sz="1750" dirty="0" err="1">
                <a:latin typeface="Bookman Old Style" pitchFamily="18" charset="0"/>
              </a:rPr>
              <a:t>корхоналар</a:t>
            </a:r>
            <a:r>
              <a:rPr lang="ru-RU" sz="1750" dirty="0">
                <a:latin typeface="Bookman Old Style" pitchFamily="18" charset="0"/>
              </a:rPr>
              <a:t>;</a:t>
            </a:r>
          </a:p>
          <a:p>
            <a:pPr marL="342900" indent="-342900" algn="just">
              <a:buSzPct val="70000"/>
              <a:buFont typeface="Wingdings" pitchFamily="2" charset="2"/>
              <a:buChar char="v"/>
            </a:pPr>
            <a:r>
              <a:rPr lang="ru-RU" sz="1750" dirty="0" err="1">
                <a:latin typeface="Bookman Old Style" pitchFamily="18" charset="0"/>
              </a:rPr>
              <a:t>ширкат</a:t>
            </a:r>
            <a:r>
              <a:rPr lang="ru-RU" sz="1750" dirty="0">
                <a:latin typeface="Bookman Old Style" pitchFamily="18" charset="0"/>
              </a:rPr>
              <a:t> (</a:t>
            </a:r>
            <a:r>
              <a:rPr lang="ru-RU" sz="1750" dirty="0" err="1">
                <a:latin typeface="Bookman Old Style" pitchFamily="18" charset="0"/>
              </a:rPr>
              <a:t>жамоа</a:t>
            </a:r>
            <a:r>
              <a:rPr lang="ru-RU" sz="1750" dirty="0">
                <a:latin typeface="Bookman Old Style" pitchFamily="18" charset="0"/>
              </a:rPr>
              <a:t>) </a:t>
            </a:r>
            <a:r>
              <a:rPr lang="ru-RU" sz="1750" dirty="0" err="1">
                <a:latin typeface="Bookman Old Style" pitchFamily="18" charset="0"/>
              </a:rPr>
              <a:t>мулкига</a:t>
            </a:r>
            <a:r>
              <a:rPr lang="ru-RU" sz="1750" dirty="0">
                <a:latin typeface="Bookman Old Style" pitchFamily="18" charset="0"/>
              </a:rPr>
              <a:t> </a:t>
            </a:r>
            <a:r>
              <a:rPr lang="ru-RU" sz="1750" dirty="0" err="1">
                <a:latin typeface="Bookman Old Style" pitchFamily="18" charset="0"/>
              </a:rPr>
              <a:t>асосланган</a:t>
            </a:r>
            <a:r>
              <a:rPr lang="ru-RU" sz="1750" dirty="0">
                <a:latin typeface="Bookman Old Style" pitchFamily="18" charset="0"/>
              </a:rPr>
              <a:t> </a:t>
            </a:r>
            <a:r>
              <a:rPr lang="ru-RU" sz="1750" dirty="0" err="1">
                <a:latin typeface="Bookman Old Style" pitchFamily="18" charset="0"/>
              </a:rPr>
              <a:t>жамоа</a:t>
            </a:r>
            <a:r>
              <a:rPr lang="ru-RU" sz="1750" dirty="0">
                <a:latin typeface="Bookman Old Style" pitchFamily="18" charset="0"/>
              </a:rPr>
              <a:t>, </a:t>
            </a:r>
            <a:r>
              <a:rPr lang="ru-RU" sz="1750" dirty="0" err="1">
                <a:latin typeface="Bookman Old Style" pitchFamily="18" charset="0"/>
              </a:rPr>
              <a:t>оила</a:t>
            </a:r>
            <a:r>
              <a:rPr lang="ru-RU" sz="1750" dirty="0">
                <a:latin typeface="Bookman Old Style" pitchFamily="18" charset="0"/>
              </a:rPr>
              <a:t>, </a:t>
            </a:r>
            <a:r>
              <a:rPr lang="ru-RU" sz="1750" dirty="0" err="1">
                <a:latin typeface="Bookman Old Style" pitchFamily="18" charset="0"/>
              </a:rPr>
              <a:t>маҳалла</a:t>
            </a:r>
            <a:r>
              <a:rPr lang="ru-RU" sz="1750" dirty="0">
                <a:latin typeface="Bookman Old Style" pitchFamily="18" charset="0"/>
              </a:rPr>
              <a:t> </a:t>
            </a:r>
            <a:r>
              <a:rPr lang="ru-RU" sz="1750" dirty="0" err="1">
                <a:latin typeface="Bookman Old Style" pitchFamily="18" charset="0"/>
              </a:rPr>
              <a:t>корхоналари</a:t>
            </a:r>
            <a:r>
              <a:rPr lang="ru-RU" sz="1750" dirty="0">
                <a:latin typeface="Bookman Old Style" pitchFamily="18" charset="0"/>
              </a:rPr>
              <a:t>, </a:t>
            </a:r>
            <a:r>
              <a:rPr lang="ru-RU" sz="1750" dirty="0" err="1">
                <a:latin typeface="Bookman Old Style" pitchFamily="18" charset="0"/>
              </a:rPr>
              <a:t>ишлаб</a:t>
            </a:r>
            <a:r>
              <a:rPr lang="ru-RU" sz="1750" dirty="0">
                <a:latin typeface="Bookman Old Style" pitchFamily="18" charset="0"/>
              </a:rPr>
              <a:t> </a:t>
            </a:r>
            <a:r>
              <a:rPr lang="ru-RU" sz="1750" dirty="0" err="1">
                <a:latin typeface="Bookman Old Style" pitchFamily="18" charset="0"/>
              </a:rPr>
              <a:t>чиқариш</a:t>
            </a:r>
            <a:r>
              <a:rPr lang="ru-RU" sz="1750" dirty="0">
                <a:latin typeface="Bookman Old Style" pitchFamily="18" charset="0"/>
              </a:rPr>
              <a:t> </a:t>
            </a:r>
            <a:r>
              <a:rPr lang="ru-RU" sz="1750" dirty="0" err="1">
                <a:latin typeface="Bookman Old Style" pitchFamily="18" charset="0"/>
              </a:rPr>
              <a:t>кооперативлари</a:t>
            </a:r>
            <a:r>
              <a:rPr lang="ru-RU" sz="1750" dirty="0">
                <a:latin typeface="Bookman Old Style" pitchFamily="18" charset="0"/>
              </a:rPr>
              <a:t>; </a:t>
            </a:r>
            <a:r>
              <a:rPr lang="ru-RU" sz="1750" dirty="0" err="1">
                <a:latin typeface="Bookman Old Style" pitchFamily="18" charset="0"/>
              </a:rPr>
              <a:t>хўжалик</a:t>
            </a:r>
            <a:r>
              <a:rPr lang="ru-RU" sz="1750" dirty="0">
                <a:latin typeface="Bookman Old Style" pitchFamily="18" charset="0"/>
              </a:rPr>
              <a:t> </a:t>
            </a:r>
            <a:r>
              <a:rPr lang="ru-RU" sz="1750" dirty="0" err="1">
                <a:latin typeface="Bookman Old Style" pitchFamily="18" charset="0"/>
              </a:rPr>
              <a:t>жамиятлари</a:t>
            </a:r>
            <a:r>
              <a:rPr lang="ru-RU" sz="1750" dirty="0">
                <a:latin typeface="Bookman Old Style" pitchFamily="18" charset="0"/>
              </a:rPr>
              <a:t> </a:t>
            </a:r>
            <a:r>
              <a:rPr lang="ru-RU" sz="1750" dirty="0" err="1">
                <a:latin typeface="Bookman Old Style" pitchFamily="18" charset="0"/>
              </a:rPr>
              <a:t>ва</a:t>
            </a:r>
            <a:r>
              <a:rPr lang="ru-RU" sz="1750" dirty="0">
                <a:latin typeface="Bookman Old Style" pitchFamily="18" charset="0"/>
              </a:rPr>
              <a:t> </a:t>
            </a:r>
            <a:r>
              <a:rPr lang="ru-RU" sz="1750" dirty="0" err="1">
                <a:latin typeface="Bookman Old Style" pitchFamily="18" charset="0"/>
              </a:rPr>
              <a:t>ширкатларига</a:t>
            </a:r>
            <a:r>
              <a:rPr lang="ru-RU" sz="1750" dirty="0">
                <a:latin typeface="Bookman Old Style" pitchFamily="18" charset="0"/>
              </a:rPr>
              <a:t> </a:t>
            </a:r>
            <a:r>
              <a:rPr lang="ru-RU" sz="1750" dirty="0" err="1">
                <a:latin typeface="Bookman Old Style" pitchFamily="18" charset="0"/>
              </a:rPr>
              <a:t>жамоат</a:t>
            </a:r>
            <a:r>
              <a:rPr lang="ru-RU" sz="1750" dirty="0">
                <a:latin typeface="Bookman Old Style" pitchFamily="18" charset="0"/>
              </a:rPr>
              <a:t> </a:t>
            </a:r>
            <a:r>
              <a:rPr lang="ru-RU" sz="1750" dirty="0" err="1">
                <a:latin typeface="Bookman Old Style" pitchFamily="18" charset="0"/>
              </a:rPr>
              <a:t>ташкилотлари</a:t>
            </a:r>
            <a:r>
              <a:rPr lang="ru-RU" sz="1750" dirty="0">
                <a:latin typeface="Bookman Old Style" pitchFamily="18" charset="0"/>
              </a:rPr>
              <a:t> </a:t>
            </a:r>
            <a:r>
              <a:rPr lang="ru-RU" sz="1750" dirty="0" err="1">
                <a:latin typeface="Bookman Old Style" pitchFamily="18" charset="0"/>
              </a:rPr>
              <a:t>ва</a:t>
            </a:r>
            <a:r>
              <a:rPr lang="ru-RU" sz="1750" dirty="0">
                <a:latin typeface="Bookman Old Style" pitchFamily="18" charset="0"/>
              </a:rPr>
              <a:t> </a:t>
            </a:r>
            <a:r>
              <a:rPr lang="ru-RU" sz="1750" dirty="0" err="1">
                <a:latin typeface="Bookman Old Style" pitchFamily="18" charset="0"/>
              </a:rPr>
              <a:t>диний</a:t>
            </a:r>
            <a:r>
              <a:rPr lang="ru-RU" sz="1750" dirty="0">
                <a:latin typeface="Bookman Old Style" pitchFamily="18" charset="0"/>
              </a:rPr>
              <a:t> </a:t>
            </a:r>
            <a:r>
              <a:rPr lang="ru-RU" sz="1750" dirty="0" err="1">
                <a:latin typeface="Bookman Old Style" pitchFamily="18" charset="0"/>
              </a:rPr>
              <a:t>ташкилотларга</a:t>
            </a:r>
            <a:r>
              <a:rPr lang="ru-RU" sz="1750" dirty="0">
                <a:latin typeface="Bookman Old Style" pitchFamily="18" charset="0"/>
              </a:rPr>
              <a:t> </a:t>
            </a:r>
            <a:r>
              <a:rPr lang="ru-RU" sz="1750" dirty="0" err="1">
                <a:latin typeface="Bookman Old Style" pitchFamily="18" charset="0"/>
              </a:rPr>
              <a:t>қарашли</a:t>
            </a:r>
            <a:r>
              <a:rPr lang="ru-RU" sz="1750" dirty="0">
                <a:latin typeface="Bookman Old Style" pitchFamily="18" charset="0"/>
              </a:rPr>
              <a:t> </a:t>
            </a:r>
            <a:r>
              <a:rPr lang="ru-RU" sz="1750" dirty="0" err="1">
                <a:latin typeface="Bookman Old Style" pitchFamily="18" charset="0"/>
              </a:rPr>
              <a:t>корхоналар</a:t>
            </a:r>
            <a:r>
              <a:rPr lang="ru-RU" sz="1750" dirty="0">
                <a:latin typeface="Bookman Old Style" pitchFamily="18" charset="0"/>
              </a:rPr>
              <a:t> </a:t>
            </a:r>
            <a:r>
              <a:rPr lang="ru-RU" sz="1750" dirty="0" err="1">
                <a:latin typeface="Bookman Old Style" pitchFamily="18" charset="0"/>
              </a:rPr>
              <a:t>ҳамда</a:t>
            </a:r>
            <a:r>
              <a:rPr lang="ru-RU" sz="1750" dirty="0">
                <a:latin typeface="Bookman Old Style" pitchFamily="18" charset="0"/>
              </a:rPr>
              <a:t> </a:t>
            </a:r>
            <a:r>
              <a:rPr lang="ru-RU" sz="1750" dirty="0" err="1">
                <a:latin typeface="Bookman Old Style" pitchFamily="18" charset="0"/>
              </a:rPr>
              <a:t>жамоа</a:t>
            </a:r>
            <a:r>
              <a:rPr lang="ru-RU" sz="1750" dirty="0">
                <a:latin typeface="Bookman Old Style" pitchFamily="18" charset="0"/>
              </a:rPr>
              <a:t> </a:t>
            </a:r>
            <a:r>
              <a:rPr lang="ru-RU" sz="1750" dirty="0" err="1">
                <a:latin typeface="Bookman Old Style" pitchFamily="18" charset="0"/>
              </a:rPr>
              <a:t>мулкининг</a:t>
            </a:r>
            <a:r>
              <a:rPr lang="ru-RU" sz="1750" dirty="0">
                <a:latin typeface="Bookman Old Style" pitchFamily="18" charset="0"/>
              </a:rPr>
              <a:t> </a:t>
            </a:r>
            <a:r>
              <a:rPr lang="ru-RU" sz="1750" dirty="0" err="1">
                <a:latin typeface="Bookman Old Style" pitchFamily="18" charset="0"/>
              </a:rPr>
              <a:t>бошқа</a:t>
            </a:r>
            <a:r>
              <a:rPr lang="ru-RU" sz="1750" dirty="0">
                <a:latin typeface="Bookman Old Style" pitchFamily="18" charset="0"/>
              </a:rPr>
              <a:t> </a:t>
            </a:r>
            <a:r>
              <a:rPr lang="ru-RU" sz="1750" dirty="0" err="1">
                <a:latin typeface="Bookman Old Style" pitchFamily="18" charset="0"/>
              </a:rPr>
              <a:t>шаклларига</a:t>
            </a:r>
            <a:r>
              <a:rPr lang="ru-RU" sz="1750" dirty="0">
                <a:latin typeface="Bookman Old Style" pitchFamily="18" charset="0"/>
              </a:rPr>
              <a:t> </a:t>
            </a:r>
            <a:r>
              <a:rPr lang="ru-RU" sz="1750" dirty="0" err="1">
                <a:latin typeface="Bookman Old Style" pitchFamily="18" charset="0"/>
              </a:rPr>
              <a:t>асосланган</a:t>
            </a:r>
            <a:r>
              <a:rPr lang="ru-RU" sz="1750" dirty="0">
                <a:latin typeface="Bookman Old Style" pitchFamily="18" charset="0"/>
              </a:rPr>
              <a:t> </a:t>
            </a:r>
            <a:r>
              <a:rPr lang="ru-RU" sz="1750" dirty="0" err="1">
                <a:latin typeface="Bookman Old Style" pitchFamily="18" charset="0"/>
              </a:rPr>
              <a:t>корхоналар</a:t>
            </a:r>
            <a:r>
              <a:rPr lang="ru-RU" sz="1750" dirty="0">
                <a:latin typeface="Bookman Old Style" pitchFamily="18" charset="0"/>
              </a:rPr>
              <a:t>;</a:t>
            </a:r>
          </a:p>
          <a:p>
            <a:pPr marL="342900" indent="-342900" algn="just">
              <a:buSzPct val="70000"/>
              <a:buFont typeface="Wingdings" pitchFamily="2" charset="2"/>
              <a:buChar char="v"/>
            </a:pPr>
            <a:r>
              <a:rPr lang="ru-RU" sz="1750" dirty="0" err="1">
                <a:latin typeface="Bookman Old Style" pitchFamily="18" charset="0"/>
              </a:rPr>
              <a:t>давлат</a:t>
            </a:r>
            <a:r>
              <a:rPr lang="ru-RU" sz="1750" dirty="0">
                <a:latin typeface="Bookman Old Style" pitchFamily="18" charset="0"/>
              </a:rPr>
              <a:t> </a:t>
            </a:r>
            <a:r>
              <a:rPr lang="ru-RU" sz="1750" dirty="0" err="1">
                <a:latin typeface="Bookman Old Style" pitchFamily="18" charset="0"/>
              </a:rPr>
              <a:t>мулкига</a:t>
            </a:r>
            <a:r>
              <a:rPr lang="ru-RU" sz="1750" dirty="0">
                <a:latin typeface="Bookman Old Style" pitchFamily="18" charset="0"/>
              </a:rPr>
              <a:t> </a:t>
            </a:r>
            <a:r>
              <a:rPr lang="ru-RU" sz="1750" dirty="0" err="1">
                <a:latin typeface="Bookman Old Style" pitchFamily="18" charset="0"/>
              </a:rPr>
              <a:t>асосланган</a:t>
            </a:r>
            <a:r>
              <a:rPr lang="ru-RU" sz="1750" dirty="0">
                <a:latin typeface="Bookman Old Style" pitchFamily="18" charset="0"/>
              </a:rPr>
              <a:t>-республика </a:t>
            </a:r>
            <a:r>
              <a:rPr lang="ru-RU" sz="1750" dirty="0" err="1">
                <a:latin typeface="Bookman Old Style" pitchFamily="18" charset="0"/>
              </a:rPr>
              <a:t>давлат</a:t>
            </a:r>
            <a:r>
              <a:rPr lang="ru-RU" sz="1750" dirty="0">
                <a:latin typeface="Bookman Old Style" pitchFamily="18" charset="0"/>
              </a:rPr>
              <a:t> </a:t>
            </a:r>
            <a:r>
              <a:rPr lang="ru-RU" sz="1750" dirty="0" err="1">
                <a:latin typeface="Bookman Old Style" pitchFamily="18" charset="0"/>
              </a:rPr>
              <a:t>корхоналари</a:t>
            </a:r>
            <a:r>
              <a:rPr lang="ru-RU" sz="1750" dirty="0">
                <a:latin typeface="Bookman Old Style" pitchFamily="18" charset="0"/>
              </a:rPr>
              <a:t>, </a:t>
            </a:r>
            <a:r>
              <a:rPr lang="ru-RU" sz="1750" dirty="0" err="1">
                <a:latin typeface="Bookman Old Style" pitchFamily="18" charset="0"/>
              </a:rPr>
              <a:t>Қорақалпогистон</a:t>
            </a:r>
            <a:r>
              <a:rPr lang="ru-RU" sz="1750" dirty="0">
                <a:latin typeface="Bookman Old Style" pitchFamily="18" charset="0"/>
              </a:rPr>
              <a:t> </a:t>
            </a:r>
            <a:r>
              <a:rPr lang="ru-RU" sz="1750" dirty="0" err="1">
                <a:latin typeface="Bookman Old Style" pitchFamily="18" charset="0"/>
              </a:rPr>
              <a:t>Республикаси</a:t>
            </a:r>
            <a:r>
              <a:rPr lang="ru-RU" sz="1750" dirty="0">
                <a:latin typeface="Bookman Old Style" pitchFamily="18" charset="0"/>
              </a:rPr>
              <a:t> </a:t>
            </a:r>
            <a:r>
              <a:rPr lang="ru-RU" sz="1750" dirty="0" err="1">
                <a:latin typeface="Bookman Old Style" pitchFamily="18" charset="0"/>
              </a:rPr>
              <a:t>давлат</a:t>
            </a:r>
            <a:r>
              <a:rPr lang="ru-RU" sz="1750" dirty="0">
                <a:latin typeface="Bookman Old Style" pitchFamily="18" charset="0"/>
              </a:rPr>
              <a:t> </a:t>
            </a:r>
            <a:r>
              <a:rPr lang="ru-RU" sz="1750" dirty="0" err="1">
                <a:latin typeface="Bookman Old Style" pitchFamily="18" charset="0"/>
              </a:rPr>
              <a:t>корхоналари</a:t>
            </a:r>
            <a:r>
              <a:rPr lang="ru-RU" sz="1750" dirty="0">
                <a:latin typeface="Bookman Old Style" pitchFamily="18" charset="0"/>
              </a:rPr>
              <a:t>, </a:t>
            </a:r>
            <a:r>
              <a:rPr lang="ru-RU" sz="1750" dirty="0" err="1">
                <a:latin typeface="Bookman Old Style" pitchFamily="18" charset="0"/>
              </a:rPr>
              <a:t>вилоятлараро</a:t>
            </a:r>
            <a:r>
              <a:rPr lang="ru-RU" sz="1750" dirty="0">
                <a:latin typeface="Bookman Old Style" pitchFamily="18" charset="0"/>
              </a:rPr>
              <a:t>, </a:t>
            </a:r>
            <a:r>
              <a:rPr lang="ru-RU" sz="1750" dirty="0" err="1">
                <a:latin typeface="Bookman Old Style" pitchFamily="18" charset="0"/>
              </a:rPr>
              <a:t>вилоят</a:t>
            </a:r>
            <a:r>
              <a:rPr lang="ru-RU" sz="1750" dirty="0">
                <a:latin typeface="Bookman Old Style" pitchFamily="18" charset="0"/>
              </a:rPr>
              <a:t>, </a:t>
            </a:r>
            <a:r>
              <a:rPr lang="ru-RU" sz="1750" dirty="0" err="1">
                <a:latin typeface="Bookman Old Style" pitchFamily="18" charset="0"/>
              </a:rPr>
              <a:t>туманлараро</a:t>
            </a:r>
            <a:r>
              <a:rPr lang="ru-RU" sz="1750" dirty="0">
                <a:latin typeface="Bookman Old Style" pitchFamily="18" charset="0"/>
              </a:rPr>
              <a:t>, туман, </a:t>
            </a:r>
            <a:r>
              <a:rPr lang="ru-RU" sz="1750" dirty="0" err="1">
                <a:latin typeface="Bookman Old Style" pitchFamily="18" charset="0"/>
              </a:rPr>
              <a:t>шаҳар</a:t>
            </a:r>
            <a:r>
              <a:rPr lang="ru-RU" sz="1750" dirty="0">
                <a:latin typeface="Bookman Old Style" pitchFamily="18" charset="0"/>
              </a:rPr>
              <a:t> </a:t>
            </a:r>
            <a:r>
              <a:rPr lang="ru-RU" sz="1750" dirty="0" err="1">
                <a:latin typeface="Bookman Old Style" pitchFamily="18" charset="0"/>
              </a:rPr>
              <a:t>давлат</a:t>
            </a:r>
            <a:r>
              <a:rPr lang="ru-RU" sz="1750" dirty="0">
                <a:latin typeface="Bookman Old Style" pitchFamily="18" charset="0"/>
              </a:rPr>
              <a:t> </a:t>
            </a:r>
            <a:r>
              <a:rPr lang="ru-RU" sz="1750" dirty="0" err="1">
                <a:latin typeface="Bookman Old Style" pitchFamily="18" charset="0"/>
              </a:rPr>
              <a:t>корхоналари</a:t>
            </a:r>
            <a:r>
              <a:rPr lang="ru-RU" sz="1750" dirty="0">
                <a:latin typeface="Bookman Old Style" pitchFamily="18" charset="0"/>
              </a:rPr>
              <a:t> </a:t>
            </a:r>
            <a:r>
              <a:rPr lang="ru-RU" sz="1750" dirty="0" err="1">
                <a:latin typeface="Bookman Old Style" pitchFamily="18" charset="0"/>
              </a:rPr>
              <a:t>ва</a:t>
            </a:r>
            <a:r>
              <a:rPr lang="ru-RU" sz="1750" dirty="0">
                <a:latin typeface="Bookman Old Style" pitchFamily="18" charset="0"/>
              </a:rPr>
              <a:t> </a:t>
            </a:r>
            <a:r>
              <a:rPr lang="ru-RU" sz="1750" dirty="0" err="1">
                <a:latin typeface="Bookman Old Style" pitchFamily="18" charset="0"/>
              </a:rPr>
              <a:t>бошқа</a:t>
            </a:r>
            <a:r>
              <a:rPr lang="ru-RU" sz="1750" dirty="0">
                <a:latin typeface="Bookman Old Style" pitchFamily="18" charset="0"/>
              </a:rPr>
              <a:t> </a:t>
            </a:r>
            <a:r>
              <a:rPr lang="ru-RU" sz="1750" dirty="0" err="1">
                <a:latin typeface="Bookman Old Style" pitchFamily="18" charset="0"/>
              </a:rPr>
              <a:t>турдаги</a:t>
            </a:r>
            <a:r>
              <a:rPr lang="ru-RU" sz="1750" dirty="0">
                <a:latin typeface="Bookman Old Style" pitchFamily="18" charset="0"/>
              </a:rPr>
              <a:t> </a:t>
            </a:r>
            <a:r>
              <a:rPr lang="ru-RU" sz="1750" dirty="0" err="1" smtClean="0">
                <a:latin typeface="Bookman Old Style" pitchFamily="18" charset="0"/>
              </a:rPr>
              <a:t>корхоналар</a:t>
            </a:r>
            <a:r>
              <a:rPr lang="ru-RU" sz="1750" dirty="0" smtClean="0">
                <a:latin typeface="Bookman Old Style" pitchFamily="18" charset="0"/>
              </a:rPr>
              <a:t>;</a:t>
            </a:r>
            <a:endParaRPr lang="ru-RU" sz="1750" dirty="0">
              <a:latin typeface="Bookman Old Style" pitchFamily="18" charset="0"/>
            </a:endParaRPr>
          </a:p>
          <a:p>
            <a:pPr marL="342900" indent="-342900" algn="just">
              <a:buSzPct val="70000"/>
              <a:buFont typeface="Wingdings" pitchFamily="2" charset="2"/>
              <a:buChar char="v"/>
            </a:pPr>
            <a:r>
              <a:rPr lang="ru-RU" sz="1750" dirty="0" err="1">
                <a:latin typeface="Bookman Old Style" pitchFamily="18" charset="0"/>
              </a:rPr>
              <a:t>аралаш</a:t>
            </a:r>
            <a:r>
              <a:rPr lang="ru-RU" sz="1750" dirty="0">
                <a:latin typeface="Bookman Old Style" pitchFamily="18" charset="0"/>
              </a:rPr>
              <a:t> </a:t>
            </a:r>
            <a:r>
              <a:rPr lang="ru-RU" sz="1750" dirty="0" err="1">
                <a:latin typeface="Bookman Old Style" pitchFamily="18" charset="0"/>
              </a:rPr>
              <a:t>мулкка</a:t>
            </a:r>
            <a:r>
              <a:rPr lang="ru-RU" sz="1750" dirty="0">
                <a:latin typeface="Bookman Old Style" pitchFamily="18" charset="0"/>
              </a:rPr>
              <a:t> </a:t>
            </a:r>
            <a:r>
              <a:rPr lang="ru-RU" sz="1750" dirty="0" err="1">
                <a:latin typeface="Bookman Old Style" pitchFamily="18" charset="0"/>
              </a:rPr>
              <a:t>асосланган</a:t>
            </a:r>
            <a:r>
              <a:rPr lang="ru-RU" sz="1750" dirty="0">
                <a:latin typeface="Bookman Old Style" pitchFamily="18" charset="0"/>
              </a:rPr>
              <a:t> </a:t>
            </a:r>
            <a:r>
              <a:rPr lang="ru-RU" sz="1750" dirty="0" err="1">
                <a:latin typeface="Bookman Old Style" pitchFamily="18" charset="0"/>
              </a:rPr>
              <a:t>давлатлараро</a:t>
            </a:r>
            <a:r>
              <a:rPr lang="ru-RU" sz="1750" dirty="0">
                <a:latin typeface="Bookman Old Style" pitchFamily="18" charset="0"/>
              </a:rPr>
              <a:t> </a:t>
            </a:r>
            <a:r>
              <a:rPr lang="ru-RU" sz="1750" dirty="0" err="1">
                <a:latin typeface="Bookman Old Style" pitchFamily="18" charset="0"/>
              </a:rPr>
              <a:t>ва</a:t>
            </a:r>
            <a:r>
              <a:rPr lang="ru-RU" sz="1750" dirty="0">
                <a:latin typeface="Bookman Old Style" pitchFamily="18" charset="0"/>
              </a:rPr>
              <a:t> </a:t>
            </a:r>
            <a:r>
              <a:rPr lang="ru-RU" sz="1750" dirty="0" err="1">
                <a:latin typeface="Bookman Old Style" pitchFamily="18" charset="0"/>
              </a:rPr>
              <a:t>қўшма</a:t>
            </a:r>
            <a:r>
              <a:rPr lang="ru-RU" sz="1750" dirty="0">
                <a:latin typeface="Bookman Old Style" pitchFamily="18" charset="0"/>
              </a:rPr>
              <a:t> </a:t>
            </a:r>
            <a:r>
              <a:rPr lang="ru-RU" sz="1750" dirty="0" err="1">
                <a:latin typeface="Bookman Old Style" pitchFamily="18" charset="0"/>
              </a:rPr>
              <a:t>корхоналар</a:t>
            </a:r>
            <a:r>
              <a:rPr lang="ru-RU" sz="1750" dirty="0">
                <a:latin typeface="Bookman Old Style" pitchFamily="18" charset="0"/>
              </a:rPr>
              <a:t> </a:t>
            </a:r>
            <a:r>
              <a:rPr lang="ru-RU" sz="1750" dirty="0" err="1">
                <a:latin typeface="Bookman Old Style" pitchFamily="18" charset="0"/>
              </a:rPr>
              <a:t>ҳамда</a:t>
            </a:r>
            <a:r>
              <a:rPr lang="ru-RU" sz="1750" dirty="0">
                <a:latin typeface="Bookman Old Style" pitchFamily="18" charset="0"/>
              </a:rPr>
              <a:t> </a:t>
            </a:r>
            <a:r>
              <a:rPr lang="ru-RU" sz="1750" dirty="0" err="1">
                <a:latin typeface="Bookman Old Style" pitchFamily="18" charset="0"/>
              </a:rPr>
              <a:t>мулкчиликнинг</a:t>
            </a:r>
            <a:r>
              <a:rPr lang="ru-RU" sz="1750" dirty="0">
                <a:latin typeface="Bookman Old Style" pitchFamily="18" charset="0"/>
              </a:rPr>
              <a:t> </a:t>
            </a:r>
            <a:r>
              <a:rPr lang="ru-RU" sz="1750" dirty="0" err="1">
                <a:latin typeface="Bookman Old Style" pitchFamily="18" charset="0"/>
              </a:rPr>
              <a:t>турли</a:t>
            </a:r>
            <a:r>
              <a:rPr lang="ru-RU" sz="1750" dirty="0">
                <a:latin typeface="Bookman Old Style" pitchFamily="18" charset="0"/>
              </a:rPr>
              <a:t> </a:t>
            </a:r>
            <a:r>
              <a:rPr lang="ru-RU" sz="1750" dirty="0" err="1">
                <a:latin typeface="Bookman Old Style" pitchFamily="18" charset="0"/>
              </a:rPr>
              <a:t>шаклига</a:t>
            </a:r>
            <a:r>
              <a:rPr lang="ru-RU" sz="1750" dirty="0">
                <a:latin typeface="Bookman Old Style" pitchFamily="18" charset="0"/>
              </a:rPr>
              <a:t> </a:t>
            </a:r>
            <a:r>
              <a:rPr lang="ru-RU" sz="1750" dirty="0" err="1">
                <a:latin typeface="Bookman Old Style" pitchFamily="18" charset="0"/>
              </a:rPr>
              <a:t>мансуб</a:t>
            </a:r>
            <a:r>
              <a:rPr lang="ru-RU" sz="1750" dirty="0">
                <a:latin typeface="Bookman Old Style" pitchFamily="18" charset="0"/>
              </a:rPr>
              <a:t>, </a:t>
            </a:r>
            <a:r>
              <a:rPr lang="ru-RU" sz="1750" dirty="0" err="1">
                <a:latin typeface="Bookman Old Style" pitchFamily="18" charset="0"/>
              </a:rPr>
              <a:t>тўлиқ</a:t>
            </a:r>
            <a:r>
              <a:rPr lang="ru-RU" sz="1750" dirty="0">
                <a:latin typeface="Bookman Old Style" pitchFamily="18" charset="0"/>
              </a:rPr>
              <a:t> </a:t>
            </a:r>
            <a:r>
              <a:rPr lang="ru-RU" sz="1750" dirty="0" err="1">
                <a:latin typeface="Bookman Old Style" pitchFamily="18" charset="0"/>
              </a:rPr>
              <a:t>ёки</a:t>
            </a:r>
            <a:r>
              <a:rPr lang="ru-RU" sz="1750" dirty="0">
                <a:latin typeface="Bookman Old Style" pitchFamily="18" charset="0"/>
              </a:rPr>
              <a:t> </a:t>
            </a:r>
            <a:r>
              <a:rPr lang="ru-RU" sz="1750" dirty="0" err="1">
                <a:latin typeface="Bookman Old Style" pitchFamily="18" charset="0"/>
              </a:rPr>
              <a:t>ҳиссабай</a:t>
            </a:r>
            <a:r>
              <a:rPr lang="ru-RU" sz="1750" dirty="0">
                <a:latin typeface="Bookman Old Style" pitchFamily="18" charset="0"/>
              </a:rPr>
              <a:t> </a:t>
            </a:r>
            <a:r>
              <a:rPr lang="ru-RU" sz="1750" dirty="0" err="1">
                <a:latin typeface="Bookman Old Style" pitchFamily="18" charset="0"/>
              </a:rPr>
              <a:t>йўсинда</a:t>
            </a:r>
            <a:r>
              <a:rPr lang="ru-RU" sz="1750" dirty="0">
                <a:latin typeface="Bookman Old Style" pitchFamily="18" charset="0"/>
              </a:rPr>
              <a:t> </a:t>
            </a:r>
            <a:r>
              <a:rPr lang="ru-RU" sz="1750" dirty="0" err="1">
                <a:latin typeface="Bookman Old Style" pitchFamily="18" charset="0"/>
              </a:rPr>
              <a:t>иштирок</a:t>
            </a:r>
            <a:r>
              <a:rPr lang="ru-RU" sz="1750" dirty="0">
                <a:latin typeface="Bookman Old Style" pitchFamily="18" charset="0"/>
              </a:rPr>
              <a:t> </a:t>
            </a:r>
            <a:r>
              <a:rPr lang="ru-RU" sz="1750" dirty="0" err="1">
                <a:latin typeface="Bookman Old Style" pitchFamily="18" charset="0"/>
              </a:rPr>
              <a:t>этишга</a:t>
            </a:r>
            <a:r>
              <a:rPr lang="ru-RU" sz="1750" dirty="0">
                <a:latin typeface="Bookman Old Style" pitchFamily="18" charset="0"/>
              </a:rPr>
              <a:t> </a:t>
            </a:r>
            <a:r>
              <a:rPr lang="ru-RU" sz="1750" dirty="0" err="1">
                <a:latin typeface="Bookman Old Style" pitchFamily="18" charset="0"/>
              </a:rPr>
              <a:t>асосланган</a:t>
            </a:r>
            <a:r>
              <a:rPr lang="ru-RU" sz="1750" dirty="0">
                <a:latin typeface="Bookman Old Style" pitchFamily="18" charset="0"/>
              </a:rPr>
              <a:t> </a:t>
            </a:r>
            <a:r>
              <a:rPr lang="ru-RU" sz="1750" dirty="0" err="1">
                <a:latin typeface="Bookman Old Style" pitchFamily="18" charset="0"/>
              </a:rPr>
              <a:t>бошқа</a:t>
            </a:r>
            <a:r>
              <a:rPr lang="ru-RU" sz="1750" dirty="0">
                <a:latin typeface="Bookman Old Style" pitchFamily="18" charset="0"/>
              </a:rPr>
              <a:t> </a:t>
            </a:r>
            <a:r>
              <a:rPr lang="ru-RU" sz="1750" dirty="0" err="1">
                <a:latin typeface="Bookman Old Style" pitchFamily="18" charset="0"/>
              </a:rPr>
              <a:t>корхоналар</a:t>
            </a:r>
            <a:r>
              <a:rPr lang="ru-RU" sz="1750" dirty="0">
                <a:latin typeface="Bookman Old Style" pitchFamily="18" charset="0"/>
              </a:rPr>
              <a:t>.</a:t>
            </a:r>
          </a:p>
        </p:txBody>
      </p:sp>
      <p:sp>
        <p:nvSpPr>
          <p:cNvPr id="6" name="Диагональная полоса 5"/>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ый треугольник 7"/>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453835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3412976"/>
          </a:xfrm>
        </p:spPr>
        <p:txBody>
          <a:bodyPr>
            <a:normAutofit/>
          </a:bodyPr>
          <a:lstStyle/>
          <a:p>
            <a:pPr marL="0" indent="0" algn="ctr">
              <a:buNone/>
            </a:pPr>
            <a:r>
              <a:rPr lang="ru-RU" sz="3000" dirty="0" err="1" smtClean="0">
                <a:latin typeface="Bookman Old Style" pitchFamily="18" charset="0"/>
              </a:rPr>
              <a:t>Ўзбекистон</a:t>
            </a:r>
            <a:r>
              <a:rPr lang="ru-RU" sz="3000" dirty="0" smtClean="0">
                <a:latin typeface="Bookman Old Style" pitchFamily="18" charset="0"/>
              </a:rPr>
              <a:t> </a:t>
            </a:r>
            <a:r>
              <a:rPr lang="ru-RU" sz="3000" dirty="0" err="1">
                <a:latin typeface="Bookman Old Style" pitchFamily="18" charset="0"/>
              </a:rPr>
              <a:t>Республикаси</a:t>
            </a:r>
            <a:r>
              <a:rPr lang="ru-RU" sz="3000" dirty="0">
                <a:latin typeface="Bookman Old Style" pitchFamily="18" charset="0"/>
              </a:rPr>
              <a:t> </a:t>
            </a:r>
            <a:r>
              <a:rPr lang="ru-RU" sz="3000" dirty="0" err="1">
                <a:latin typeface="Bookman Old Style" pitchFamily="18" charset="0"/>
              </a:rPr>
              <a:t>Президенти</a:t>
            </a:r>
            <a:r>
              <a:rPr lang="ru-RU" sz="3000" dirty="0">
                <a:latin typeface="Bookman Old Style" pitchFamily="18" charset="0"/>
              </a:rPr>
              <a:t> </a:t>
            </a:r>
            <a:r>
              <a:rPr lang="ru-RU" sz="3000" dirty="0" err="1">
                <a:latin typeface="Bookman Old Style" pitchFamily="18" charset="0"/>
              </a:rPr>
              <a:t>ҳузуридаги</a:t>
            </a:r>
            <a:r>
              <a:rPr lang="ru-RU" sz="3000" dirty="0">
                <a:latin typeface="Bookman Old Style" pitchFamily="18" charset="0"/>
              </a:rPr>
              <a:t> </a:t>
            </a:r>
            <a:r>
              <a:rPr lang="ru-RU" sz="3000" dirty="0" err="1">
                <a:latin typeface="Bookman Old Style" pitchFamily="18" charset="0"/>
              </a:rPr>
              <a:t>Вазирлар</a:t>
            </a:r>
            <a:r>
              <a:rPr lang="ru-RU" sz="3000" dirty="0">
                <a:latin typeface="Bookman Old Style" pitchFamily="18" charset="0"/>
              </a:rPr>
              <a:t> </a:t>
            </a:r>
            <a:r>
              <a:rPr lang="ru-RU" sz="3000" dirty="0" err="1" smtClean="0">
                <a:latin typeface="Bookman Old Style" pitchFamily="18" charset="0"/>
              </a:rPr>
              <a:t>Маҳкамасининг</a:t>
            </a:r>
            <a:r>
              <a:rPr lang="ru-RU" sz="3000" dirty="0" smtClean="0">
                <a:latin typeface="Bookman Old Style" pitchFamily="18" charset="0"/>
              </a:rPr>
              <a:t> 1991 </a:t>
            </a:r>
            <a:r>
              <a:rPr lang="ru-RU" sz="3000" dirty="0" err="1" smtClean="0">
                <a:latin typeface="Bookman Old Style" pitchFamily="18" charset="0"/>
              </a:rPr>
              <a:t>йил</a:t>
            </a:r>
            <a:r>
              <a:rPr lang="ru-RU" sz="3000" dirty="0" smtClean="0">
                <a:latin typeface="Bookman Old Style" pitchFamily="18" charset="0"/>
              </a:rPr>
              <a:t> 12 </a:t>
            </a:r>
            <a:r>
              <a:rPr lang="ru-RU" sz="3000" dirty="0" err="1" smtClean="0">
                <a:latin typeface="Bookman Old Style" pitchFamily="18" charset="0"/>
              </a:rPr>
              <a:t>июндаги</a:t>
            </a:r>
            <a:r>
              <a:rPr lang="ru-RU" sz="3000" dirty="0" smtClean="0">
                <a:latin typeface="Bookman Old Style" pitchFamily="18" charset="0"/>
              </a:rPr>
              <a:t> </a:t>
            </a:r>
          </a:p>
          <a:p>
            <a:pPr marL="0" indent="0" algn="ctr">
              <a:buNone/>
            </a:pPr>
            <a:r>
              <a:rPr lang="ru-RU" sz="3000" dirty="0" smtClean="0">
                <a:latin typeface="Bookman Old Style" pitchFamily="18" charset="0"/>
              </a:rPr>
              <a:t>«</a:t>
            </a:r>
            <a:r>
              <a:rPr lang="ru-RU" sz="3000" dirty="0" err="1">
                <a:latin typeface="Bookman Old Style" pitchFamily="18" charset="0"/>
              </a:rPr>
              <a:t>Ўзбекистон</a:t>
            </a:r>
            <a:r>
              <a:rPr lang="ru-RU" sz="3000" dirty="0">
                <a:latin typeface="Bookman Old Style" pitchFamily="18" charset="0"/>
              </a:rPr>
              <a:t> ССЖ </a:t>
            </a:r>
            <a:r>
              <a:rPr lang="ru-RU" sz="3000" dirty="0" err="1">
                <a:latin typeface="Bookman Old Style" pitchFamily="18" charset="0"/>
              </a:rPr>
              <a:t>ҳудудидаги</a:t>
            </a:r>
            <a:r>
              <a:rPr lang="ru-RU" sz="3000" dirty="0">
                <a:latin typeface="Bookman Old Style" pitchFamily="18" charset="0"/>
              </a:rPr>
              <a:t> </a:t>
            </a:r>
            <a:r>
              <a:rPr lang="ru-RU" sz="3000" dirty="0" err="1">
                <a:latin typeface="Bookman Old Style" pitchFamily="18" charset="0"/>
              </a:rPr>
              <a:t>корхоналарни</a:t>
            </a:r>
            <a:r>
              <a:rPr lang="ru-RU" sz="3000" dirty="0">
                <a:latin typeface="Bookman Old Style" pitchFamily="18" charset="0"/>
              </a:rPr>
              <a:t> </a:t>
            </a:r>
            <a:r>
              <a:rPr lang="ru-RU" sz="3000" dirty="0" err="1">
                <a:latin typeface="Bookman Old Style" pitchFamily="18" charset="0"/>
              </a:rPr>
              <a:t>давлат</a:t>
            </a:r>
            <a:r>
              <a:rPr lang="ru-RU" sz="3000" dirty="0">
                <a:latin typeface="Bookman Old Style" pitchFamily="18" charset="0"/>
              </a:rPr>
              <a:t> </a:t>
            </a:r>
            <a:r>
              <a:rPr lang="ru-RU" sz="3000" dirty="0" err="1">
                <a:latin typeface="Bookman Old Style" pitchFamily="18" charset="0"/>
              </a:rPr>
              <a:t>рўйхатидан</a:t>
            </a:r>
            <a:r>
              <a:rPr lang="ru-RU" sz="3000" dirty="0">
                <a:latin typeface="Bookman Old Style" pitchFamily="18" charset="0"/>
              </a:rPr>
              <a:t> </a:t>
            </a:r>
            <a:r>
              <a:rPr lang="ru-RU" sz="3000" dirty="0" err="1">
                <a:latin typeface="Bookman Old Style" pitchFamily="18" charset="0"/>
              </a:rPr>
              <a:t>ўтказиш</a:t>
            </a:r>
            <a:r>
              <a:rPr lang="ru-RU" sz="3000" dirty="0">
                <a:latin typeface="Bookman Old Style" pitchFamily="18" charset="0"/>
              </a:rPr>
              <a:t> </a:t>
            </a:r>
            <a:r>
              <a:rPr lang="ru-RU" sz="3000" dirty="0" err="1">
                <a:latin typeface="Bookman Old Style" pitchFamily="18" charset="0"/>
              </a:rPr>
              <a:t>тартиби</a:t>
            </a:r>
            <a:r>
              <a:rPr lang="ru-RU" sz="3000" dirty="0">
                <a:latin typeface="Bookman Old Style" pitchFamily="18" charset="0"/>
              </a:rPr>
              <a:t> </a:t>
            </a:r>
            <a:r>
              <a:rPr lang="ru-RU" sz="3000" dirty="0" err="1">
                <a:latin typeface="Bookman Old Style" pitchFamily="18" charset="0"/>
              </a:rPr>
              <a:t>тўғрисидаги</a:t>
            </a:r>
            <a:r>
              <a:rPr lang="ru-RU" sz="3000" dirty="0">
                <a:latin typeface="Bookman Old Style" pitchFamily="18" charset="0"/>
              </a:rPr>
              <a:t> </a:t>
            </a:r>
            <a:r>
              <a:rPr lang="ru-RU" sz="3000" dirty="0" err="1">
                <a:latin typeface="Bookman Old Style" pitchFamily="18" charset="0"/>
              </a:rPr>
              <a:t>низомни</a:t>
            </a:r>
            <a:r>
              <a:rPr lang="ru-RU" sz="3000" dirty="0">
                <a:latin typeface="Bookman Old Style" pitchFamily="18" charset="0"/>
              </a:rPr>
              <a:t> </a:t>
            </a:r>
            <a:r>
              <a:rPr lang="ru-RU" sz="3000" dirty="0" err="1">
                <a:latin typeface="Bookman Old Style" pitchFamily="18" charset="0"/>
              </a:rPr>
              <a:t>тасдиқлаш</a:t>
            </a:r>
            <a:r>
              <a:rPr lang="ru-RU" sz="3000" dirty="0">
                <a:latin typeface="Bookman Old Style" pitchFamily="18" charset="0"/>
              </a:rPr>
              <a:t> </a:t>
            </a:r>
            <a:r>
              <a:rPr lang="ru-RU" sz="3000" dirty="0" err="1">
                <a:latin typeface="Bookman Old Style" pitchFamily="18" charset="0"/>
              </a:rPr>
              <a:t>ҳақида»ги</a:t>
            </a:r>
            <a:r>
              <a:rPr lang="ru-RU" sz="3000" dirty="0">
                <a:latin typeface="Bookman Old Style" pitchFamily="18" charset="0"/>
              </a:rPr>
              <a:t> </a:t>
            </a:r>
            <a:r>
              <a:rPr lang="ru-RU" sz="3000" dirty="0" smtClean="0">
                <a:latin typeface="Bookman Old Style" pitchFamily="18" charset="0"/>
              </a:rPr>
              <a:t>159-сонли </a:t>
            </a:r>
            <a:r>
              <a:rPr lang="ru-RU" sz="3000" dirty="0" err="1" smtClean="0">
                <a:latin typeface="Bookman Old Style" pitchFamily="18" charset="0"/>
              </a:rPr>
              <a:t>қарори</a:t>
            </a:r>
            <a:endParaRPr lang="ru-RU" sz="3000" dirty="0">
              <a:latin typeface="Bookman Old Style" pitchFamily="18" charset="0"/>
            </a:endParaRPr>
          </a:p>
        </p:txBody>
      </p:sp>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Биринчи босқич</a:t>
            </a:r>
            <a:endParaRPr lang="ru-RU" sz="4000" u="sng" dirty="0">
              <a:solidFill>
                <a:schemeClr val="tx2">
                  <a:lumMod val="75000"/>
                </a:schemeClr>
              </a:solidFill>
              <a:latin typeface="Bookman Old Style" pitchFamily="18" charset="0"/>
            </a:endParaRPr>
          </a:p>
        </p:txBody>
      </p:sp>
      <p:sp>
        <p:nvSpPr>
          <p:cNvPr id="8" name="Диагональная полоса 7"/>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Диагональная полоса 8"/>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ый треугольник 9"/>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7977894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525963"/>
          </a:xfrm>
        </p:spPr>
        <p:txBody>
          <a:bodyPr>
            <a:normAutofit/>
          </a:bodyPr>
          <a:lstStyle/>
          <a:p>
            <a:pPr marL="0" indent="0" algn="just">
              <a:buNone/>
            </a:pPr>
            <a:r>
              <a:rPr lang="uz-Cyrl-UZ" sz="2600" dirty="0" smtClean="0">
                <a:latin typeface="Bookman Old Style" pitchFamily="18" charset="0"/>
              </a:rPr>
              <a:t>       Ўзбекистон </a:t>
            </a:r>
            <a:r>
              <a:rPr lang="uz-Cyrl-UZ" sz="2600" dirty="0">
                <a:latin typeface="Bookman Old Style" pitchFamily="18" charset="0"/>
              </a:rPr>
              <a:t>Республикаси Вазирлар Маҳкамасининг </a:t>
            </a:r>
            <a:r>
              <a:rPr lang="uz-Cyrl-UZ" sz="2600" dirty="0" smtClean="0">
                <a:latin typeface="Bookman Old Style" pitchFamily="18" charset="0"/>
              </a:rPr>
              <a:t>«</a:t>
            </a:r>
            <a:r>
              <a:rPr lang="uz-Cyrl-UZ" sz="2600" dirty="0">
                <a:latin typeface="Bookman Old Style" pitchFamily="18" charset="0"/>
              </a:rPr>
              <a:t>Тадбиркорлик субъектларини давлат рўйхатидан ўтказиш ва ҳисобга қўйиш тизимини такомиллаштириш тўғрисида»ги </a:t>
            </a:r>
            <a:r>
              <a:rPr lang="uz-Cyrl-UZ" sz="2600" dirty="0" smtClean="0">
                <a:latin typeface="Bookman Old Style" pitchFamily="18" charset="0"/>
              </a:rPr>
              <a:t>347-сонли қарори (</a:t>
            </a:r>
            <a:r>
              <a:rPr lang="uz-Cyrl-UZ" sz="2600" dirty="0">
                <a:latin typeface="Bookman Old Style" pitchFamily="18" charset="0"/>
              </a:rPr>
              <a:t>22.08.2001 </a:t>
            </a:r>
            <a:r>
              <a:rPr lang="uz-Cyrl-UZ" sz="2600" dirty="0" smtClean="0">
                <a:latin typeface="Bookman Old Style" pitchFamily="18" charset="0"/>
              </a:rPr>
              <a:t>й.)</a:t>
            </a:r>
          </a:p>
          <a:p>
            <a:pPr marL="0" indent="0" algn="just">
              <a:buNone/>
            </a:pPr>
            <a:endParaRPr lang="uz-Cyrl-UZ" sz="2500" dirty="0" smtClean="0">
              <a:latin typeface="Bookman Old Style" pitchFamily="18" charset="0"/>
            </a:endParaRPr>
          </a:p>
          <a:p>
            <a:pPr marL="0" indent="0" algn="just">
              <a:buNone/>
            </a:pPr>
            <a:r>
              <a:rPr lang="uz-Cyrl-UZ" sz="2500" dirty="0" smtClean="0">
                <a:latin typeface="Bookman Old Style" pitchFamily="18" charset="0"/>
              </a:rPr>
              <a:t>       </a:t>
            </a:r>
            <a:r>
              <a:rPr lang="uz-Cyrl-UZ" sz="2600" dirty="0" smtClean="0">
                <a:latin typeface="Bookman Old Style" pitchFamily="18" charset="0"/>
              </a:rPr>
              <a:t>Шаҳарлар </a:t>
            </a:r>
            <a:r>
              <a:rPr lang="uz-Cyrl-UZ" sz="2600" dirty="0">
                <a:latin typeface="Bookman Old Style" pitchFamily="18" charset="0"/>
              </a:rPr>
              <a:t>ва туманлар ҳокимликлари ҳузурида тадбиркорлик субъектларини давлат рўйхатидан ўтказиш бўлимлари ташкил </a:t>
            </a:r>
            <a:r>
              <a:rPr lang="uz-Cyrl-UZ" sz="2600" dirty="0" smtClean="0">
                <a:latin typeface="Bookman Old Style" pitchFamily="18" charset="0"/>
              </a:rPr>
              <a:t>этилди.</a:t>
            </a:r>
            <a:endParaRPr lang="ru-RU" sz="2600" dirty="0">
              <a:latin typeface="Bookman Old Style" pitchFamily="18" charset="0"/>
            </a:endParaRPr>
          </a:p>
        </p:txBody>
      </p:sp>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Иккинчи босқич</a:t>
            </a:r>
            <a:endParaRPr lang="ru-RU" sz="4000" u="sng" dirty="0">
              <a:solidFill>
                <a:schemeClr val="tx2">
                  <a:lumMod val="75000"/>
                </a:schemeClr>
              </a:solidFill>
              <a:latin typeface="Bookman Old Style" pitchFamily="18" charset="0"/>
            </a:endParaRPr>
          </a:p>
        </p:txBody>
      </p:sp>
      <p:sp>
        <p:nvSpPr>
          <p:cNvPr id="6" name="Диагональная полоса 5"/>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ый треугольник 7"/>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419156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752528"/>
          </a:xfrm>
        </p:spPr>
        <p:txBody>
          <a:bodyPr>
            <a:normAutofit fontScale="92500" lnSpcReduction="20000"/>
          </a:bodyPr>
          <a:lstStyle/>
          <a:p>
            <a:pPr marL="0" indent="0" algn="just">
              <a:buNone/>
            </a:pPr>
            <a:r>
              <a:rPr lang="uz-Cyrl-UZ" sz="2600" dirty="0" smtClean="0">
                <a:latin typeface="Bookman Old Style" pitchFamily="18" charset="0"/>
              </a:rPr>
              <a:t>       Ўзбекистон </a:t>
            </a:r>
            <a:r>
              <a:rPr lang="uz-Cyrl-UZ" sz="2600" dirty="0">
                <a:latin typeface="Bookman Old Style" pitchFamily="18" charset="0"/>
              </a:rPr>
              <a:t>Республикаси Вазирлар Маҳкамасининг </a:t>
            </a:r>
            <a:r>
              <a:rPr lang="uz-Cyrl-UZ" sz="2600" dirty="0">
                <a:latin typeface="Bookman Old Style" pitchFamily="18" charset="0"/>
              </a:rPr>
              <a:t>«Тадбиркорлик фаолиятини ташкил этиш учун рўйхатдан ўтказиш тартиботлари тизимини тубдан такомиллаштириш тўғрисида»ги </a:t>
            </a:r>
            <a:r>
              <a:rPr lang="uz-Cyrl-UZ" sz="2600" dirty="0" smtClean="0">
                <a:latin typeface="Bookman Old Style" pitchFamily="18" charset="0"/>
              </a:rPr>
              <a:t>357-сонли қарори (20.08.2003 й.)</a:t>
            </a:r>
          </a:p>
          <a:p>
            <a:pPr marL="0" indent="0" algn="just">
              <a:buNone/>
            </a:pPr>
            <a:endParaRPr lang="uz-Cyrl-UZ" sz="2500" dirty="0" smtClean="0">
              <a:latin typeface="Bookman Old Style" pitchFamily="18" charset="0"/>
            </a:endParaRPr>
          </a:p>
          <a:p>
            <a:pPr marL="0" indent="0" algn="just">
              <a:buNone/>
            </a:pPr>
            <a:r>
              <a:rPr lang="uz-Cyrl-UZ" sz="2500" dirty="0" smtClean="0">
                <a:latin typeface="Bookman Old Style" pitchFamily="18" charset="0"/>
              </a:rPr>
              <a:t>       </a:t>
            </a:r>
            <a:r>
              <a:rPr lang="uz-Cyrl-UZ" sz="2600" dirty="0">
                <a:latin typeface="Bookman Old Style" pitchFamily="18" charset="0"/>
              </a:rPr>
              <a:t>Тадбиркорлик субъектларини рўйхатдан ўтказиш инспекциялари ташкил этилиб, рўйхатдан ўтишда розилик берувчи ташкилотлар сони кескин қисқартирилиши ва барча келишиб олиш тартиботлари тадбиркорлик субъектларини амалдаги қонун ҳужжатларига риоя қилган ҳолда рўйхатдан ўтказадиган фақат битта ташкилот доирасида амалга оширилиши таъминланиши белгиланди.</a:t>
            </a:r>
            <a:endParaRPr lang="ru-RU" sz="2600" dirty="0">
              <a:latin typeface="Bookman Old Style" pitchFamily="18" charset="0"/>
            </a:endParaRPr>
          </a:p>
        </p:txBody>
      </p:sp>
      <p:sp>
        <p:nvSpPr>
          <p:cNvPr id="4" name="Прямоугольник 3"/>
          <p:cNvSpPr/>
          <p:nvPr/>
        </p:nvSpPr>
        <p:spPr>
          <a:xfrm>
            <a:off x="0" y="6638296"/>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Иккинчи босқич</a:t>
            </a:r>
            <a:endParaRPr lang="ru-RU" sz="4000" u="sng" dirty="0">
              <a:solidFill>
                <a:schemeClr val="tx2">
                  <a:lumMod val="75000"/>
                </a:schemeClr>
              </a:solidFill>
              <a:latin typeface="Bookman Old Style" pitchFamily="18" charset="0"/>
            </a:endParaRPr>
          </a:p>
        </p:txBody>
      </p:sp>
      <p:sp>
        <p:nvSpPr>
          <p:cNvPr id="6" name="Диагональная полоса 5"/>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иагональная полоса 6"/>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ый треугольник 7"/>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943947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982" y="6640332"/>
            <a:ext cx="9144000" cy="2160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бъект 2"/>
          <p:cNvSpPr txBox="1">
            <a:spLocks/>
          </p:cNvSpPr>
          <p:nvPr/>
        </p:nvSpPr>
        <p:spPr>
          <a:xfrm>
            <a:off x="609600" y="1484784"/>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uz-Cyrl-UZ" sz="2600" dirty="0" smtClean="0">
                <a:latin typeface="Bookman Old Style" pitchFamily="18" charset="0"/>
              </a:rPr>
              <a:t>       </a:t>
            </a:r>
            <a:r>
              <a:rPr lang="uz-Cyrl-UZ" sz="2600" dirty="0" smtClean="0">
                <a:solidFill>
                  <a:schemeClr val="tx2">
                    <a:lumMod val="75000"/>
                  </a:schemeClr>
                </a:solidFill>
                <a:latin typeface="Bookman Old Style" pitchFamily="18" charset="0"/>
              </a:rPr>
              <a:t>Ўзбекистон Республикаси </a:t>
            </a:r>
            <a:r>
              <a:rPr lang="uz-Cyrl-UZ" sz="2600" dirty="0">
                <a:solidFill>
                  <a:schemeClr val="tx2">
                    <a:lumMod val="75000"/>
                  </a:schemeClr>
                </a:solidFill>
                <a:latin typeface="Bookman Old Style" pitchFamily="18" charset="0"/>
              </a:rPr>
              <a:t>Президентининг «Тадбиркорлик субъектларини давлат рўйхатига олиш ва ҳисобга қўйишнинг хабардор қилиш тартибини жорий этиш </a:t>
            </a:r>
            <a:r>
              <a:rPr lang="uz-Cyrl-UZ" sz="2600" dirty="0" smtClean="0">
                <a:solidFill>
                  <a:schemeClr val="tx2">
                    <a:lumMod val="75000"/>
                  </a:schemeClr>
                </a:solidFill>
                <a:latin typeface="Bookman Old Style" pitchFamily="18" charset="0"/>
              </a:rPr>
              <a:t>тўғрисида»ги 357-сонли қарори (24.05.2006 й.)</a:t>
            </a:r>
          </a:p>
          <a:p>
            <a:pPr marL="0" indent="0" algn="just">
              <a:buFont typeface="Arial" pitchFamily="34" charset="0"/>
              <a:buNone/>
            </a:pPr>
            <a:endParaRPr lang="uz-Cyrl-UZ" sz="2500" dirty="0" smtClean="0">
              <a:solidFill>
                <a:schemeClr val="tx2">
                  <a:lumMod val="75000"/>
                </a:schemeClr>
              </a:solidFill>
              <a:latin typeface="Bookman Old Style" pitchFamily="18" charset="0"/>
            </a:endParaRPr>
          </a:p>
          <a:p>
            <a:pPr marL="0" indent="0" algn="just">
              <a:buNone/>
            </a:pPr>
            <a:r>
              <a:rPr lang="uz-Cyrl-UZ" sz="2500" dirty="0" smtClean="0">
                <a:solidFill>
                  <a:schemeClr val="tx2">
                    <a:lumMod val="75000"/>
                  </a:schemeClr>
                </a:solidFill>
                <a:latin typeface="Bookman Old Style" pitchFamily="18" charset="0"/>
              </a:rPr>
              <a:t>       </a:t>
            </a:r>
            <a:r>
              <a:rPr lang="uz-Cyrl-UZ" sz="2600" dirty="0" smtClean="0">
                <a:solidFill>
                  <a:schemeClr val="tx2">
                    <a:lumMod val="75000"/>
                  </a:schemeClr>
                </a:solidFill>
                <a:latin typeface="Bookman Old Style" pitchFamily="18" charset="0"/>
              </a:rPr>
              <a:t>Тадбиркорлик </a:t>
            </a:r>
            <a:r>
              <a:rPr lang="uz-Cyrl-UZ" sz="2600" dirty="0">
                <a:solidFill>
                  <a:schemeClr val="tx2">
                    <a:lumMod val="75000"/>
                  </a:schemeClr>
                </a:solidFill>
                <a:latin typeface="Bookman Old Style" pitchFamily="18" charset="0"/>
              </a:rPr>
              <a:t>субъектларини давлат рўйхатидан ўтказиш тартиблари соддалаштирилди ва муддатлар қисқартирилди </a:t>
            </a:r>
            <a:endParaRPr lang="ru-RU" sz="2600" dirty="0">
              <a:solidFill>
                <a:schemeClr val="tx2">
                  <a:lumMod val="75000"/>
                </a:schemeClr>
              </a:solidFill>
              <a:latin typeface="Bookman Old Style" pitchFamily="18" charset="0"/>
            </a:endParaRPr>
          </a:p>
        </p:txBody>
      </p:sp>
      <p:sp>
        <p:nvSpPr>
          <p:cNvPr id="7" name="Заголовок 1"/>
          <p:cNvSpPr txBox="1">
            <a:spLocks/>
          </p:cNvSpPr>
          <p:nvPr/>
        </p:nvSpPr>
        <p:spPr>
          <a:xfrm>
            <a:off x="1979712" y="116632"/>
            <a:ext cx="5184576" cy="8501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z-Cyrl-UZ" sz="4000" u="sng" dirty="0" smtClean="0">
                <a:solidFill>
                  <a:schemeClr val="tx2">
                    <a:lumMod val="75000"/>
                  </a:schemeClr>
                </a:solidFill>
                <a:latin typeface="Bookman Old Style" pitchFamily="18" charset="0"/>
              </a:rPr>
              <a:t>Иккинчи босқич</a:t>
            </a:r>
            <a:endParaRPr lang="ru-RU" sz="4000" u="sng" dirty="0">
              <a:solidFill>
                <a:schemeClr val="tx2">
                  <a:lumMod val="75000"/>
                </a:schemeClr>
              </a:solidFill>
              <a:latin typeface="Bookman Old Style" pitchFamily="18" charset="0"/>
            </a:endParaRPr>
          </a:p>
        </p:txBody>
      </p:sp>
      <p:sp>
        <p:nvSpPr>
          <p:cNvPr id="8" name="Диагональная полоса 7"/>
          <p:cNvSpPr/>
          <p:nvPr/>
        </p:nvSpPr>
        <p:spPr>
          <a:xfrm rot="201438">
            <a:off x="-20798" y="-43355"/>
            <a:ext cx="802615" cy="936000"/>
          </a:xfrm>
          <a:prstGeom prst="diagStripe">
            <a:avLst>
              <a:gd name="adj" fmla="val 6100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Диагональная полоса 8"/>
          <p:cNvSpPr/>
          <p:nvPr/>
        </p:nvSpPr>
        <p:spPr>
          <a:xfrm>
            <a:off x="4264" y="-12526"/>
            <a:ext cx="1332000" cy="1404000"/>
          </a:xfrm>
          <a:prstGeom prst="diagStripe">
            <a:avLst>
              <a:gd name="adj" fmla="val 68745"/>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ый треугольник 9"/>
          <p:cNvSpPr/>
          <p:nvPr/>
        </p:nvSpPr>
        <p:spPr>
          <a:xfrm rot="5400000">
            <a:off x="-53163" y="-10732"/>
            <a:ext cx="393302" cy="360000"/>
          </a:xfrm>
          <a:prstGeom prst="r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253790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710</Words>
  <Application>Microsoft Office PowerPoint</Application>
  <PresentationFormat>Экран (4:3)</PresentationFormat>
  <Paragraphs>71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Интернет жаҳон ахборот тармоғи орқали тадбиркорлик субъектларига рухсат берувчи ҳужжатлар тақдим этиш ва давлат рўйхатидан ўтказиш тизимининг қонуний асослари </vt:lpstr>
      <vt:lpstr>Ижтимоий-иқтисодий ривожланишнинг “Ўзбек модели”</vt:lpstr>
      <vt:lpstr>2011 йил  Кичик бизнес ва хусусий тадбиркорлик йили</vt:lpstr>
      <vt:lpstr>Тадбиркорлик субъектларини давлат рўйхатидан ўтказишнинг шартли босқичлари</vt:lpstr>
      <vt:lpstr>Биринчи босқич</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Тадбиркорлик субъектларига рухсат берувчи ҳужжатларни тақдим этишнинг ҳуқуқий асослари</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Интернет жаҳон ахборот тармоғи орқали тадбиркорлик субъектларига рухсат берувчи ҳужжатлар тақдим этиш ва давлат рўйхатидан ўтказиш тизимининг қонуний асослари </dc:title>
  <cp:lastModifiedBy>Shuxrat Tuxtabayev</cp:lastModifiedBy>
  <cp:revision>34</cp:revision>
  <dcterms:modified xsi:type="dcterms:W3CDTF">2016-10-20T12:42:54Z</dcterms:modified>
</cp:coreProperties>
</file>