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1" r:id="rId5"/>
    <p:sldId id="263" r:id="rId6"/>
    <p:sldId id="303" r:id="rId7"/>
    <p:sldId id="265" r:id="rId8"/>
    <p:sldId id="310" r:id="rId9"/>
    <p:sldId id="311" r:id="rId10"/>
    <p:sldId id="312" r:id="rId11"/>
    <p:sldId id="313" r:id="rId12"/>
    <p:sldId id="314" r:id="rId13"/>
    <p:sldId id="317" r:id="rId14"/>
    <p:sldId id="316" r:id="rId15"/>
    <p:sldId id="270" r:id="rId16"/>
    <p:sldId id="319" r:id="rId17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-53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385087835174969E-3"/>
          <c:y val="6.276188095644186E-5"/>
          <c:w val="0.97521288397740058"/>
          <c:h val="0.72876424780929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Амалдаги ҳолат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Ҳисобланган иш ҳақи</c:v>
                </c:pt>
                <c:pt idx="1">
                  <c:v>Даромад солиғи</c:v>
                </c:pt>
                <c:pt idx="2">
                  <c:v>Суғурта бадали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600</c:v>
                </c:pt>
                <c:pt idx="1">
                  <c:v>340</c:v>
                </c:pt>
                <c:pt idx="2">
                  <c:v>180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A6-4209-A19D-0831C4E1D57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Концепция бўйича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46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254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47A6-4209-A19D-0831C4E1D579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47A6-4209-A19D-0831C4E1D579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7A6-4209-A19D-0831C4E1D579}"/>
              </c:ext>
            </c:extLst>
          </c:dPt>
          <c:cat>
            <c:strRef>
              <c:f>Лист1!$A$2:$A$4</c:f>
              <c:strCache>
                <c:ptCount val="3"/>
                <c:pt idx="0">
                  <c:v>Ҳисобланган иш ҳақи</c:v>
                </c:pt>
                <c:pt idx="1">
                  <c:v>Даромад солиғи</c:v>
                </c:pt>
                <c:pt idx="2">
                  <c:v>Суғурта бадали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600</c:v>
                </c:pt>
                <c:pt idx="1">
                  <c:v>229.1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7A6-4209-A19D-0831C4E1D5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5554432"/>
        <c:axId val="108827136"/>
      </c:barChart>
      <c:catAx>
        <c:axId val="2555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108827136"/>
        <c:crosses val="autoZero"/>
        <c:auto val="1"/>
        <c:lblAlgn val="ctr"/>
        <c:lblOffset val="100"/>
        <c:noMultiLvlLbl val="0"/>
      </c:catAx>
      <c:valAx>
        <c:axId val="108827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55443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6.4915031934844577E-3"/>
          <c:y val="0.92678872543384783"/>
          <c:w val="0.98392304314756107"/>
          <c:h val="6.44410951143924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D78949-79E9-49ED-A112-1B32AC82F80B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E12024F3-C387-44AA-97D6-50B18E8EC19C}">
      <dgm:prSet custT="1"/>
      <dgm:spPr/>
      <dgm:t>
        <a:bodyPr/>
        <a:lstStyle/>
        <a:p>
          <a:pPr rtl="0"/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Солиқларни соддалаштириш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87135544-C874-4927-919E-8E010B1C49C4}" type="parTrans" cxnId="{6FBB44AF-CA3C-4230-9140-FB25E91B73BA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C01B9ADB-E8A5-4F3D-B8B8-3417F49F3CEC}" type="sibTrans" cxnId="{6FBB44AF-CA3C-4230-9140-FB25E91B73BA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002F8C66-0681-4817-BC1B-2F58BC1F9806}">
      <dgm:prSet custT="1"/>
      <dgm:spPr/>
      <dgm:t>
        <a:bodyPr/>
        <a:lstStyle/>
        <a:p>
          <a:pPr rtl="0"/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ва тўловларнинг сонини қисқартириш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13CFC3BF-1C8C-40E0-BAFE-51352544C459}" type="parTrans" cxnId="{9C74A7D5-AE00-4269-8C66-94628EB48B77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57B02D5A-C7CD-4E5D-AD17-5CEF9420622C}" type="sibTrans" cxnId="{9C74A7D5-AE00-4269-8C66-94628EB48B77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3F6EFFAC-B837-4A43-98A5-7F760033127F}">
      <dgm:prSet custT="1"/>
      <dgm:spPr/>
      <dgm:t>
        <a:bodyPr/>
        <a:lstStyle/>
        <a:p>
          <a:pPr rtl="0"/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ставкаларини пасайтириш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5EE03FC3-BE41-4022-A197-1898A8166B34}" type="parTrans" cxnId="{F09B1370-7517-42E4-AC4C-AE37A10DE4C8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5DD66A5C-FFEE-4FA3-B95C-C943AD725FA9}" type="sibTrans" cxnId="{F09B1370-7517-42E4-AC4C-AE37A10DE4C8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AB1AF681-2190-4B4B-9B6D-3F9E74378DBD}">
      <dgm:prSet custT="1"/>
      <dgm:spPr/>
      <dgm:t>
        <a:bodyPr/>
        <a:lstStyle/>
        <a:p>
          <a:pPr rtl="0"/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юкини тенг тақсимлаш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3DA5A898-C668-47AF-B9F1-6E46929A8ABE}" type="parTrans" cxnId="{901837E5-93EC-48A0-B856-6BB4F9CEFC73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3876A42D-9C18-46BA-9105-7356744AA8B1}" type="sibTrans" cxnId="{901837E5-93EC-48A0-B856-6BB4F9CEFC73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D943BB2D-6C7D-460B-92D2-4428E5E06C44}">
      <dgm:prSet custT="1"/>
      <dgm:spPr/>
      <dgm:t>
        <a:bodyPr/>
        <a:lstStyle/>
        <a:p>
          <a:pPr rtl="0"/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Бизнесни хуфиёна иқтисодиётдан очиқ ишлашга чиқариш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CD2E045F-3A10-4FB1-89F7-2F33B06A1091}" type="parTrans" cxnId="{47925CC0-9E1E-4DDD-9161-81FAFE78A845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B1E4B9C0-A7C8-4D4E-89FF-AA884DE6028F}" type="sibTrans" cxnId="{47925CC0-9E1E-4DDD-9161-81FAFE78A845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3D0A2A9E-E378-4404-A5E0-0D77ABB2F29E}">
      <dgm:prSet custT="1"/>
      <dgm:spPr/>
      <dgm:t>
        <a:bodyPr/>
        <a:lstStyle/>
        <a:p>
          <a:pPr rtl="0"/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Инвестицион жозибадорликни ошириш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DA5E8A62-FC78-4122-B65B-4F563E0A4025}" type="parTrans" cxnId="{AE64A1C4-B672-4D88-B742-C53AFACE06A2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2EE6E0C7-A9BF-411D-AAE6-B5B5A95AAA99}" type="sibTrans" cxnId="{AE64A1C4-B672-4D88-B742-C53AFACE06A2}">
      <dgm:prSet/>
      <dgm:spPr/>
      <dgm:t>
        <a:bodyPr/>
        <a:lstStyle/>
        <a:p>
          <a:endParaRPr lang="ru-RU" sz="2000">
            <a:solidFill>
              <a:srgbClr val="0070C0"/>
            </a:solidFill>
          </a:endParaRPr>
        </a:p>
      </dgm:t>
    </dgm:pt>
    <dgm:pt modelId="{DE1D61F1-3E02-48CD-88E5-8E1E4FA159BA}" type="pres">
      <dgm:prSet presAssocID="{68D78949-79E9-49ED-A112-1B32AC82F8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48DD334-50F4-4F2F-8311-D8811535B6F5}" type="pres">
      <dgm:prSet presAssocID="{E12024F3-C387-44AA-97D6-50B18E8EC19C}" presName="parentText" presStyleLbl="node1" presStyleIdx="0" presStyleCnt="6" custLinFactY="-5532" custLinFactNeighborX="107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0E4F76-B14B-4866-B25D-C7C4853E60B5}" type="pres">
      <dgm:prSet presAssocID="{C01B9ADB-E8A5-4F3D-B8B8-3417F49F3CEC}" presName="spacer" presStyleCnt="0"/>
      <dgm:spPr/>
      <dgm:t>
        <a:bodyPr/>
        <a:lstStyle/>
        <a:p>
          <a:endParaRPr lang="ru-RU"/>
        </a:p>
      </dgm:t>
    </dgm:pt>
    <dgm:pt modelId="{4A14219B-CE04-4E3F-A333-8AE4EF2F66EC}" type="pres">
      <dgm:prSet presAssocID="{002F8C66-0681-4817-BC1B-2F58BC1F980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ACE577-9869-4918-93CA-1839FAB2CCCF}" type="pres">
      <dgm:prSet presAssocID="{57B02D5A-C7CD-4E5D-AD17-5CEF9420622C}" presName="spacer" presStyleCnt="0"/>
      <dgm:spPr/>
      <dgm:t>
        <a:bodyPr/>
        <a:lstStyle/>
        <a:p>
          <a:endParaRPr lang="ru-RU"/>
        </a:p>
      </dgm:t>
    </dgm:pt>
    <dgm:pt modelId="{91684DE4-6E15-48F1-9B0F-6B41CD8C9245}" type="pres">
      <dgm:prSet presAssocID="{3F6EFFAC-B837-4A43-98A5-7F760033127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1188C-76CF-4D22-88F7-0ED705215FF3}" type="pres">
      <dgm:prSet presAssocID="{5DD66A5C-FFEE-4FA3-B95C-C943AD725FA9}" presName="spacer" presStyleCnt="0"/>
      <dgm:spPr/>
      <dgm:t>
        <a:bodyPr/>
        <a:lstStyle/>
        <a:p>
          <a:endParaRPr lang="ru-RU"/>
        </a:p>
      </dgm:t>
    </dgm:pt>
    <dgm:pt modelId="{88270509-39F8-4F88-BFC4-7ABA2E32FBCE}" type="pres">
      <dgm:prSet presAssocID="{AB1AF681-2190-4B4B-9B6D-3F9E74378DB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6E724-3D6D-47BC-A021-6CE65C17E90F}" type="pres">
      <dgm:prSet presAssocID="{3876A42D-9C18-46BA-9105-7356744AA8B1}" presName="spacer" presStyleCnt="0"/>
      <dgm:spPr/>
      <dgm:t>
        <a:bodyPr/>
        <a:lstStyle/>
        <a:p>
          <a:endParaRPr lang="ru-RU"/>
        </a:p>
      </dgm:t>
    </dgm:pt>
    <dgm:pt modelId="{F79FC897-6F96-4574-B3AE-EFF91F0FF75F}" type="pres">
      <dgm:prSet presAssocID="{D943BB2D-6C7D-460B-92D2-4428E5E06C44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84925-7FCA-41AA-A9B7-3890D38E6461}" type="pres">
      <dgm:prSet presAssocID="{B1E4B9C0-A7C8-4D4E-89FF-AA884DE6028F}" presName="spacer" presStyleCnt="0"/>
      <dgm:spPr/>
      <dgm:t>
        <a:bodyPr/>
        <a:lstStyle/>
        <a:p>
          <a:endParaRPr lang="ru-RU"/>
        </a:p>
      </dgm:t>
    </dgm:pt>
    <dgm:pt modelId="{DDFE9698-E3BC-44E2-87B1-013B5A8537C1}" type="pres">
      <dgm:prSet presAssocID="{3D0A2A9E-E378-4404-A5E0-0D77ABB2F29E}" presName="parentText" presStyleLbl="node1" presStyleIdx="5" presStyleCnt="6" custLinFactY="19992" custLinFactNeighborX="-434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64A1C4-B672-4D88-B742-C53AFACE06A2}" srcId="{68D78949-79E9-49ED-A112-1B32AC82F80B}" destId="{3D0A2A9E-E378-4404-A5E0-0D77ABB2F29E}" srcOrd="5" destOrd="0" parTransId="{DA5E8A62-FC78-4122-B65B-4F563E0A4025}" sibTransId="{2EE6E0C7-A9BF-411D-AAE6-B5B5A95AAA99}"/>
    <dgm:cxn modelId="{CA06CC42-BA72-4E78-AA96-1FC6BAF99B32}" type="presOf" srcId="{E12024F3-C387-44AA-97D6-50B18E8EC19C}" destId="{A48DD334-50F4-4F2F-8311-D8811535B6F5}" srcOrd="0" destOrd="0" presId="urn:microsoft.com/office/officeart/2005/8/layout/vList2"/>
    <dgm:cxn modelId="{901837E5-93EC-48A0-B856-6BB4F9CEFC73}" srcId="{68D78949-79E9-49ED-A112-1B32AC82F80B}" destId="{AB1AF681-2190-4B4B-9B6D-3F9E74378DBD}" srcOrd="3" destOrd="0" parTransId="{3DA5A898-C668-47AF-B9F1-6E46929A8ABE}" sibTransId="{3876A42D-9C18-46BA-9105-7356744AA8B1}"/>
    <dgm:cxn modelId="{2D52E547-C255-4E29-AEA7-72C67177AA75}" type="presOf" srcId="{68D78949-79E9-49ED-A112-1B32AC82F80B}" destId="{DE1D61F1-3E02-48CD-88E5-8E1E4FA159BA}" srcOrd="0" destOrd="0" presId="urn:microsoft.com/office/officeart/2005/8/layout/vList2"/>
    <dgm:cxn modelId="{F09B1370-7517-42E4-AC4C-AE37A10DE4C8}" srcId="{68D78949-79E9-49ED-A112-1B32AC82F80B}" destId="{3F6EFFAC-B837-4A43-98A5-7F760033127F}" srcOrd="2" destOrd="0" parTransId="{5EE03FC3-BE41-4022-A197-1898A8166B34}" sibTransId="{5DD66A5C-FFEE-4FA3-B95C-C943AD725FA9}"/>
    <dgm:cxn modelId="{47925CC0-9E1E-4DDD-9161-81FAFE78A845}" srcId="{68D78949-79E9-49ED-A112-1B32AC82F80B}" destId="{D943BB2D-6C7D-460B-92D2-4428E5E06C44}" srcOrd="4" destOrd="0" parTransId="{CD2E045F-3A10-4FB1-89F7-2F33B06A1091}" sibTransId="{B1E4B9C0-A7C8-4D4E-89FF-AA884DE6028F}"/>
    <dgm:cxn modelId="{84D5AE93-4188-4DA4-87A9-A1F9364FA556}" type="presOf" srcId="{3F6EFFAC-B837-4A43-98A5-7F760033127F}" destId="{91684DE4-6E15-48F1-9B0F-6B41CD8C9245}" srcOrd="0" destOrd="0" presId="urn:microsoft.com/office/officeart/2005/8/layout/vList2"/>
    <dgm:cxn modelId="{043F24DF-4CA4-4A5C-8747-135BF3B5DC59}" type="presOf" srcId="{3D0A2A9E-E378-4404-A5E0-0D77ABB2F29E}" destId="{DDFE9698-E3BC-44E2-87B1-013B5A8537C1}" srcOrd="0" destOrd="0" presId="urn:microsoft.com/office/officeart/2005/8/layout/vList2"/>
    <dgm:cxn modelId="{6FBB44AF-CA3C-4230-9140-FB25E91B73BA}" srcId="{68D78949-79E9-49ED-A112-1B32AC82F80B}" destId="{E12024F3-C387-44AA-97D6-50B18E8EC19C}" srcOrd="0" destOrd="0" parTransId="{87135544-C874-4927-919E-8E010B1C49C4}" sibTransId="{C01B9ADB-E8A5-4F3D-B8B8-3417F49F3CEC}"/>
    <dgm:cxn modelId="{4D53777A-8533-4914-85A7-4D556A3A1D59}" type="presOf" srcId="{D943BB2D-6C7D-460B-92D2-4428E5E06C44}" destId="{F79FC897-6F96-4574-B3AE-EFF91F0FF75F}" srcOrd="0" destOrd="0" presId="urn:microsoft.com/office/officeart/2005/8/layout/vList2"/>
    <dgm:cxn modelId="{A8717700-A3B1-4593-98E7-221ADDEBDC29}" type="presOf" srcId="{002F8C66-0681-4817-BC1B-2F58BC1F9806}" destId="{4A14219B-CE04-4E3F-A333-8AE4EF2F66EC}" srcOrd="0" destOrd="0" presId="urn:microsoft.com/office/officeart/2005/8/layout/vList2"/>
    <dgm:cxn modelId="{3421ABBB-B546-43B6-B60F-C1F4342D8D33}" type="presOf" srcId="{AB1AF681-2190-4B4B-9B6D-3F9E74378DBD}" destId="{88270509-39F8-4F88-BFC4-7ABA2E32FBCE}" srcOrd="0" destOrd="0" presId="urn:microsoft.com/office/officeart/2005/8/layout/vList2"/>
    <dgm:cxn modelId="{9C74A7D5-AE00-4269-8C66-94628EB48B77}" srcId="{68D78949-79E9-49ED-A112-1B32AC82F80B}" destId="{002F8C66-0681-4817-BC1B-2F58BC1F9806}" srcOrd="1" destOrd="0" parTransId="{13CFC3BF-1C8C-40E0-BAFE-51352544C459}" sibTransId="{57B02D5A-C7CD-4E5D-AD17-5CEF9420622C}"/>
    <dgm:cxn modelId="{F7EE78A7-047D-4E55-8F43-C1D074A34B55}" type="presParOf" srcId="{DE1D61F1-3E02-48CD-88E5-8E1E4FA159BA}" destId="{A48DD334-50F4-4F2F-8311-D8811535B6F5}" srcOrd="0" destOrd="0" presId="urn:microsoft.com/office/officeart/2005/8/layout/vList2"/>
    <dgm:cxn modelId="{E3558D81-E477-4239-9D2C-0B4A4DB8FC83}" type="presParOf" srcId="{DE1D61F1-3E02-48CD-88E5-8E1E4FA159BA}" destId="{2B0E4F76-B14B-4866-B25D-C7C4853E60B5}" srcOrd="1" destOrd="0" presId="urn:microsoft.com/office/officeart/2005/8/layout/vList2"/>
    <dgm:cxn modelId="{C9EAB674-0423-42B3-AEBB-26DB24E4973E}" type="presParOf" srcId="{DE1D61F1-3E02-48CD-88E5-8E1E4FA159BA}" destId="{4A14219B-CE04-4E3F-A333-8AE4EF2F66EC}" srcOrd="2" destOrd="0" presId="urn:microsoft.com/office/officeart/2005/8/layout/vList2"/>
    <dgm:cxn modelId="{7869EB37-D3CD-4FCC-9C4E-7C72BEAE2CBC}" type="presParOf" srcId="{DE1D61F1-3E02-48CD-88E5-8E1E4FA159BA}" destId="{5CACE577-9869-4918-93CA-1839FAB2CCCF}" srcOrd="3" destOrd="0" presId="urn:microsoft.com/office/officeart/2005/8/layout/vList2"/>
    <dgm:cxn modelId="{926AFD12-D70A-4B3E-8FD5-67B69A96DF61}" type="presParOf" srcId="{DE1D61F1-3E02-48CD-88E5-8E1E4FA159BA}" destId="{91684DE4-6E15-48F1-9B0F-6B41CD8C9245}" srcOrd="4" destOrd="0" presId="urn:microsoft.com/office/officeart/2005/8/layout/vList2"/>
    <dgm:cxn modelId="{196E3513-E6D3-47BB-AB1A-1E2762C337D1}" type="presParOf" srcId="{DE1D61F1-3E02-48CD-88E5-8E1E4FA159BA}" destId="{7581188C-76CF-4D22-88F7-0ED705215FF3}" srcOrd="5" destOrd="0" presId="urn:microsoft.com/office/officeart/2005/8/layout/vList2"/>
    <dgm:cxn modelId="{05FB8871-8362-4B46-A42C-EF1D1FCD885F}" type="presParOf" srcId="{DE1D61F1-3E02-48CD-88E5-8E1E4FA159BA}" destId="{88270509-39F8-4F88-BFC4-7ABA2E32FBCE}" srcOrd="6" destOrd="0" presId="urn:microsoft.com/office/officeart/2005/8/layout/vList2"/>
    <dgm:cxn modelId="{CBB15E99-9ECD-432F-88B7-739170F7D4F7}" type="presParOf" srcId="{DE1D61F1-3E02-48CD-88E5-8E1E4FA159BA}" destId="{AB56E724-3D6D-47BC-A021-6CE65C17E90F}" srcOrd="7" destOrd="0" presId="urn:microsoft.com/office/officeart/2005/8/layout/vList2"/>
    <dgm:cxn modelId="{7E4B3F86-0B6F-4A3C-952A-6620F591735B}" type="presParOf" srcId="{DE1D61F1-3E02-48CD-88E5-8E1E4FA159BA}" destId="{F79FC897-6F96-4574-B3AE-EFF91F0FF75F}" srcOrd="8" destOrd="0" presId="urn:microsoft.com/office/officeart/2005/8/layout/vList2"/>
    <dgm:cxn modelId="{F1EC214D-E6A9-4761-91DF-02537DD1EFD9}" type="presParOf" srcId="{DE1D61F1-3E02-48CD-88E5-8E1E4FA159BA}" destId="{F8D84925-7FCA-41AA-A9B7-3890D38E6461}" srcOrd="9" destOrd="0" presId="urn:microsoft.com/office/officeart/2005/8/layout/vList2"/>
    <dgm:cxn modelId="{C70E577D-87BF-4700-9096-AB071680629D}" type="presParOf" srcId="{DE1D61F1-3E02-48CD-88E5-8E1E4FA159BA}" destId="{DDFE9698-E3BC-44E2-87B1-013B5A8537C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052496-051F-49F1-AD2C-39A41139F36B}" type="doc">
      <dgm:prSet loTypeId="urn:microsoft.com/office/officeart/2008/layout/AscendingPictureAccentProcess" loCatId="process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D64C6B20-B580-44AF-B9CA-2F6AAFEF1381}">
      <dgm:prSet custT="1"/>
      <dgm:spPr/>
      <dgm:t>
        <a:bodyPr/>
        <a:lstStyle/>
        <a:p>
          <a:pPr rtl="0"/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тўловчилар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учун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харажат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ва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оворагарчиликларнинг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қисқартириш</a:t>
          </a:r>
          <a:endParaRPr lang="ru-RU" sz="1600" b="1" kern="1200" dirty="0" smtClean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14EB162A-D637-4483-A216-167B66BA4E36}" type="parTrans" cxnId="{9ED6615A-C863-46D2-A421-C564ABF32B1B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1100DCC3-E487-4B06-9F4A-D6482062E651}" type="sibTrans" cxnId="{9ED6615A-C863-46D2-A421-C564ABF32B1B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ECE3089F-D771-44A5-9214-77F9E3199990}">
      <dgm:prSet custT="1"/>
      <dgm:spPr/>
      <dgm:t>
        <a:bodyPr/>
        <a:lstStyle/>
        <a:p>
          <a:pPr rtl="0"/>
          <a:r>
            <a:rPr lang="ru-RU" sz="18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</a:t>
          </a:r>
          <a:r>
            <a:rPr lang="ru-RU" sz="18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тизими</a:t>
          </a:r>
          <a:r>
            <a:rPr lang="ru-RU" sz="18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шаффофлигига</a:t>
          </a:r>
          <a:r>
            <a:rPr lang="ru-RU" sz="18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эришиш</a:t>
          </a:r>
          <a:endParaRPr lang="ru-RU" sz="1800" b="1" kern="1200" dirty="0" smtClean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DA5859FC-A155-4A6D-AD6C-3A05E140C333}" type="parTrans" cxnId="{517BA94E-51D5-4914-86BF-8718CA22CA4E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0543C1C7-4896-4B68-B0F2-D6D53DA16FE3}" type="sibTrans" cxnId="{517BA94E-51D5-4914-86BF-8718CA22CA4E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79FE91C6-4A7C-486A-9A35-3FBE9DF5936F}">
      <dgm:prSet custT="1"/>
      <dgm:spPr/>
      <dgm:t>
        <a:bodyPr/>
        <a:lstStyle/>
        <a:p>
          <a:pPr rtl="0"/>
          <a:r>
            <a:rPr lang="uz-Cyrl-UZ" sz="1600" b="1" kern="1200" noProof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органи ва солиқ тўловчи ўртасида ишчан муносабат шакллантириш</a:t>
          </a:r>
          <a:endParaRPr lang="uz-Cyrl-UZ" sz="1600" b="1" kern="1200" noProof="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47516BE8-5DF4-497B-901E-FE4FD0506191}" type="parTrans" cxnId="{993F7D28-CBF4-4FE7-9708-ED7FE6081A87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09FD19CD-5ADE-41BA-B218-DDE6E344E47C}" type="sibTrans" cxnId="{993F7D28-CBF4-4FE7-9708-ED7FE6081A87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637A5627-9177-4122-8FC3-733869AEE08B}">
      <dgm:prSet custT="1"/>
      <dgm:spPr/>
      <dgm:t>
        <a:bodyPr/>
        <a:lstStyle/>
        <a:p>
          <a:pPr rtl="0"/>
          <a:r>
            <a:rPr lang="uz-Cyrl-UZ" sz="1600" b="1" kern="1200" noProof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Бизнесни хуфиёна иқтисодиётдан очиқ ишлашга чиқариш </a:t>
          </a:r>
          <a:endParaRPr lang="uz-Cyrl-UZ" sz="1600" b="1" kern="1200" noProof="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07AD6E9F-18A2-492C-B9BB-33E30C9459C7}" type="parTrans" cxnId="{0752230E-DCB9-47BD-BBA7-EC279397334C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53CD12C5-7BD2-4947-BB4C-7AFDDED198C2}" type="sibTrans" cxnId="{0752230E-DCB9-47BD-BBA7-EC279397334C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BF655AFA-FE4D-4FBF-B0C9-1D856F26EAD0}">
      <dgm:prSet custT="1"/>
      <dgm:spPr/>
      <dgm:t>
        <a:bodyPr/>
        <a:lstStyle/>
        <a:p>
          <a:pPr rtl="0"/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Иш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ҳақи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ва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аҳоли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реал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даромади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ошириш</a:t>
          </a:r>
          <a:endParaRPr lang="ru-RU" sz="16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CA156D5B-D0AD-49AD-BC4A-779E505FB34C}" type="parTrans" cxnId="{32294A93-7AA8-482F-A165-7B08A6474461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3137204F-3169-4D89-8BEB-86B2C1A841A7}" type="sibTrans" cxnId="{32294A93-7AA8-482F-A165-7B08A6474461}">
      <dgm:prSet/>
      <dgm:spPr/>
      <dgm:t>
        <a:bodyPr/>
        <a:lstStyle/>
        <a:p>
          <a:endParaRPr lang="ru-RU" sz="6000">
            <a:solidFill>
              <a:schemeClr val="accent1"/>
            </a:solidFill>
          </a:endParaRPr>
        </a:p>
      </dgm:t>
    </dgm:pt>
    <dgm:pt modelId="{5CE50159-049E-44CD-BF92-0203EB3551F9}">
      <dgm:prSet custT="1"/>
      <dgm:spPr/>
      <dgm:t>
        <a:bodyPr/>
        <a:lstStyle/>
        <a:p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Солиқларни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ҳисоблаш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ва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тўлашнинг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соддалаштириш</a:t>
          </a:r>
          <a:endParaRPr lang="ru-RU" sz="16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gm:t>
    </dgm:pt>
    <dgm:pt modelId="{63D94C05-323E-4FBC-883C-D2F4C32C5BAE}" type="parTrans" cxnId="{8C58F3AE-673A-4B16-8888-CD267874B464}">
      <dgm:prSet/>
      <dgm:spPr/>
      <dgm:t>
        <a:bodyPr/>
        <a:lstStyle/>
        <a:p>
          <a:endParaRPr lang="ru-RU">
            <a:solidFill>
              <a:schemeClr val="accent1"/>
            </a:solidFill>
          </a:endParaRPr>
        </a:p>
      </dgm:t>
    </dgm:pt>
    <dgm:pt modelId="{8368F384-7F38-4732-B82A-9C6A7A05560C}" type="sibTrans" cxnId="{8C58F3AE-673A-4B16-8888-CD267874B464}">
      <dgm:prSet/>
      <dgm:spPr/>
      <dgm:t>
        <a:bodyPr/>
        <a:lstStyle/>
        <a:p>
          <a:endParaRPr lang="ru-RU">
            <a:solidFill>
              <a:schemeClr val="accent1"/>
            </a:solidFill>
          </a:endParaRPr>
        </a:p>
      </dgm:t>
    </dgm:pt>
    <dgm:pt modelId="{CA056031-EE39-4833-98ED-2292C25C6118}" type="pres">
      <dgm:prSet presAssocID="{27052496-051F-49F1-AD2C-39A41139F36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CBC3F47-FCD0-4CD4-9E1B-AEE7DDEF470B}" type="pres">
      <dgm:prSet presAssocID="{27052496-051F-49F1-AD2C-39A41139F36B}" presName="dot1" presStyleLbl="alignNode1" presStyleIdx="0" presStyleCnt="17"/>
      <dgm:spPr/>
      <dgm:t>
        <a:bodyPr/>
        <a:lstStyle/>
        <a:p>
          <a:endParaRPr lang="ru-RU"/>
        </a:p>
      </dgm:t>
    </dgm:pt>
    <dgm:pt modelId="{55E75993-7A5E-4CBC-8515-CF52B1DD16F3}" type="pres">
      <dgm:prSet presAssocID="{27052496-051F-49F1-AD2C-39A41139F36B}" presName="dot2" presStyleLbl="alignNode1" presStyleIdx="1" presStyleCnt="17"/>
      <dgm:spPr/>
      <dgm:t>
        <a:bodyPr/>
        <a:lstStyle/>
        <a:p>
          <a:endParaRPr lang="ru-RU"/>
        </a:p>
      </dgm:t>
    </dgm:pt>
    <dgm:pt modelId="{43B803EE-A265-409F-901E-FD0155C25EE1}" type="pres">
      <dgm:prSet presAssocID="{27052496-051F-49F1-AD2C-39A41139F36B}" presName="dot3" presStyleLbl="alignNode1" presStyleIdx="2" presStyleCnt="17"/>
      <dgm:spPr/>
      <dgm:t>
        <a:bodyPr/>
        <a:lstStyle/>
        <a:p>
          <a:endParaRPr lang="ru-RU"/>
        </a:p>
      </dgm:t>
    </dgm:pt>
    <dgm:pt modelId="{587DE427-0FD4-4437-98CF-FFD4EC7DBBFF}" type="pres">
      <dgm:prSet presAssocID="{27052496-051F-49F1-AD2C-39A41139F36B}" presName="dot4" presStyleLbl="alignNode1" presStyleIdx="3" presStyleCnt="17"/>
      <dgm:spPr/>
      <dgm:t>
        <a:bodyPr/>
        <a:lstStyle/>
        <a:p>
          <a:endParaRPr lang="ru-RU"/>
        </a:p>
      </dgm:t>
    </dgm:pt>
    <dgm:pt modelId="{52128349-1EDF-4A11-A4B7-72E181F29E77}" type="pres">
      <dgm:prSet presAssocID="{27052496-051F-49F1-AD2C-39A41139F36B}" presName="dot5" presStyleLbl="alignNode1" presStyleIdx="4" presStyleCnt="17"/>
      <dgm:spPr/>
      <dgm:t>
        <a:bodyPr/>
        <a:lstStyle/>
        <a:p>
          <a:endParaRPr lang="ru-RU"/>
        </a:p>
      </dgm:t>
    </dgm:pt>
    <dgm:pt modelId="{6DDE19A4-F588-47F3-8BBC-ECDCF38EB29D}" type="pres">
      <dgm:prSet presAssocID="{27052496-051F-49F1-AD2C-39A41139F36B}" presName="dot6" presStyleLbl="alignNode1" presStyleIdx="5" presStyleCnt="17"/>
      <dgm:spPr/>
      <dgm:t>
        <a:bodyPr/>
        <a:lstStyle/>
        <a:p>
          <a:endParaRPr lang="ru-RU"/>
        </a:p>
      </dgm:t>
    </dgm:pt>
    <dgm:pt modelId="{606DEC37-8BD3-4091-B42A-814510DE1864}" type="pres">
      <dgm:prSet presAssocID="{27052496-051F-49F1-AD2C-39A41139F36B}" presName="dot7" presStyleLbl="alignNode1" presStyleIdx="6" presStyleCnt="17"/>
      <dgm:spPr/>
      <dgm:t>
        <a:bodyPr/>
        <a:lstStyle/>
        <a:p>
          <a:endParaRPr lang="ru-RU"/>
        </a:p>
      </dgm:t>
    </dgm:pt>
    <dgm:pt modelId="{0E9BE118-7D75-4BB2-8A01-5090999F41A5}" type="pres">
      <dgm:prSet presAssocID="{27052496-051F-49F1-AD2C-39A41139F36B}" presName="dot8" presStyleLbl="alignNode1" presStyleIdx="7" presStyleCnt="17"/>
      <dgm:spPr/>
      <dgm:t>
        <a:bodyPr/>
        <a:lstStyle/>
        <a:p>
          <a:endParaRPr lang="ru-RU"/>
        </a:p>
      </dgm:t>
    </dgm:pt>
    <dgm:pt modelId="{80D4C049-C2CB-4300-BBDD-7D90165B4EEC}" type="pres">
      <dgm:prSet presAssocID="{27052496-051F-49F1-AD2C-39A41139F36B}" presName="dot9" presStyleLbl="alignNode1" presStyleIdx="8" presStyleCnt="17"/>
      <dgm:spPr/>
      <dgm:t>
        <a:bodyPr/>
        <a:lstStyle/>
        <a:p>
          <a:endParaRPr lang="ru-RU"/>
        </a:p>
      </dgm:t>
    </dgm:pt>
    <dgm:pt modelId="{43A8075F-E80B-4489-9B6D-142AD0E81FCD}" type="pres">
      <dgm:prSet presAssocID="{27052496-051F-49F1-AD2C-39A41139F36B}" presName="dot10" presStyleLbl="alignNode1" presStyleIdx="9" presStyleCnt="17"/>
      <dgm:spPr/>
      <dgm:t>
        <a:bodyPr/>
        <a:lstStyle/>
        <a:p>
          <a:endParaRPr lang="ru-RU"/>
        </a:p>
      </dgm:t>
    </dgm:pt>
    <dgm:pt modelId="{C50ECBCB-B34A-4B1A-87EA-931F3F36FC9D}" type="pres">
      <dgm:prSet presAssocID="{27052496-051F-49F1-AD2C-39A41139F36B}" presName="dotArrow1" presStyleLbl="alignNode1" presStyleIdx="10" presStyleCnt="17"/>
      <dgm:spPr/>
      <dgm:t>
        <a:bodyPr/>
        <a:lstStyle/>
        <a:p>
          <a:endParaRPr lang="ru-RU"/>
        </a:p>
      </dgm:t>
    </dgm:pt>
    <dgm:pt modelId="{B6D6DC18-6B1F-439D-BE6D-4FFDA066897D}" type="pres">
      <dgm:prSet presAssocID="{27052496-051F-49F1-AD2C-39A41139F36B}" presName="dotArrow2" presStyleLbl="alignNode1" presStyleIdx="11" presStyleCnt="17"/>
      <dgm:spPr/>
      <dgm:t>
        <a:bodyPr/>
        <a:lstStyle/>
        <a:p>
          <a:endParaRPr lang="ru-RU"/>
        </a:p>
      </dgm:t>
    </dgm:pt>
    <dgm:pt modelId="{F99EDACB-F3C0-40FC-93EF-B8D8D1F2C1B1}" type="pres">
      <dgm:prSet presAssocID="{27052496-051F-49F1-AD2C-39A41139F36B}" presName="dotArrow3" presStyleLbl="alignNode1" presStyleIdx="12" presStyleCnt="17"/>
      <dgm:spPr/>
      <dgm:t>
        <a:bodyPr/>
        <a:lstStyle/>
        <a:p>
          <a:endParaRPr lang="ru-RU"/>
        </a:p>
      </dgm:t>
    </dgm:pt>
    <dgm:pt modelId="{6E57F600-963D-41B1-8CD5-193CC7CF439F}" type="pres">
      <dgm:prSet presAssocID="{27052496-051F-49F1-AD2C-39A41139F36B}" presName="dotArrow4" presStyleLbl="alignNode1" presStyleIdx="13" presStyleCnt="17"/>
      <dgm:spPr/>
      <dgm:t>
        <a:bodyPr/>
        <a:lstStyle/>
        <a:p>
          <a:endParaRPr lang="ru-RU"/>
        </a:p>
      </dgm:t>
    </dgm:pt>
    <dgm:pt modelId="{F44D738A-5B13-4608-9BA4-89EB2FFD3F9A}" type="pres">
      <dgm:prSet presAssocID="{27052496-051F-49F1-AD2C-39A41139F36B}" presName="dotArrow5" presStyleLbl="alignNode1" presStyleIdx="14" presStyleCnt="17"/>
      <dgm:spPr/>
      <dgm:t>
        <a:bodyPr/>
        <a:lstStyle/>
        <a:p>
          <a:endParaRPr lang="ru-RU"/>
        </a:p>
      </dgm:t>
    </dgm:pt>
    <dgm:pt modelId="{DFEB1A76-16CD-4FA5-BC7C-D9A8A1887E88}" type="pres">
      <dgm:prSet presAssocID="{27052496-051F-49F1-AD2C-39A41139F36B}" presName="dotArrow6" presStyleLbl="alignNode1" presStyleIdx="15" presStyleCnt="17"/>
      <dgm:spPr/>
      <dgm:t>
        <a:bodyPr/>
        <a:lstStyle/>
        <a:p>
          <a:endParaRPr lang="ru-RU"/>
        </a:p>
      </dgm:t>
    </dgm:pt>
    <dgm:pt modelId="{47983281-55B7-4A1A-8AB6-0741720CD183}" type="pres">
      <dgm:prSet presAssocID="{27052496-051F-49F1-AD2C-39A41139F36B}" presName="dotArrow7" presStyleLbl="alignNode1" presStyleIdx="16" presStyleCnt="17"/>
      <dgm:spPr/>
      <dgm:t>
        <a:bodyPr/>
        <a:lstStyle/>
        <a:p>
          <a:endParaRPr lang="ru-RU"/>
        </a:p>
      </dgm:t>
    </dgm:pt>
    <dgm:pt modelId="{D41B5E34-15F5-447F-BE2D-F51B78901508}" type="pres">
      <dgm:prSet presAssocID="{5CE50159-049E-44CD-BF92-0203EB3551F9}" presName="parTx1" presStyleLbl="node1" presStyleIdx="0" presStyleCnt="6" custScaleX="269423" custLinFactNeighborX="80958" custLinFactNeighborY="3129"/>
      <dgm:spPr/>
      <dgm:t>
        <a:bodyPr/>
        <a:lstStyle/>
        <a:p>
          <a:endParaRPr lang="ru-RU"/>
        </a:p>
      </dgm:t>
    </dgm:pt>
    <dgm:pt modelId="{C892395F-7D5F-4AD5-A177-7A75A89BBEEF}" type="pres">
      <dgm:prSet presAssocID="{8368F384-7F38-4732-B82A-9C6A7A05560C}" presName="picture1" presStyleCnt="0"/>
      <dgm:spPr/>
      <dgm:t>
        <a:bodyPr/>
        <a:lstStyle/>
        <a:p>
          <a:endParaRPr lang="ru-RU"/>
        </a:p>
      </dgm:t>
    </dgm:pt>
    <dgm:pt modelId="{9F68D2B0-8D1C-4C29-9C3C-BCF3B1B4625B}" type="pres">
      <dgm:prSet presAssocID="{8368F384-7F38-4732-B82A-9C6A7A05560C}" presName="imageRepeatNode" presStyleLbl="fgImgPlace1" presStyleIdx="0" presStyleCnt="6"/>
      <dgm:spPr/>
      <dgm:t>
        <a:bodyPr/>
        <a:lstStyle/>
        <a:p>
          <a:endParaRPr lang="ru-RU"/>
        </a:p>
      </dgm:t>
    </dgm:pt>
    <dgm:pt modelId="{EFEBFC27-84E1-407C-A396-8B346863C626}" type="pres">
      <dgm:prSet presAssocID="{D64C6B20-B580-44AF-B9CA-2F6AAFEF1381}" presName="parTx2" presStyleLbl="node1" presStyleIdx="1" presStyleCnt="6" custScaleX="263422" custScaleY="124210" custLinFactNeighborX="88814" custLinFactNeighborY="-18838"/>
      <dgm:spPr/>
      <dgm:t>
        <a:bodyPr/>
        <a:lstStyle/>
        <a:p>
          <a:endParaRPr lang="ru-RU"/>
        </a:p>
      </dgm:t>
    </dgm:pt>
    <dgm:pt modelId="{883FC5A7-9DD6-4F9D-A17D-1D4D6EE26290}" type="pres">
      <dgm:prSet presAssocID="{1100DCC3-E487-4B06-9F4A-D6482062E651}" presName="picture2" presStyleCnt="0"/>
      <dgm:spPr/>
      <dgm:t>
        <a:bodyPr/>
        <a:lstStyle/>
        <a:p>
          <a:endParaRPr lang="ru-RU"/>
        </a:p>
      </dgm:t>
    </dgm:pt>
    <dgm:pt modelId="{203FE054-09C8-4DCD-9CA8-56F7738CF6F8}" type="pres">
      <dgm:prSet presAssocID="{1100DCC3-E487-4B06-9F4A-D6482062E651}" presName="imageRepeatNode" presStyleLbl="fgImgPlace1" presStyleIdx="1" presStyleCnt="6" custLinFactNeighborX="-12622" custLinFactNeighborY="9900"/>
      <dgm:spPr/>
      <dgm:t>
        <a:bodyPr/>
        <a:lstStyle/>
        <a:p>
          <a:endParaRPr lang="ru-RU"/>
        </a:p>
      </dgm:t>
    </dgm:pt>
    <dgm:pt modelId="{8DE8DEE0-D3F3-451B-801C-3F4283A6A5EC}" type="pres">
      <dgm:prSet presAssocID="{ECE3089F-D771-44A5-9214-77F9E3199990}" presName="parTx3" presStyleLbl="node1" presStyleIdx="2" presStyleCnt="6" custScaleX="215419" custScaleY="131371" custLinFactNeighborX="67235" custLinFactNeighborY="-14086"/>
      <dgm:spPr/>
      <dgm:t>
        <a:bodyPr/>
        <a:lstStyle/>
        <a:p>
          <a:endParaRPr lang="ru-RU"/>
        </a:p>
      </dgm:t>
    </dgm:pt>
    <dgm:pt modelId="{609D4BA6-6F70-4A76-B213-37C5E3319433}" type="pres">
      <dgm:prSet presAssocID="{0543C1C7-4896-4B68-B0F2-D6D53DA16FE3}" presName="picture3" presStyleCnt="0"/>
      <dgm:spPr/>
      <dgm:t>
        <a:bodyPr/>
        <a:lstStyle/>
        <a:p>
          <a:endParaRPr lang="ru-RU"/>
        </a:p>
      </dgm:t>
    </dgm:pt>
    <dgm:pt modelId="{9A90CC14-0B6C-4F82-BBB4-1310831E43EA}" type="pres">
      <dgm:prSet presAssocID="{0543C1C7-4896-4B68-B0F2-D6D53DA16FE3}" presName="imageRepeatNode" presStyleLbl="fgImgPlace1" presStyleIdx="2" presStyleCnt="6"/>
      <dgm:spPr/>
      <dgm:t>
        <a:bodyPr/>
        <a:lstStyle/>
        <a:p>
          <a:endParaRPr lang="ru-RU"/>
        </a:p>
      </dgm:t>
    </dgm:pt>
    <dgm:pt modelId="{7FEEFEB0-AE95-493B-B25A-042AB2CC2577}" type="pres">
      <dgm:prSet presAssocID="{79FE91C6-4A7C-486A-9A35-3FBE9DF5936F}" presName="parTx4" presStyleLbl="node1" presStyleIdx="3" presStyleCnt="6" custScaleX="200084" custScaleY="164421" custLinFactNeighborX="47979" custLinFactNeighborY="-32610"/>
      <dgm:spPr/>
      <dgm:t>
        <a:bodyPr/>
        <a:lstStyle/>
        <a:p>
          <a:endParaRPr lang="ru-RU"/>
        </a:p>
      </dgm:t>
    </dgm:pt>
    <dgm:pt modelId="{D96E7D0A-71D0-4D45-8E8F-AAADB56D61D7}" type="pres">
      <dgm:prSet presAssocID="{09FD19CD-5ADE-41BA-B218-DDE6E344E47C}" presName="picture4" presStyleCnt="0"/>
      <dgm:spPr/>
      <dgm:t>
        <a:bodyPr/>
        <a:lstStyle/>
        <a:p>
          <a:endParaRPr lang="ru-RU"/>
        </a:p>
      </dgm:t>
    </dgm:pt>
    <dgm:pt modelId="{5C4A24E6-F59E-4BE3-B738-3F9B87AA7AB9}" type="pres">
      <dgm:prSet presAssocID="{09FD19CD-5ADE-41BA-B218-DDE6E344E47C}" presName="imageRepeatNode" presStyleLbl="fgImgPlace1" presStyleIdx="3" presStyleCnt="6"/>
      <dgm:spPr/>
      <dgm:t>
        <a:bodyPr/>
        <a:lstStyle/>
        <a:p>
          <a:endParaRPr lang="ru-RU"/>
        </a:p>
      </dgm:t>
    </dgm:pt>
    <dgm:pt modelId="{24500E50-AE94-42F5-94E2-EBBC2AEAF6B2}" type="pres">
      <dgm:prSet presAssocID="{637A5627-9177-4122-8FC3-733869AEE08B}" presName="parTx5" presStyleLbl="node1" presStyleIdx="4" presStyleCnt="6" custScaleX="180499" custScaleY="200301" custLinFactNeighborX="43153" custLinFactNeighborY="-49032"/>
      <dgm:spPr/>
      <dgm:t>
        <a:bodyPr/>
        <a:lstStyle/>
        <a:p>
          <a:endParaRPr lang="ru-RU"/>
        </a:p>
      </dgm:t>
    </dgm:pt>
    <dgm:pt modelId="{04371E6B-863A-487E-B243-3BEA3D29EE62}" type="pres">
      <dgm:prSet presAssocID="{53CD12C5-7BD2-4947-BB4C-7AFDDED198C2}" presName="picture5" presStyleCnt="0"/>
      <dgm:spPr/>
      <dgm:t>
        <a:bodyPr/>
        <a:lstStyle/>
        <a:p>
          <a:endParaRPr lang="ru-RU"/>
        </a:p>
      </dgm:t>
    </dgm:pt>
    <dgm:pt modelId="{AF2DB9AD-CD3A-4703-BB50-20D2074F0594}" type="pres">
      <dgm:prSet presAssocID="{53CD12C5-7BD2-4947-BB4C-7AFDDED198C2}" presName="imageRepeatNode" presStyleLbl="fgImgPlace1" presStyleIdx="4" presStyleCnt="6"/>
      <dgm:spPr/>
      <dgm:t>
        <a:bodyPr/>
        <a:lstStyle/>
        <a:p>
          <a:endParaRPr lang="ru-RU"/>
        </a:p>
      </dgm:t>
    </dgm:pt>
    <dgm:pt modelId="{16460876-14FD-439F-A107-A41292A9A798}" type="pres">
      <dgm:prSet presAssocID="{BF655AFA-FE4D-4FBF-B0C9-1D856F26EAD0}" presName="parTx6" presStyleLbl="node1" presStyleIdx="5" presStyleCnt="6" custScaleX="164610" custScaleY="235847" custLinFactNeighborX="35430" custLinFactNeighborY="-70857"/>
      <dgm:spPr/>
      <dgm:t>
        <a:bodyPr/>
        <a:lstStyle/>
        <a:p>
          <a:endParaRPr lang="ru-RU"/>
        </a:p>
      </dgm:t>
    </dgm:pt>
    <dgm:pt modelId="{194201DC-3FF8-4924-98DE-E15BA01CEE62}" type="pres">
      <dgm:prSet presAssocID="{3137204F-3169-4D89-8BEB-86B2C1A841A7}" presName="picture6" presStyleCnt="0"/>
      <dgm:spPr/>
      <dgm:t>
        <a:bodyPr/>
        <a:lstStyle/>
        <a:p>
          <a:endParaRPr lang="ru-RU"/>
        </a:p>
      </dgm:t>
    </dgm:pt>
    <dgm:pt modelId="{BA0E26A7-1183-4328-9961-658879672773}" type="pres">
      <dgm:prSet presAssocID="{3137204F-3169-4D89-8BEB-86B2C1A841A7}" presName="imageRepeatNode" presStyleLbl="fgImgPlace1" presStyleIdx="5" presStyleCnt="6"/>
      <dgm:spPr/>
      <dgm:t>
        <a:bodyPr/>
        <a:lstStyle/>
        <a:p>
          <a:endParaRPr lang="ru-RU"/>
        </a:p>
      </dgm:t>
    </dgm:pt>
  </dgm:ptLst>
  <dgm:cxnLst>
    <dgm:cxn modelId="{34246ACC-5C44-4FD6-BF59-8E25C39E1898}" type="presOf" srcId="{53CD12C5-7BD2-4947-BB4C-7AFDDED198C2}" destId="{AF2DB9AD-CD3A-4703-BB50-20D2074F0594}" srcOrd="0" destOrd="0" presId="urn:microsoft.com/office/officeart/2008/layout/AscendingPictureAccentProcess"/>
    <dgm:cxn modelId="{9ED6615A-C863-46D2-A421-C564ABF32B1B}" srcId="{27052496-051F-49F1-AD2C-39A41139F36B}" destId="{D64C6B20-B580-44AF-B9CA-2F6AAFEF1381}" srcOrd="1" destOrd="0" parTransId="{14EB162A-D637-4483-A216-167B66BA4E36}" sibTransId="{1100DCC3-E487-4B06-9F4A-D6482062E651}"/>
    <dgm:cxn modelId="{FB066B4C-B67C-46ED-83E2-85FF901B3498}" type="presOf" srcId="{79FE91C6-4A7C-486A-9A35-3FBE9DF5936F}" destId="{7FEEFEB0-AE95-493B-B25A-042AB2CC2577}" srcOrd="0" destOrd="0" presId="urn:microsoft.com/office/officeart/2008/layout/AscendingPictureAccentProcess"/>
    <dgm:cxn modelId="{3C427BCE-CFF1-4FB3-AA8B-2E6743CE7B07}" type="presOf" srcId="{1100DCC3-E487-4B06-9F4A-D6482062E651}" destId="{203FE054-09C8-4DCD-9CA8-56F7738CF6F8}" srcOrd="0" destOrd="0" presId="urn:microsoft.com/office/officeart/2008/layout/AscendingPictureAccentProcess"/>
    <dgm:cxn modelId="{909AFF74-FC76-48AB-9D7A-9D282FEAFBA0}" type="presOf" srcId="{3137204F-3169-4D89-8BEB-86B2C1A841A7}" destId="{BA0E26A7-1183-4328-9961-658879672773}" srcOrd="0" destOrd="0" presId="urn:microsoft.com/office/officeart/2008/layout/AscendingPictureAccentProcess"/>
    <dgm:cxn modelId="{D5667007-6A29-4655-9BA0-137F6A7E6A39}" type="presOf" srcId="{27052496-051F-49F1-AD2C-39A41139F36B}" destId="{CA056031-EE39-4833-98ED-2292C25C6118}" srcOrd="0" destOrd="0" presId="urn:microsoft.com/office/officeart/2008/layout/AscendingPictureAccentProcess"/>
    <dgm:cxn modelId="{517422FF-57E2-46CF-89E4-027C19DC757B}" type="presOf" srcId="{8368F384-7F38-4732-B82A-9C6A7A05560C}" destId="{9F68D2B0-8D1C-4C29-9C3C-BCF3B1B4625B}" srcOrd="0" destOrd="0" presId="urn:microsoft.com/office/officeart/2008/layout/AscendingPictureAccentProcess"/>
    <dgm:cxn modelId="{3C854D03-872E-40FF-9E9C-463F6A37249C}" type="presOf" srcId="{0543C1C7-4896-4B68-B0F2-D6D53DA16FE3}" destId="{9A90CC14-0B6C-4F82-BBB4-1310831E43EA}" srcOrd="0" destOrd="0" presId="urn:microsoft.com/office/officeart/2008/layout/AscendingPictureAccentProcess"/>
    <dgm:cxn modelId="{32294A93-7AA8-482F-A165-7B08A6474461}" srcId="{27052496-051F-49F1-AD2C-39A41139F36B}" destId="{BF655AFA-FE4D-4FBF-B0C9-1D856F26EAD0}" srcOrd="5" destOrd="0" parTransId="{CA156D5B-D0AD-49AD-BC4A-779E505FB34C}" sibTransId="{3137204F-3169-4D89-8BEB-86B2C1A841A7}"/>
    <dgm:cxn modelId="{0752230E-DCB9-47BD-BBA7-EC279397334C}" srcId="{27052496-051F-49F1-AD2C-39A41139F36B}" destId="{637A5627-9177-4122-8FC3-733869AEE08B}" srcOrd="4" destOrd="0" parTransId="{07AD6E9F-18A2-492C-B9BB-33E30C9459C7}" sibTransId="{53CD12C5-7BD2-4947-BB4C-7AFDDED198C2}"/>
    <dgm:cxn modelId="{C49EFD72-C431-4EF3-B286-4E16D38756B0}" type="presOf" srcId="{637A5627-9177-4122-8FC3-733869AEE08B}" destId="{24500E50-AE94-42F5-94E2-EBBC2AEAF6B2}" srcOrd="0" destOrd="0" presId="urn:microsoft.com/office/officeart/2008/layout/AscendingPictureAccentProcess"/>
    <dgm:cxn modelId="{95EBBD25-A34C-43F6-BB5F-FE208BD02596}" type="presOf" srcId="{ECE3089F-D771-44A5-9214-77F9E3199990}" destId="{8DE8DEE0-D3F3-451B-801C-3F4283A6A5EC}" srcOrd="0" destOrd="0" presId="urn:microsoft.com/office/officeart/2008/layout/AscendingPictureAccentProcess"/>
    <dgm:cxn modelId="{68F84214-1070-473F-B2A3-3DAC48329F2D}" type="presOf" srcId="{BF655AFA-FE4D-4FBF-B0C9-1D856F26EAD0}" destId="{16460876-14FD-439F-A107-A41292A9A798}" srcOrd="0" destOrd="0" presId="urn:microsoft.com/office/officeart/2008/layout/AscendingPictureAccentProcess"/>
    <dgm:cxn modelId="{8C58F3AE-673A-4B16-8888-CD267874B464}" srcId="{27052496-051F-49F1-AD2C-39A41139F36B}" destId="{5CE50159-049E-44CD-BF92-0203EB3551F9}" srcOrd="0" destOrd="0" parTransId="{63D94C05-323E-4FBC-883C-D2F4C32C5BAE}" sibTransId="{8368F384-7F38-4732-B82A-9C6A7A05560C}"/>
    <dgm:cxn modelId="{545D8224-1E69-4D55-8B0E-21B2CB724B88}" type="presOf" srcId="{5CE50159-049E-44CD-BF92-0203EB3551F9}" destId="{D41B5E34-15F5-447F-BE2D-F51B78901508}" srcOrd="0" destOrd="0" presId="urn:microsoft.com/office/officeart/2008/layout/AscendingPictureAccentProcess"/>
    <dgm:cxn modelId="{517BA94E-51D5-4914-86BF-8718CA22CA4E}" srcId="{27052496-051F-49F1-AD2C-39A41139F36B}" destId="{ECE3089F-D771-44A5-9214-77F9E3199990}" srcOrd="2" destOrd="0" parTransId="{DA5859FC-A155-4A6D-AD6C-3A05E140C333}" sibTransId="{0543C1C7-4896-4B68-B0F2-D6D53DA16FE3}"/>
    <dgm:cxn modelId="{CEFA3E24-091D-4AE6-B026-DEAA0FECBEC6}" type="presOf" srcId="{09FD19CD-5ADE-41BA-B218-DDE6E344E47C}" destId="{5C4A24E6-F59E-4BE3-B738-3F9B87AA7AB9}" srcOrd="0" destOrd="0" presId="urn:microsoft.com/office/officeart/2008/layout/AscendingPictureAccentProcess"/>
    <dgm:cxn modelId="{993F7D28-CBF4-4FE7-9708-ED7FE6081A87}" srcId="{27052496-051F-49F1-AD2C-39A41139F36B}" destId="{79FE91C6-4A7C-486A-9A35-3FBE9DF5936F}" srcOrd="3" destOrd="0" parTransId="{47516BE8-5DF4-497B-901E-FE4FD0506191}" sibTransId="{09FD19CD-5ADE-41BA-B218-DDE6E344E47C}"/>
    <dgm:cxn modelId="{0125BC35-215F-44E9-956F-757E20544841}" type="presOf" srcId="{D64C6B20-B580-44AF-B9CA-2F6AAFEF1381}" destId="{EFEBFC27-84E1-407C-A396-8B346863C626}" srcOrd="0" destOrd="0" presId="urn:microsoft.com/office/officeart/2008/layout/AscendingPictureAccentProcess"/>
    <dgm:cxn modelId="{FF706F61-193A-46CB-A3A2-5C37AD0F925E}" type="presParOf" srcId="{CA056031-EE39-4833-98ED-2292C25C6118}" destId="{ECBC3F47-FCD0-4CD4-9E1B-AEE7DDEF470B}" srcOrd="0" destOrd="0" presId="urn:microsoft.com/office/officeart/2008/layout/AscendingPictureAccentProcess"/>
    <dgm:cxn modelId="{71424D5D-DB16-4D82-9A2F-B4ED1971CA91}" type="presParOf" srcId="{CA056031-EE39-4833-98ED-2292C25C6118}" destId="{55E75993-7A5E-4CBC-8515-CF52B1DD16F3}" srcOrd="1" destOrd="0" presId="urn:microsoft.com/office/officeart/2008/layout/AscendingPictureAccentProcess"/>
    <dgm:cxn modelId="{6BD4ABF5-9749-4D72-8BC4-F54CA1026521}" type="presParOf" srcId="{CA056031-EE39-4833-98ED-2292C25C6118}" destId="{43B803EE-A265-409F-901E-FD0155C25EE1}" srcOrd="2" destOrd="0" presId="urn:microsoft.com/office/officeart/2008/layout/AscendingPictureAccentProcess"/>
    <dgm:cxn modelId="{6E3B0339-EAC8-4EFD-9F1D-87590469788C}" type="presParOf" srcId="{CA056031-EE39-4833-98ED-2292C25C6118}" destId="{587DE427-0FD4-4437-98CF-FFD4EC7DBBFF}" srcOrd="3" destOrd="0" presId="urn:microsoft.com/office/officeart/2008/layout/AscendingPictureAccentProcess"/>
    <dgm:cxn modelId="{61908B9B-987F-45ED-90C6-1C25EB99CB0F}" type="presParOf" srcId="{CA056031-EE39-4833-98ED-2292C25C6118}" destId="{52128349-1EDF-4A11-A4B7-72E181F29E77}" srcOrd="4" destOrd="0" presId="urn:microsoft.com/office/officeart/2008/layout/AscendingPictureAccentProcess"/>
    <dgm:cxn modelId="{4BABECD1-2871-495D-A778-C302BBFA0184}" type="presParOf" srcId="{CA056031-EE39-4833-98ED-2292C25C6118}" destId="{6DDE19A4-F588-47F3-8BBC-ECDCF38EB29D}" srcOrd="5" destOrd="0" presId="urn:microsoft.com/office/officeart/2008/layout/AscendingPictureAccentProcess"/>
    <dgm:cxn modelId="{B402E05B-9704-432B-BFE0-FB1E01E46D5F}" type="presParOf" srcId="{CA056031-EE39-4833-98ED-2292C25C6118}" destId="{606DEC37-8BD3-4091-B42A-814510DE1864}" srcOrd="6" destOrd="0" presId="urn:microsoft.com/office/officeart/2008/layout/AscendingPictureAccentProcess"/>
    <dgm:cxn modelId="{0012445A-C7BF-4777-95F5-1A002FA656E3}" type="presParOf" srcId="{CA056031-EE39-4833-98ED-2292C25C6118}" destId="{0E9BE118-7D75-4BB2-8A01-5090999F41A5}" srcOrd="7" destOrd="0" presId="urn:microsoft.com/office/officeart/2008/layout/AscendingPictureAccentProcess"/>
    <dgm:cxn modelId="{9A6EC8E0-64CD-4399-BD7B-3B25DB198A53}" type="presParOf" srcId="{CA056031-EE39-4833-98ED-2292C25C6118}" destId="{80D4C049-C2CB-4300-BBDD-7D90165B4EEC}" srcOrd="8" destOrd="0" presId="urn:microsoft.com/office/officeart/2008/layout/AscendingPictureAccentProcess"/>
    <dgm:cxn modelId="{0B4DC271-3FE8-4DF5-8D1F-134728D73759}" type="presParOf" srcId="{CA056031-EE39-4833-98ED-2292C25C6118}" destId="{43A8075F-E80B-4489-9B6D-142AD0E81FCD}" srcOrd="9" destOrd="0" presId="urn:microsoft.com/office/officeart/2008/layout/AscendingPictureAccentProcess"/>
    <dgm:cxn modelId="{F72BA301-3541-4FD7-BDF0-130D9B6EAE69}" type="presParOf" srcId="{CA056031-EE39-4833-98ED-2292C25C6118}" destId="{C50ECBCB-B34A-4B1A-87EA-931F3F36FC9D}" srcOrd="10" destOrd="0" presId="urn:microsoft.com/office/officeart/2008/layout/AscendingPictureAccentProcess"/>
    <dgm:cxn modelId="{312D0178-892F-4520-9F8D-7AE4CEE8F7F4}" type="presParOf" srcId="{CA056031-EE39-4833-98ED-2292C25C6118}" destId="{B6D6DC18-6B1F-439D-BE6D-4FFDA066897D}" srcOrd="11" destOrd="0" presId="urn:microsoft.com/office/officeart/2008/layout/AscendingPictureAccentProcess"/>
    <dgm:cxn modelId="{491E384A-E848-4A98-ABF1-CE28AFADE9FA}" type="presParOf" srcId="{CA056031-EE39-4833-98ED-2292C25C6118}" destId="{F99EDACB-F3C0-40FC-93EF-B8D8D1F2C1B1}" srcOrd="12" destOrd="0" presId="urn:microsoft.com/office/officeart/2008/layout/AscendingPictureAccentProcess"/>
    <dgm:cxn modelId="{679E377A-ADD7-42CA-89FE-24286D1C1471}" type="presParOf" srcId="{CA056031-EE39-4833-98ED-2292C25C6118}" destId="{6E57F600-963D-41B1-8CD5-193CC7CF439F}" srcOrd="13" destOrd="0" presId="urn:microsoft.com/office/officeart/2008/layout/AscendingPictureAccentProcess"/>
    <dgm:cxn modelId="{620E00AC-A895-4587-BA94-95AA33DD1445}" type="presParOf" srcId="{CA056031-EE39-4833-98ED-2292C25C6118}" destId="{F44D738A-5B13-4608-9BA4-89EB2FFD3F9A}" srcOrd="14" destOrd="0" presId="urn:microsoft.com/office/officeart/2008/layout/AscendingPictureAccentProcess"/>
    <dgm:cxn modelId="{ECCDD336-1303-4683-9063-E57B7D4677E1}" type="presParOf" srcId="{CA056031-EE39-4833-98ED-2292C25C6118}" destId="{DFEB1A76-16CD-4FA5-BC7C-D9A8A1887E88}" srcOrd="15" destOrd="0" presId="urn:microsoft.com/office/officeart/2008/layout/AscendingPictureAccentProcess"/>
    <dgm:cxn modelId="{0C080F96-F22C-4AE3-8E5D-5A172F41354E}" type="presParOf" srcId="{CA056031-EE39-4833-98ED-2292C25C6118}" destId="{47983281-55B7-4A1A-8AB6-0741720CD183}" srcOrd="16" destOrd="0" presId="urn:microsoft.com/office/officeart/2008/layout/AscendingPictureAccentProcess"/>
    <dgm:cxn modelId="{233E7714-85A6-4192-9CAA-0E7DAAEE3F5B}" type="presParOf" srcId="{CA056031-EE39-4833-98ED-2292C25C6118}" destId="{D41B5E34-15F5-447F-BE2D-F51B78901508}" srcOrd="17" destOrd="0" presId="urn:microsoft.com/office/officeart/2008/layout/AscendingPictureAccentProcess"/>
    <dgm:cxn modelId="{F32F1DB8-884D-424D-A240-0E6E3487308D}" type="presParOf" srcId="{CA056031-EE39-4833-98ED-2292C25C6118}" destId="{C892395F-7D5F-4AD5-A177-7A75A89BBEEF}" srcOrd="18" destOrd="0" presId="urn:microsoft.com/office/officeart/2008/layout/AscendingPictureAccentProcess"/>
    <dgm:cxn modelId="{0C45731F-F32B-4F04-88F7-2051214AFA59}" type="presParOf" srcId="{C892395F-7D5F-4AD5-A177-7A75A89BBEEF}" destId="{9F68D2B0-8D1C-4C29-9C3C-BCF3B1B4625B}" srcOrd="0" destOrd="0" presId="urn:microsoft.com/office/officeart/2008/layout/AscendingPictureAccentProcess"/>
    <dgm:cxn modelId="{941EE03D-2715-40D9-85CF-567B30AA6313}" type="presParOf" srcId="{CA056031-EE39-4833-98ED-2292C25C6118}" destId="{EFEBFC27-84E1-407C-A396-8B346863C626}" srcOrd="19" destOrd="0" presId="urn:microsoft.com/office/officeart/2008/layout/AscendingPictureAccentProcess"/>
    <dgm:cxn modelId="{48F9C33D-4EAB-403D-BA82-3114C122D353}" type="presParOf" srcId="{CA056031-EE39-4833-98ED-2292C25C6118}" destId="{883FC5A7-9DD6-4F9D-A17D-1D4D6EE26290}" srcOrd="20" destOrd="0" presId="urn:microsoft.com/office/officeart/2008/layout/AscendingPictureAccentProcess"/>
    <dgm:cxn modelId="{11178A01-4924-4691-846F-9CCABE46A41D}" type="presParOf" srcId="{883FC5A7-9DD6-4F9D-A17D-1D4D6EE26290}" destId="{203FE054-09C8-4DCD-9CA8-56F7738CF6F8}" srcOrd="0" destOrd="0" presId="urn:microsoft.com/office/officeart/2008/layout/AscendingPictureAccentProcess"/>
    <dgm:cxn modelId="{8B518D16-BADF-4F47-90A0-03C51488F291}" type="presParOf" srcId="{CA056031-EE39-4833-98ED-2292C25C6118}" destId="{8DE8DEE0-D3F3-451B-801C-3F4283A6A5EC}" srcOrd="21" destOrd="0" presId="urn:microsoft.com/office/officeart/2008/layout/AscendingPictureAccentProcess"/>
    <dgm:cxn modelId="{1EB379D5-7795-410D-8734-CA65971CB951}" type="presParOf" srcId="{CA056031-EE39-4833-98ED-2292C25C6118}" destId="{609D4BA6-6F70-4A76-B213-37C5E3319433}" srcOrd="22" destOrd="0" presId="urn:microsoft.com/office/officeart/2008/layout/AscendingPictureAccentProcess"/>
    <dgm:cxn modelId="{7370A2AB-96F2-4C3D-A21A-9C66DE41662F}" type="presParOf" srcId="{609D4BA6-6F70-4A76-B213-37C5E3319433}" destId="{9A90CC14-0B6C-4F82-BBB4-1310831E43EA}" srcOrd="0" destOrd="0" presId="urn:microsoft.com/office/officeart/2008/layout/AscendingPictureAccentProcess"/>
    <dgm:cxn modelId="{8FA8F481-52BD-496D-9544-5B3E322D77B9}" type="presParOf" srcId="{CA056031-EE39-4833-98ED-2292C25C6118}" destId="{7FEEFEB0-AE95-493B-B25A-042AB2CC2577}" srcOrd="23" destOrd="0" presId="urn:microsoft.com/office/officeart/2008/layout/AscendingPictureAccentProcess"/>
    <dgm:cxn modelId="{F9DDFD93-CCBD-4DCE-AC53-F6CEC68AFD42}" type="presParOf" srcId="{CA056031-EE39-4833-98ED-2292C25C6118}" destId="{D96E7D0A-71D0-4D45-8E8F-AAADB56D61D7}" srcOrd="24" destOrd="0" presId="urn:microsoft.com/office/officeart/2008/layout/AscendingPictureAccentProcess"/>
    <dgm:cxn modelId="{9990D933-1B37-4DA9-909D-35A18C785E65}" type="presParOf" srcId="{D96E7D0A-71D0-4D45-8E8F-AAADB56D61D7}" destId="{5C4A24E6-F59E-4BE3-B738-3F9B87AA7AB9}" srcOrd="0" destOrd="0" presId="urn:microsoft.com/office/officeart/2008/layout/AscendingPictureAccentProcess"/>
    <dgm:cxn modelId="{C83F2F1D-C828-4169-9726-369C680F9CD1}" type="presParOf" srcId="{CA056031-EE39-4833-98ED-2292C25C6118}" destId="{24500E50-AE94-42F5-94E2-EBBC2AEAF6B2}" srcOrd="25" destOrd="0" presId="urn:microsoft.com/office/officeart/2008/layout/AscendingPictureAccentProcess"/>
    <dgm:cxn modelId="{6A847CE6-8C4C-4EEA-A29A-AEB6D5D9B272}" type="presParOf" srcId="{CA056031-EE39-4833-98ED-2292C25C6118}" destId="{04371E6B-863A-487E-B243-3BEA3D29EE62}" srcOrd="26" destOrd="0" presId="urn:microsoft.com/office/officeart/2008/layout/AscendingPictureAccentProcess"/>
    <dgm:cxn modelId="{54E2DC31-5ADD-4D71-9B42-884D345CC930}" type="presParOf" srcId="{04371E6B-863A-487E-B243-3BEA3D29EE62}" destId="{AF2DB9AD-CD3A-4703-BB50-20D2074F0594}" srcOrd="0" destOrd="0" presId="urn:microsoft.com/office/officeart/2008/layout/AscendingPictureAccentProcess"/>
    <dgm:cxn modelId="{09273883-159E-41BC-854D-500AB84B0F49}" type="presParOf" srcId="{CA056031-EE39-4833-98ED-2292C25C6118}" destId="{16460876-14FD-439F-A107-A41292A9A798}" srcOrd="27" destOrd="0" presId="urn:microsoft.com/office/officeart/2008/layout/AscendingPictureAccentProcess"/>
    <dgm:cxn modelId="{4B933CD4-D98A-4010-8502-3BF0889697B4}" type="presParOf" srcId="{CA056031-EE39-4833-98ED-2292C25C6118}" destId="{194201DC-3FF8-4924-98DE-E15BA01CEE62}" srcOrd="28" destOrd="0" presId="urn:microsoft.com/office/officeart/2008/layout/AscendingPictureAccentProcess"/>
    <dgm:cxn modelId="{9472A6EA-CE5F-434F-AE86-6E122F78EC96}" type="presParOf" srcId="{194201DC-3FF8-4924-98DE-E15BA01CEE62}" destId="{BA0E26A7-1183-4328-9961-658879672773}" srcOrd="0" destOrd="0" presId="urn:microsoft.com/office/officeart/2008/layout/AscendingPictureAccentProcess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DD334-50F4-4F2F-8311-D8811535B6F5}">
      <dsp:nvSpPr>
        <dsp:cNvPr id="0" name=""/>
        <dsp:cNvSpPr/>
      </dsp:nvSpPr>
      <dsp:spPr>
        <a:xfrm>
          <a:off x="0" y="0"/>
          <a:ext cx="6897420" cy="7055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Солиқларни соддалаштириш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34442" y="34442"/>
        <a:ext cx="6828536" cy="636657"/>
      </dsp:txXfrm>
    </dsp:sp>
    <dsp:sp modelId="{4A14219B-CE04-4E3F-A333-8AE4EF2F66EC}">
      <dsp:nvSpPr>
        <dsp:cNvPr id="0" name=""/>
        <dsp:cNvSpPr/>
      </dsp:nvSpPr>
      <dsp:spPr>
        <a:xfrm>
          <a:off x="0" y="718152"/>
          <a:ext cx="6897420" cy="7055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ва тўловларнинг сонини қисқартириш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34442" y="752594"/>
        <a:ext cx="6828536" cy="636657"/>
      </dsp:txXfrm>
    </dsp:sp>
    <dsp:sp modelId="{91684DE4-6E15-48F1-9B0F-6B41CD8C9245}">
      <dsp:nvSpPr>
        <dsp:cNvPr id="0" name=""/>
        <dsp:cNvSpPr/>
      </dsp:nvSpPr>
      <dsp:spPr>
        <a:xfrm>
          <a:off x="0" y="1434381"/>
          <a:ext cx="6897420" cy="7055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ставкаларини пасайтириш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34442" y="1468823"/>
        <a:ext cx="6828536" cy="636657"/>
      </dsp:txXfrm>
    </dsp:sp>
    <dsp:sp modelId="{88270509-39F8-4F88-BFC4-7ABA2E32FBCE}">
      <dsp:nvSpPr>
        <dsp:cNvPr id="0" name=""/>
        <dsp:cNvSpPr/>
      </dsp:nvSpPr>
      <dsp:spPr>
        <a:xfrm>
          <a:off x="0" y="2150611"/>
          <a:ext cx="6897420" cy="7055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юкини тенг тақсимлаш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34442" y="2185053"/>
        <a:ext cx="6828536" cy="636657"/>
      </dsp:txXfrm>
    </dsp:sp>
    <dsp:sp modelId="{F79FC897-6F96-4574-B3AE-EFF91F0FF75F}">
      <dsp:nvSpPr>
        <dsp:cNvPr id="0" name=""/>
        <dsp:cNvSpPr/>
      </dsp:nvSpPr>
      <dsp:spPr>
        <a:xfrm>
          <a:off x="0" y="2866840"/>
          <a:ext cx="6897420" cy="7055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Бизнесни хуфиёна иқтисодиётдан очиқ ишлашга чиқариш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34442" y="2901282"/>
        <a:ext cx="6828536" cy="636657"/>
      </dsp:txXfrm>
    </dsp:sp>
    <dsp:sp modelId="{DDFE9698-E3BC-44E2-87B1-013B5A8537C1}">
      <dsp:nvSpPr>
        <dsp:cNvPr id="0" name=""/>
        <dsp:cNvSpPr/>
      </dsp:nvSpPr>
      <dsp:spPr>
        <a:xfrm>
          <a:off x="0" y="3584993"/>
          <a:ext cx="6897420" cy="7055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24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Инвестицион жозибадорликни ошириш </a:t>
          </a:r>
          <a:endParaRPr lang="ru-RU" sz="24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34442" y="3619435"/>
        <a:ext cx="6828536" cy="6366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BC3F47-FCD0-4CD4-9E1B-AEE7DDEF470B}">
      <dsp:nvSpPr>
        <dsp:cNvPr id="0" name=""/>
        <dsp:cNvSpPr/>
      </dsp:nvSpPr>
      <dsp:spPr>
        <a:xfrm>
          <a:off x="3385954" y="4384829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E75993-7A5E-4CBC-8515-CF52B1DD16F3}">
      <dsp:nvSpPr>
        <dsp:cNvPr id="0" name=""/>
        <dsp:cNvSpPr/>
      </dsp:nvSpPr>
      <dsp:spPr>
        <a:xfrm>
          <a:off x="3231652" y="4450988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B803EE-A265-409F-901E-FD0155C25EE1}">
      <dsp:nvSpPr>
        <dsp:cNvPr id="0" name=""/>
        <dsp:cNvSpPr/>
      </dsp:nvSpPr>
      <dsp:spPr>
        <a:xfrm>
          <a:off x="3074449" y="4507327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87DE427-0FD4-4437-98CF-FFD4EC7DBBFF}">
      <dsp:nvSpPr>
        <dsp:cNvPr id="0" name=""/>
        <dsp:cNvSpPr/>
      </dsp:nvSpPr>
      <dsp:spPr>
        <a:xfrm>
          <a:off x="2914926" y="4553329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2128349-1EDF-4A11-A4B7-72E181F29E77}">
      <dsp:nvSpPr>
        <dsp:cNvPr id="0" name=""/>
        <dsp:cNvSpPr/>
      </dsp:nvSpPr>
      <dsp:spPr>
        <a:xfrm>
          <a:off x="2753663" y="4588993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DDE19A4-F588-47F3-8BBC-ECDCF38EB29D}">
      <dsp:nvSpPr>
        <dsp:cNvPr id="0" name=""/>
        <dsp:cNvSpPr/>
      </dsp:nvSpPr>
      <dsp:spPr>
        <a:xfrm>
          <a:off x="4261880" y="3765102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06DEC37-8BD3-4091-B42A-814510DE1864}">
      <dsp:nvSpPr>
        <dsp:cNvPr id="0" name=""/>
        <dsp:cNvSpPr/>
      </dsp:nvSpPr>
      <dsp:spPr>
        <a:xfrm>
          <a:off x="4133101" y="3888117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E9BE118-7D75-4BB2-8A01-5090999F41A5}">
      <dsp:nvSpPr>
        <dsp:cNvPr id="0" name=""/>
        <dsp:cNvSpPr/>
      </dsp:nvSpPr>
      <dsp:spPr>
        <a:xfrm>
          <a:off x="4821080" y="3034765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D4C049-C2CB-4300-BBDD-7D90165B4EEC}">
      <dsp:nvSpPr>
        <dsp:cNvPr id="0" name=""/>
        <dsp:cNvSpPr/>
      </dsp:nvSpPr>
      <dsp:spPr>
        <a:xfrm>
          <a:off x="5199874" y="2171075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A8075F-E80B-4489-9B6D-142AD0E81FCD}">
      <dsp:nvSpPr>
        <dsp:cNvPr id="0" name=""/>
        <dsp:cNvSpPr/>
      </dsp:nvSpPr>
      <dsp:spPr>
        <a:xfrm>
          <a:off x="5380280" y="1271721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0ECBCB-B34A-4B1A-87EA-931F3F36FC9D}">
      <dsp:nvSpPr>
        <dsp:cNvPr id="0" name=""/>
        <dsp:cNvSpPr/>
      </dsp:nvSpPr>
      <dsp:spPr>
        <a:xfrm>
          <a:off x="5223077" y="202834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6D6DC18-6B1F-439D-BE6D-4FFDA066897D}">
      <dsp:nvSpPr>
        <dsp:cNvPr id="0" name=""/>
        <dsp:cNvSpPr/>
      </dsp:nvSpPr>
      <dsp:spPr>
        <a:xfrm>
          <a:off x="5330393" y="116517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99EDACB-F3C0-40FC-93EF-B8D8D1F2C1B1}">
      <dsp:nvSpPr>
        <dsp:cNvPr id="0" name=""/>
        <dsp:cNvSpPr/>
      </dsp:nvSpPr>
      <dsp:spPr>
        <a:xfrm>
          <a:off x="5438288" y="30199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E57F600-963D-41B1-8CD5-193CC7CF439F}">
      <dsp:nvSpPr>
        <dsp:cNvPr id="0" name=""/>
        <dsp:cNvSpPr/>
      </dsp:nvSpPr>
      <dsp:spPr>
        <a:xfrm>
          <a:off x="5545604" y="116517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44D738A-5B13-4608-9BA4-89EB2FFD3F9A}">
      <dsp:nvSpPr>
        <dsp:cNvPr id="0" name=""/>
        <dsp:cNvSpPr/>
      </dsp:nvSpPr>
      <dsp:spPr>
        <a:xfrm>
          <a:off x="5652919" y="202834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EB1A76-16CD-4FA5-BC7C-D9A8A1887E88}">
      <dsp:nvSpPr>
        <dsp:cNvPr id="0" name=""/>
        <dsp:cNvSpPr/>
      </dsp:nvSpPr>
      <dsp:spPr>
        <a:xfrm>
          <a:off x="5438288" y="212137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7983281-55B7-4A1A-8AB6-0741720CD183}">
      <dsp:nvSpPr>
        <dsp:cNvPr id="0" name=""/>
        <dsp:cNvSpPr/>
      </dsp:nvSpPr>
      <dsp:spPr>
        <a:xfrm>
          <a:off x="5438288" y="394076"/>
          <a:ext cx="72510" cy="7251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1B5E34-15F5-447F-BE2D-F51B78901508}">
      <dsp:nvSpPr>
        <dsp:cNvPr id="0" name=""/>
        <dsp:cNvSpPr/>
      </dsp:nvSpPr>
      <dsp:spPr>
        <a:xfrm>
          <a:off x="2321099" y="4732434"/>
          <a:ext cx="4213517" cy="419181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1026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Солиқларни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ҳисоблаш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ва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тўлашнинг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соддалаштириш</a:t>
          </a:r>
          <a:endParaRPr lang="ru-RU" sz="16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2341562" y="4752897"/>
        <a:ext cx="4172591" cy="378255"/>
      </dsp:txXfrm>
    </dsp:sp>
    <dsp:sp modelId="{9F68D2B0-8D1C-4C29-9C3C-BCF3B1B4625B}">
      <dsp:nvSpPr>
        <dsp:cNvPr id="0" name=""/>
        <dsp:cNvSpPr/>
      </dsp:nvSpPr>
      <dsp:spPr>
        <a:xfrm>
          <a:off x="1945897" y="4308148"/>
          <a:ext cx="725104" cy="7251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FEBFC27-84E1-407C-A396-8B346863C626}">
      <dsp:nvSpPr>
        <dsp:cNvPr id="0" name=""/>
        <dsp:cNvSpPr/>
      </dsp:nvSpPr>
      <dsp:spPr>
        <a:xfrm>
          <a:off x="3990399" y="4090831"/>
          <a:ext cx="4119668" cy="52066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102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тўловчилар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учун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харажат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ва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оворагарчиликларнинг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қисқартириш</a:t>
          </a:r>
          <a:endParaRPr lang="ru-RU" sz="1600" b="1" kern="1200" dirty="0" smtClean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4015816" y="4116248"/>
        <a:ext cx="4068834" cy="469831"/>
      </dsp:txXfrm>
    </dsp:sp>
    <dsp:sp modelId="{203FE054-09C8-4DCD-9CA8-56F7738CF6F8}">
      <dsp:nvSpPr>
        <dsp:cNvPr id="0" name=""/>
        <dsp:cNvSpPr/>
      </dsp:nvSpPr>
      <dsp:spPr>
        <a:xfrm>
          <a:off x="3353890" y="3881160"/>
          <a:ext cx="725104" cy="7251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DE8DEE0-D3F3-451B-801C-3F4283A6A5EC}">
      <dsp:nvSpPr>
        <dsp:cNvPr id="0" name=""/>
        <dsp:cNvSpPr/>
      </dsp:nvSpPr>
      <dsp:spPr>
        <a:xfrm>
          <a:off x="4767891" y="3348865"/>
          <a:ext cx="3368947" cy="55068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1026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</a:t>
          </a:r>
          <a:r>
            <a:rPr lang="ru-RU" sz="18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тизими</a:t>
          </a:r>
          <a:r>
            <a:rPr lang="ru-RU" sz="18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шаффофлигига</a:t>
          </a:r>
          <a:r>
            <a:rPr lang="ru-RU" sz="18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эришиш</a:t>
          </a:r>
          <a:endParaRPr lang="ru-RU" sz="1800" b="1" kern="1200" dirty="0" smtClean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4794773" y="3375747"/>
        <a:ext cx="3315183" cy="496919"/>
      </dsp:txXfrm>
    </dsp:sp>
    <dsp:sp modelId="{9A90CC14-0B6C-4F82-BBB4-1310831E43EA}">
      <dsp:nvSpPr>
        <dsp:cNvPr id="0" name=""/>
        <dsp:cNvSpPr/>
      </dsp:nvSpPr>
      <dsp:spPr>
        <a:xfrm>
          <a:off x="4185019" y="3062491"/>
          <a:ext cx="725104" cy="7251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FEEFEB0-AE95-493B-B25A-042AB2CC2577}">
      <dsp:nvSpPr>
        <dsp:cNvPr id="0" name=""/>
        <dsp:cNvSpPr/>
      </dsp:nvSpPr>
      <dsp:spPr>
        <a:xfrm>
          <a:off x="5032741" y="2384258"/>
          <a:ext cx="3129122" cy="68922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102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600" b="1" kern="1200" noProof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Солиқ органи ва солиқ тўловчи ўртасида ишчан муносабат шакллантириш</a:t>
          </a:r>
          <a:endParaRPr lang="uz-Cyrl-UZ" sz="1600" b="1" kern="1200" noProof="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5066386" y="2417903"/>
        <a:ext cx="3061832" cy="621932"/>
      </dsp:txXfrm>
    </dsp:sp>
    <dsp:sp modelId="{5C4A24E6-F59E-4BE3-B738-3F9B87AA7AB9}">
      <dsp:nvSpPr>
        <dsp:cNvPr id="0" name=""/>
        <dsp:cNvSpPr/>
      </dsp:nvSpPr>
      <dsp:spPr>
        <a:xfrm>
          <a:off x="4631103" y="2244803"/>
          <a:ext cx="725104" cy="7251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4500E50-AE94-42F5-94E2-EBBC2AEAF6B2}">
      <dsp:nvSpPr>
        <dsp:cNvPr id="0" name=""/>
        <dsp:cNvSpPr/>
      </dsp:nvSpPr>
      <dsp:spPr>
        <a:xfrm>
          <a:off x="5398134" y="1359472"/>
          <a:ext cx="2822831" cy="8396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102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1600" b="1" kern="1200" noProof="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Бизнесни хуфиёна иқтисодиётдан очиқ ишлашга чиқариш </a:t>
          </a:r>
          <a:endParaRPr lang="uz-Cyrl-UZ" sz="1600" b="1" kern="1200" noProof="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5439121" y="1400459"/>
        <a:ext cx="2740857" cy="757650"/>
      </dsp:txXfrm>
    </dsp:sp>
    <dsp:sp modelId="{AF2DB9AD-CD3A-4703-BB50-20D2074F0594}">
      <dsp:nvSpPr>
        <dsp:cNvPr id="0" name=""/>
        <dsp:cNvSpPr/>
      </dsp:nvSpPr>
      <dsp:spPr>
        <a:xfrm>
          <a:off x="4918824" y="1364057"/>
          <a:ext cx="725104" cy="7251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6460876-14FD-439F-A107-A41292A9A798}">
      <dsp:nvSpPr>
        <dsp:cNvPr id="0" name=""/>
        <dsp:cNvSpPr/>
      </dsp:nvSpPr>
      <dsp:spPr>
        <a:xfrm>
          <a:off x="5558221" y="327210"/>
          <a:ext cx="2574342" cy="98862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1026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Иш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ҳақи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ва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аҳоли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реал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даромади</a:t>
          </a:r>
          <a:r>
            <a:rPr lang="ru-RU" sz="1600" b="1" kern="1200" dirty="0" smtClean="0">
              <a:solidFill>
                <a:srgbClr val="002060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+mn-lt"/>
              <a:ea typeface="+mn-ea"/>
              <a:cs typeface="+mn-cs"/>
            </a:rPr>
            <a:t>ошириш</a:t>
          </a:r>
          <a:endParaRPr lang="ru-RU" sz="1600" b="1" kern="1200" dirty="0">
            <a:solidFill>
              <a:srgbClr val="002060"/>
            </a:solidFill>
            <a:latin typeface="+mn-lt"/>
            <a:ea typeface="+mn-ea"/>
            <a:cs typeface="+mn-cs"/>
          </a:endParaRPr>
        </a:p>
      </dsp:txBody>
      <dsp:txXfrm>
        <a:off x="5606482" y="375471"/>
        <a:ext cx="2477820" cy="892105"/>
      </dsp:txXfrm>
    </dsp:sp>
    <dsp:sp modelId="{BA0E26A7-1183-4328-9961-658879672773}">
      <dsp:nvSpPr>
        <dsp:cNvPr id="0" name=""/>
        <dsp:cNvSpPr/>
      </dsp:nvSpPr>
      <dsp:spPr>
        <a:xfrm>
          <a:off x="5075446" y="497782"/>
          <a:ext cx="725104" cy="725168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86507-93B4-48AF-B430-6316889A7FC4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7A23B-7C78-4E7E-9775-507BDA356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627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3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8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527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ket_0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>
            <a:extLst>
              <a:ext uri="{FF2B5EF4-FFF2-40B4-BE49-F238E27FC236}">
                <a16:creationId xmlns="" xmlns:a16="http://schemas.microsoft.com/office/drawing/2014/main" id="{DA48047B-99E4-4A1A-94A9-5A83BC142F6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88828" y="1241490"/>
            <a:ext cx="6903173" cy="5616511"/>
          </a:xfrm>
          <a:custGeom>
            <a:avLst/>
            <a:gdLst>
              <a:gd name="connsiteX0" fmla="*/ 6515503 w 6516914"/>
              <a:gd name="connsiteY0" fmla="*/ 3380547 h 6858000"/>
              <a:gd name="connsiteX1" fmla="*/ 6504371 w 6516914"/>
              <a:gd name="connsiteY1" fmla="*/ 3385179 h 6858000"/>
              <a:gd name="connsiteX2" fmla="*/ 6516914 w 6516914"/>
              <a:gd name="connsiteY2" fmla="*/ 3406395 h 6858000"/>
              <a:gd name="connsiteX3" fmla="*/ 6516914 w 6516914"/>
              <a:gd name="connsiteY3" fmla="*/ 3381021 h 6858000"/>
              <a:gd name="connsiteX4" fmla="*/ 4952441 w 6516914"/>
              <a:gd name="connsiteY4" fmla="*/ 0 h 6858000"/>
              <a:gd name="connsiteX5" fmla="*/ 4502508 w 6516914"/>
              <a:gd name="connsiteY5" fmla="*/ 0 h 6858000"/>
              <a:gd name="connsiteX6" fmla="*/ 4080686 w 6516914"/>
              <a:gd name="connsiteY6" fmla="*/ 0 h 6858000"/>
              <a:gd name="connsiteX7" fmla="*/ 3686068 w 6516914"/>
              <a:gd name="connsiteY7" fmla="*/ 0 h 6858000"/>
              <a:gd name="connsiteX8" fmla="*/ 3317749 w 6516914"/>
              <a:gd name="connsiteY8" fmla="*/ 0 h 6858000"/>
              <a:gd name="connsiteX9" fmla="*/ 2974820 w 6516914"/>
              <a:gd name="connsiteY9" fmla="*/ 0 h 6858000"/>
              <a:gd name="connsiteX10" fmla="*/ 2656376 w 6516914"/>
              <a:gd name="connsiteY10" fmla="*/ 0 h 6858000"/>
              <a:gd name="connsiteX11" fmla="*/ 2361508 w 6516914"/>
              <a:gd name="connsiteY11" fmla="*/ 0 h 6858000"/>
              <a:gd name="connsiteX12" fmla="*/ 2089311 w 6516914"/>
              <a:gd name="connsiteY12" fmla="*/ 0 h 6858000"/>
              <a:gd name="connsiteX13" fmla="*/ 1838878 w 6516914"/>
              <a:gd name="connsiteY13" fmla="*/ 0 h 6858000"/>
              <a:gd name="connsiteX14" fmla="*/ 1609302 w 6516914"/>
              <a:gd name="connsiteY14" fmla="*/ 0 h 6858000"/>
              <a:gd name="connsiteX15" fmla="*/ 1399675 w 6516914"/>
              <a:gd name="connsiteY15" fmla="*/ 0 h 6858000"/>
              <a:gd name="connsiteX16" fmla="*/ 1209092 w 6516914"/>
              <a:gd name="connsiteY16" fmla="*/ 0 h 6858000"/>
              <a:gd name="connsiteX17" fmla="*/ 1036646 w 6516914"/>
              <a:gd name="connsiteY17" fmla="*/ 0 h 6858000"/>
              <a:gd name="connsiteX18" fmla="*/ 881428 w 6516914"/>
              <a:gd name="connsiteY18" fmla="*/ 0 h 6858000"/>
              <a:gd name="connsiteX19" fmla="*/ 742534 w 6516914"/>
              <a:gd name="connsiteY19" fmla="*/ 0 h 6858000"/>
              <a:gd name="connsiteX20" fmla="*/ 619055 w 6516914"/>
              <a:gd name="connsiteY20" fmla="*/ 0 h 6858000"/>
              <a:gd name="connsiteX21" fmla="*/ 510086 w 6516914"/>
              <a:gd name="connsiteY21" fmla="*/ 0 h 6858000"/>
              <a:gd name="connsiteX22" fmla="*/ 414719 w 6516914"/>
              <a:gd name="connsiteY22" fmla="*/ 0 h 6858000"/>
              <a:gd name="connsiteX23" fmla="*/ 332047 w 6516914"/>
              <a:gd name="connsiteY23" fmla="*/ 0 h 6858000"/>
              <a:gd name="connsiteX24" fmla="*/ 261164 w 6516914"/>
              <a:gd name="connsiteY24" fmla="*/ 0 h 6858000"/>
              <a:gd name="connsiteX25" fmla="*/ 201163 w 6516914"/>
              <a:gd name="connsiteY25" fmla="*/ 0 h 6858000"/>
              <a:gd name="connsiteX26" fmla="*/ 151137 w 6516914"/>
              <a:gd name="connsiteY26" fmla="*/ 0 h 6858000"/>
              <a:gd name="connsiteX27" fmla="*/ 77382 w 6516914"/>
              <a:gd name="connsiteY27" fmla="*/ 0 h 6858000"/>
              <a:gd name="connsiteX28" fmla="*/ 32646 w 6516914"/>
              <a:gd name="connsiteY28" fmla="*/ 0 h 6858000"/>
              <a:gd name="connsiteX29" fmla="*/ 9673 w 6516914"/>
              <a:gd name="connsiteY29" fmla="*/ 0 h 6858000"/>
              <a:gd name="connsiteX30" fmla="*/ 1209 w 6516914"/>
              <a:gd name="connsiteY30" fmla="*/ 0 h 6858000"/>
              <a:gd name="connsiteX31" fmla="*/ 0 w 6516914"/>
              <a:gd name="connsiteY31" fmla="*/ 0 h 6858000"/>
              <a:gd name="connsiteX32" fmla="*/ 43949 w 6516914"/>
              <a:gd name="connsiteY32" fmla="*/ 5478 h 6858000"/>
              <a:gd name="connsiteX33" fmla="*/ 90644 w 6516914"/>
              <a:gd name="connsiteY33" fmla="*/ 117769 h 6858000"/>
              <a:gd name="connsiteX34" fmla="*/ 63176 w 6516914"/>
              <a:gd name="connsiteY34" fmla="*/ 98598 h 6858000"/>
              <a:gd name="connsiteX35" fmla="*/ 145579 w 6516914"/>
              <a:gd name="connsiteY35" fmla="*/ 230061 h 6858000"/>
              <a:gd name="connsiteX36" fmla="*/ 170300 w 6516914"/>
              <a:gd name="connsiteY36" fmla="*/ 309487 h 6858000"/>
              <a:gd name="connsiteX37" fmla="*/ 159313 w 6516914"/>
              <a:gd name="connsiteY37" fmla="*/ 356046 h 6858000"/>
              <a:gd name="connsiteX38" fmla="*/ 189528 w 6516914"/>
              <a:gd name="connsiteY38" fmla="*/ 331397 h 6858000"/>
              <a:gd name="connsiteX39" fmla="*/ 249957 w 6516914"/>
              <a:gd name="connsiteY39" fmla="*/ 555980 h 6858000"/>
              <a:gd name="connsiteX40" fmla="*/ 291159 w 6516914"/>
              <a:gd name="connsiteY40" fmla="*/ 555980 h 6858000"/>
              <a:gd name="connsiteX41" fmla="*/ 354335 w 6516914"/>
              <a:gd name="connsiteY41" fmla="*/ 736742 h 6858000"/>
              <a:gd name="connsiteX42" fmla="*/ 453219 w 6516914"/>
              <a:gd name="connsiteY42" fmla="*/ 876422 h 6858000"/>
              <a:gd name="connsiteX43" fmla="*/ 431244 w 6516914"/>
              <a:gd name="connsiteY43" fmla="*/ 898332 h 6858000"/>
              <a:gd name="connsiteX44" fmla="*/ 508154 w 6516914"/>
              <a:gd name="connsiteY44" fmla="*/ 985975 h 6858000"/>
              <a:gd name="connsiteX45" fmla="*/ 488927 w 6516914"/>
              <a:gd name="connsiteY45" fmla="*/ 1007885 h 6858000"/>
              <a:gd name="connsiteX46" fmla="*/ 552103 w 6516914"/>
              <a:gd name="connsiteY46" fmla="*/ 1016102 h 6858000"/>
              <a:gd name="connsiteX47" fmla="*/ 705922 w 6516914"/>
              <a:gd name="connsiteY47" fmla="*/ 1295461 h 6858000"/>
              <a:gd name="connsiteX48" fmla="*/ 716909 w 6516914"/>
              <a:gd name="connsiteY48" fmla="*/ 1218774 h 6858000"/>
              <a:gd name="connsiteX49" fmla="*/ 900943 w 6516914"/>
              <a:gd name="connsiteY49" fmla="*/ 1443357 h 6858000"/>
              <a:gd name="connsiteX50" fmla="*/ 900943 w 6516914"/>
              <a:gd name="connsiteY50" fmla="*/ 1544693 h 6858000"/>
              <a:gd name="connsiteX51" fmla="*/ 1035536 w 6516914"/>
              <a:gd name="connsiteY51" fmla="*/ 1947300 h 6858000"/>
              <a:gd name="connsiteX52" fmla="*/ 1142660 w 6516914"/>
              <a:gd name="connsiteY52" fmla="*/ 2084241 h 6858000"/>
              <a:gd name="connsiteX53" fmla="*/ 1252531 w 6516914"/>
              <a:gd name="connsiteY53" fmla="*/ 2248570 h 6858000"/>
              <a:gd name="connsiteX54" fmla="*/ 1378883 w 6516914"/>
              <a:gd name="connsiteY54" fmla="*/ 2363600 h 6858000"/>
              <a:gd name="connsiteX55" fmla="*/ 1381630 w 6516914"/>
              <a:gd name="connsiteY55" fmla="*/ 2464936 h 6858000"/>
              <a:gd name="connsiteX56" fmla="*/ 1345921 w 6516914"/>
              <a:gd name="connsiteY56" fmla="*/ 2475892 h 6858000"/>
              <a:gd name="connsiteX57" fmla="*/ 1428325 w 6516914"/>
              <a:gd name="connsiteY57" fmla="*/ 2651176 h 6858000"/>
              <a:gd name="connsiteX58" fmla="*/ 1420085 w 6516914"/>
              <a:gd name="connsiteY58" fmla="*/ 2708691 h 6858000"/>
              <a:gd name="connsiteX59" fmla="*/ 1392617 w 6516914"/>
              <a:gd name="connsiteY59" fmla="*/ 2689519 h 6858000"/>
              <a:gd name="connsiteX60" fmla="*/ 1595878 w 6516914"/>
              <a:gd name="connsiteY60" fmla="*/ 3182507 h 6858000"/>
              <a:gd name="connsiteX61" fmla="*/ 1631586 w 6516914"/>
              <a:gd name="connsiteY61" fmla="*/ 3144163 h 6858000"/>
              <a:gd name="connsiteX62" fmla="*/ 1911758 w 6516914"/>
              <a:gd name="connsiteY62" fmla="*/ 3653583 h 6858000"/>
              <a:gd name="connsiteX63" fmla="*/ 2257852 w 6516914"/>
              <a:gd name="connsiteY63" fmla="*/ 4198608 h 6858000"/>
              <a:gd name="connsiteX64" fmla="*/ 2224890 w 6516914"/>
              <a:gd name="connsiteY64" fmla="*/ 4195869 h 6858000"/>
              <a:gd name="connsiteX65" fmla="*/ 2296307 w 6516914"/>
              <a:gd name="connsiteY65" fmla="*/ 4387587 h 6858000"/>
              <a:gd name="connsiteX66" fmla="*/ 2263346 w 6516914"/>
              <a:gd name="connsiteY66" fmla="*/ 4384848 h 6858000"/>
              <a:gd name="connsiteX67" fmla="*/ 2194676 w 6516914"/>
              <a:gd name="connsiteY67" fmla="*/ 4264340 h 6858000"/>
              <a:gd name="connsiteX68" fmla="*/ 2241371 w 6516914"/>
              <a:gd name="connsiteY68" fmla="*/ 4406758 h 6858000"/>
              <a:gd name="connsiteX69" fmla="*/ 2115020 w 6516914"/>
              <a:gd name="connsiteY69" fmla="*/ 4220519 h 6858000"/>
              <a:gd name="connsiteX70" fmla="*/ 2142487 w 6516914"/>
              <a:gd name="connsiteY70" fmla="*/ 4338288 h 6858000"/>
              <a:gd name="connsiteX71" fmla="*/ 2027123 w 6516914"/>
              <a:gd name="connsiteY71" fmla="*/ 4204086 h 6858000"/>
              <a:gd name="connsiteX72" fmla="*/ 2027123 w 6516914"/>
              <a:gd name="connsiteY72" fmla="*/ 4278034 h 6858000"/>
              <a:gd name="connsiteX73" fmla="*/ 1947466 w 6516914"/>
              <a:gd name="connsiteY73" fmla="*/ 4132876 h 6858000"/>
              <a:gd name="connsiteX74" fmla="*/ 1903517 w 6516914"/>
              <a:gd name="connsiteY74" fmla="*/ 4102749 h 6858000"/>
              <a:gd name="connsiteX75" fmla="*/ 1752445 w 6516914"/>
              <a:gd name="connsiteY75" fmla="*/ 3809696 h 6858000"/>
              <a:gd name="connsiteX76" fmla="*/ 1796393 w 6516914"/>
              <a:gd name="connsiteY76" fmla="*/ 3864472 h 6858000"/>
              <a:gd name="connsiteX77" fmla="*/ 1840342 w 6516914"/>
              <a:gd name="connsiteY77" fmla="*/ 3850778 h 6858000"/>
              <a:gd name="connsiteX78" fmla="*/ 1807380 w 6516914"/>
              <a:gd name="connsiteY78" fmla="*/ 3719315 h 6858000"/>
              <a:gd name="connsiteX79" fmla="*/ 1579398 w 6516914"/>
              <a:gd name="connsiteY79" fmla="*/ 3461866 h 6858000"/>
              <a:gd name="connsiteX80" fmla="*/ 1612359 w 6516914"/>
              <a:gd name="connsiteY80" fmla="*/ 3568680 h 6858000"/>
              <a:gd name="connsiteX81" fmla="*/ 1722230 w 6516914"/>
              <a:gd name="connsiteY81" fmla="*/ 3831606 h 6858000"/>
              <a:gd name="connsiteX82" fmla="*/ 1540943 w 6516914"/>
              <a:gd name="connsiteY82" fmla="*/ 3418045 h 6858000"/>
              <a:gd name="connsiteX83" fmla="*/ 1584891 w 6516914"/>
              <a:gd name="connsiteY83" fmla="*/ 3448172 h 6858000"/>
              <a:gd name="connsiteX84" fmla="*/ 1557424 w 6516914"/>
              <a:gd name="connsiteY84" fmla="*/ 3385179 h 6858000"/>
              <a:gd name="connsiteX85" fmla="*/ 1516222 w 6516914"/>
              <a:gd name="connsiteY85" fmla="*/ 3382440 h 6858000"/>
              <a:gd name="connsiteX86" fmla="*/ 1411844 w 6516914"/>
              <a:gd name="connsiteY86" fmla="*/ 3130469 h 6858000"/>
              <a:gd name="connsiteX87" fmla="*/ 1461286 w 6516914"/>
              <a:gd name="connsiteY87" fmla="*/ 3201678 h 6858000"/>
              <a:gd name="connsiteX88" fmla="*/ 1266265 w 6516914"/>
              <a:gd name="connsiteY88" fmla="*/ 2747035 h 6858000"/>
              <a:gd name="connsiteX89" fmla="*/ 1277252 w 6516914"/>
              <a:gd name="connsiteY89" fmla="*/ 2801811 h 6858000"/>
              <a:gd name="connsiteX90" fmla="*/ 1161887 w 6516914"/>
              <a:gd name="connsiteY90" fmla="*/ 2667609 h 6858000"/>
              <a:gd name="connsiteX91" fmla="*/ 1334934 w 6516914"/>
              <a:gd name="connsiteY91" fmla="*/ 3042827 h 6858000"/>
              <a:gd name="connsiteX92" fmla="*/ 1856822 w 6516914"/>
              <a:gd name="connsiteY92" fmla="*/ 4278034 h 6858000"/>
              <a:gd name="connsiteX93" fmla="*/ 1469526 w 6516914"/>
              <a:gd name="connsiteY93" fmla="*/ 3513903 h 6858000"/>
              <a:gd name="connsiteX94" fmla="*/ 1719483 w 6516914"/>
              <a:gd name="connsiteY94" fmla="*/ 4094533 h 6858000"/>
              <a:gd name="connsiteX95" fmla="*/ 1697509 w 6516914"/>
              <a:gd name="connsiteY95" fmla="*/ 4086316 h 6858000"/>
              <a:gd name="connsiteX96" fmla="*/ 1933732 w 6516914"/>
              <a:gd name="connsiteY96" fmla="*/ 4568348 h 6858000"/>
              <a:gd name="connsiteX97" fmla="*/ 1928238 w 6516914"/>
              <a:gd name="connsiteY97" fmla="*/ 4527266 h 6858000"/>
              <a:gd name="connsiteX98" fmla="*/ 1947466 w 6516914"/>
              <a:gd name="connsiteY98" fmla="*/ 4549177 h 6858000"/>
              <a:gd name="connsiteX99" fmla="*/ 1922745 w 6516914"/>
              <a:gd name="connsiteY99" fmla="*/ 4587520 h 6858000"/>
              <a:gd name="connsiteX100" fmla="*/ 2057337 w 6516914"/>
              <a:gd name="connsiteY100" fmla="*/ 4888790 h 6858000"/>
              <a:gd name="connsiteX101" fmla="*/ 2164462 w 6516914"/>
              <a:gd name="connsiteY101" fmla="*/ 4951783 h 6858000"/>
              <a:gd name="connsiteX102" fmla="*/ 1950213 w 6516914"/>
              <a:gd name="connsiteY102" fmla="*/ 4606692 h 6858000"/>
              <a:gd name="connsiteX103" fmla="*/ 1994161 w 6516914"/>
              <a:gd name="connsiteY103" fmla="*/ 4634080 h 6858000"/>
              <a:gd name="connsiteX104" fmla="*/ 1980427 w 6516914"/>
              <a:gd name="connsiteY104" fmla="*/ 4554654 h 6858000"/>
              <a:gd name="connsiteX105" fmla="*/ 2235878 w 6516914"/>
              <a:gd name="connsiteY105" fmla="*/ 5028470 h 6858000"/>
              <a:gd name="connsiteX106" fmla="*/ 2351242 w 6516914"/>
              <a:gd name="connsiteY106" fmla="*/ 5061336 h 6858000"/>
              <a:gd name="connsiteX107" fmla="*/ 2738538 w 6516914"/>
              <a:gd name="connsiteY107" fmla="*/ 5609099 h 6858000"/>
              <a:gd name="connsiteX108" fmla="*/ 2782486 w 6516914"/>
              <a:gd name="connsiteY108" fmla="*/ 5592666 h 6858000"/>
              <a:gd name="connsiteX109" fmla="*/ 2878624 w 6516914"/>
              <a:gd name="connsiteY109" fmla="*/ 5704958 h 6858000"/>
              <a:gd name="connsiteX110" fmla="*/ 2886864 w 6516914"/>
              <a:gd name="connsiteY110" fmla="*/ 5628271 h 6858000"/>
              <a:gd name="connsiteX111" fmla="*/ 3043430 w 6516914"/>
              <a:gd name="connsiteY111" fmla="*/ 5907630 h 6858000"/>
              <a:gd name="connsiteX112" fmla="*/ 2897851 w 6516914"/>
              <a:gd name="connsiteY112" fmla="*/ 5726868 h 6858000"/>
              <a:gd name="connsiteX113" fmla="*/ 2842915 w 6516914"/>
              <a:gd name="connsiteY113" fmla="*/ 5715913 h 6858000"/>
              <a:gd name="connsiteX114" fmla="*/ 2928066 w 6516914"/>
              <a:gd name="connsiteY114" fmla="*/ 6047310 h 6858000"/>
              <a:gd name="connsiteX115" fmla="*/ 2755019 w 6516914"/>
              <a:gd name="connsiteY115" fmla="*/ 5847376 h 6858000"/>
              <a:gd name="connsiteX116" fmla="*/ 2658881 w 6516914"/>
              <a:gd name="connsiteY116" fmla="*/ 5809033 h 6858000"/>
              <a:gd name="connsiteX117" fmla="*/ 2818194 w 6516914"/>
              <a:gd name="connsiteY117" fmla="*/ 6071960 h 6858000"/>
              <a:gd name="connsiteX118" fmla="*/ 2779740 w 6516914"/>
              <a:gd name="connsiteY118" fmla="*/ 6156863 h 6858000"/>
              <a:gd name="connsiteX119" fmla="*/ 2694589 w 6516914"/>
              <a:gd name="connsiteY119" fmla="*/ 6041833 h 6858000"/>
              <a:gd name="connsiteX120" fmla="*/ 3153301 w 6516914"/>
              <a:gd name="connsiteY120" fmla="*/ 6858000 h 6858000"/>
              <a:gd name="connsiteX121" fmla="*/ 3607976 w 6516914"/>
              <a:gd name="connsiteY121" fmla="*/ 6858000 h 6858000"/>
              <a:gd name="connsiteX122" fmla="*/ 4034243 w 6516914"/>
              <a:gd name="connsiteY122" fmla="*/ 6858000 h 6858000"/>
              <a:gd name="connsiteX123" fmla="*/ 4433019 w 6516914"/>
              <a:gd name="connsiteY123" fmla="*/ 6858000 h 6858000"/>
              <a:gd name="connsiteX124" fmla="*/ 4805220 w 6516914"/>
              <a:gd name="connsiteY124" fmla="*/ 6858000 h 6858000"/>
              <a:gd name="connsiteX125" fmla="*/ 5151763 w 6516914"/>
              <a:gd name="connsiteY125" fmla="*/ 6858000 h 6858000"/>
              <a:gd name="connsiteX126" fmla="*/ 5473563 w 6516914"/>
              <a:gd name="connsiteY126" fmla="*/ 6858000 h 6858000"/>
              <a:gd name="connsiteX127" fmla="*/ 5771538 w 6516914"/>
              <a:gd name="connsiteY127" fmla="*/ 6858000 h 6858000"/>
              <a:gd name="connsiteX128" fmla="*/ 6046603 w 6516914"/>
              <a:gd name="connsiteY128" fmla="*/ 6858000 h 6858000"/>
              <a:gd name="connsiteX129" fmla="*/ 6299675 w 6516914"/>
              <a:gd name="connsiteY129" fmla="*/ 6858000 h 6858000"/>
              <a:gd name="connsiteX130" fmla="*/ 6516914 w 6516914"/>
              <a:gd name="connsiteY130" fmla="*/ 6858000 h 6858000"/>
              <a:gd name="connsiteX131" fmla="*/ 6516914 w 6516914"/>
              <a:gd name="connsiteY131" fmla="*/ 3753486 h 6858000"/>
              <a:gd name="connsiteX132" fmla="*/ 6492225 w 6516914"/>
              <a:gd name="connsiteY132" fmla="*/ 3713238 h 6858000"/>
              <a:gd name="connsiteX133" fmla="*/ 6435701 w 6516914"/>
              <a:gd name="connsiteY133" fmla="*/ 3582374 h 6858000"/>
              <a:gd name="connsiteX134" fmla="*/ 6089607 w 6516914"/>
              <a:gd name="connsiteY134" fmla="*/ 3037349 h 6858000"/>
              <a:gd name="connsiteX135" fmla="*/ 6119822 w 6516914"/>
              <a:gd name="connsiteY135" fmla="*/ 3040088 h 6858000"/>
              <a:gd name="connsiteX136" fmla="*/ 6051152 w 6516914"/>
              <a:gd name="connsiteY136" fmla="*/ 2848371 h 6858000"/>
              <a:gd name="connsiteX137" fmla="*/ 6084114 w 6516914"/>
              <a:gd name="connsiteY137" fmla="*/ 2851110 h 6858000"/>
              <a:gd name="connsiteX138" fmla="*/ 6152783 w 6516914"/>
              <a:gd name="connsiteY138" fmla="*/ 2971618 h 6858000"/>
              <a:gd name="connsiteX139" fmla="*/ 6106088 w 6516914"/>
              <a:gd name="connsiteY139" fmla="*/ 2829199 h 6858000"/>
              <a:gd name="connsiteX140" fmla="*/ 6232440 w 6516914"/>
              <a:gd name="connsiteY140" fmla="*/ 3018178 h 6858000"/>
              <a:gd name="connsiteX141" fmla="*/ 6202225 w 6516914"/>
              <a:gd name="connsiteY141" fmla="*/ 2897669 h 6858000"/>
              <a:gd name="connsiteX142" fmla="*/ 6320337 w 6516914"/>
              <a:gd name="connsiteY142" fmla="*/ 3031872 h 6858000"/>
              <a:gd name="connsiteX143" fmla="*/ 6320337 w 6516914"/>
              <a:gd name="connsiteY143" fmla="*/ 2957923 h 6858000"/>
              <a:gd name="connsiteX144" fmla="*/ 6399993 w 6516914"/>
              <a:gd name="connsiteY144" fmla="*/ 3105820 h 6858000"/>
              <a:gd name="connsiteX145" fmla="*/ 6441195 w 6516914"/>
              <a:gd name="connsiteY145" fmla="*/ 3133208 h 6858000"/>
              <a:gd name="connsiteX146" fmla="*/ 6477589 w 6516914"/>
              <a:gd name="connsiteY146" fmla="*/ 3218325 h 6858000"/>
              <a:gd name="connsiteX147" fmla="*/ 6516914 w 6516914"/>
              <a:gd name="connsiteY147" fmla="*/ 3260412 h 6858000"/>
              <a:gd name="connsiteX148" fmla="*/ 6516914 w 6516914"/>
              <a:gd name="connsiteY148" fmla="*/ 3022537 h 6858000"/>
              <a:gd name="connsiteX149" fmla="*/ 6490637 w 6516914"/>
              <a:gd name="connsiteY149" fmla="*/ 2957923 h 6858000"/>
              <a:gd name="connsiteX150" fmla="*/ 6516914 w 6516914"/>
              <a:gd name="connsiteY150" fmla="*/ 3008807 h 6858000"/>
              <a:gd name="connsiteX151" fmla="*/ 6516914 w 6516914"/>
              <a:gd name="connsiteY151" fmla="*/ 2859321 h 6858000"/>
              <a:gd name="connsiteX152" fmla="*/ 6470723 w 6516914"/>
              <a:gd name="connsiteY152" fmla="*/ 2775279 h 6858000"/>
              <a:gd name="connsiteX153" fmla="*/ 6410980 w 6516914"/>
              <a:gd name="connsiteY153" fmla="*/ 2667609 h 6858000"/>
              <a:gd name="connsiteX154" fmla="*/ 6419221 w 6516914"/>
              <a:gd name="connsiteY154" fmla="*/ 2708691 h 6858000"/>
              <a:gd name="connsiteX155" fmla="*/ 6399993 w 6516914"/>
              <a:gd name="connsiteY155" fmla="*/ 2686780 h 6858000"/>
              <a:gd name="connsiteX156" fmla="*/ 6424714 w 6516914"/>
              <a:gd name="connsiteY156" fmla="*/ 2648437 h 6858000"/>
              <a:gd name="connsiteX157" fmla="*/ 6290122 w 6516914"/>
              <a:gd name="connsiteY157" fmla="*/ 2349906 h 6858000"/>
              <a:gd name="connsiteX158" fmla="*/ 6182998 w 6516914"/>
              <a:gd name="connsiteY158" fmla="*/ 2284174 h 6858000"/>
              <a:gd name="connsiteX159" fmla="*/ 6397246 w 6516914"/>
              <a:gd name="connsiteY159" fmla="*/ 2629266 h 6858000"/>
              <a:gd name="connsiteX160" fmla="*/ 6353298 w 6516914"/>
              <a:gd name="connsiteY160" fmla="*/ 2601877 h 6858000"/>
              <a:gd name="connsiteX161" fmla="*/ 6367032 w 6516914"/>
              <a:gd name="connsiteY161" fmla="*/ 2684042 h 6858000"/>
              <a:gd name="connsiteX162" fmla="*/ 6111582 w 6516914"/>
              <a:gd name="connsiteY162" fmla="*/ 2207487 h 6858000"/>
              <a:gd name="connsiteX163" fmla="*/ 5996217 w 6516914"/>
              <a:gd name="connsiteY163" fmla="*/ 2174622 h 6858000"/>
              <a:gd name="connsiteX164" fmla="*/ 5608921 w 6516914"/>
              <a:gd name="connsiteY164" fmla="*/ 1629597 h 6858000"/>
              <a:gd name="connsiteX165" fmla="*/ 5564973 w 6516914"/>
              <a:gd name="connsiteY165" fmla="*/ 1643291 h 6858000"/>
              <a:gd name="connsiteX166" fmla="*/ 5468835 w 6516914"/>
              <a:gd name="connsiteY166" fmla="*/ 1533738 h 6858000"/>
              <a:gd name="connsiteX167" fmla="*/ 5460595 w 6516914"/>
              <a:gd name="connsiteY167" fmla="*/ 1607686 h 6858000"/>
              <a:gd name="connsiteX168" fmla="*/ 5304029 w 6516914"/>
              <a:gd name="connsiteY168" fmla="*/ 1328327 h 6858000"/>
              <a:gd name="connsiteX169" fmla="*/ 5449608 w 6516914"/>
              <a:gd name="connsiteY169" fmla="*/ 1509089 h 6858000"/>
              <a:gd name="connsiteX170" fmla="*/ 5504544 w 6516914"/>
              <a:gd name="connsiteY170" fmla="*/ 1520044 h 6858000"/>
              <a:gd name="connsiteX171" fmla="*/ 5419393 w 6516914"/>
              <a:gd name="connsiteY171" fmla="*/ 1188647 h 6858000"/>
              <a:gd name="connsiteX172" fmla="*/ 5592440 w 6516914"/>
              <a:gd name="connsiteY172" fmla="*/ 1388581 h 6858000"/>
              <a:gd name="connsiteX173" fmla="*/ 5688578 w 6516914"/>
              <a:gd name="connsiteY173" fmla="*/ 1429663 h 6858000"/>
              <a:gd name="connsiteX174" fmla="*/ 5529265 w 6516914"/>
              <a:gd name="connsiteY174" fmla="*/ 1166737 h 6858000"/>
              <a:gd name="connsiteX175" fmla="*/ 5564973 w 6516914"/>
              <a:gd name="connsiteY175" fmla="*/ 1081833 h 6858000"/>
              <a:gd name="connsiteX176" fmla="*/ 5652870 w 6516914"/>
              <a:gd name="connsiteY176" fmla="*/ 1196864 h 6858000"/>
              <a:gd name="connsiteX177" fmla="*/ 4952441 w 6516914"/>
              <a:gd name="connsiteY17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6516914" h="6858000">
                <a:moveTo>
                  <a:pt x="6515503" y="3380547"/>
                </a:moveTo>
                <a:cubicBezTo>
                  <a:pt x="6511581" y="3380429"/>
                  <a:pt x="6507804" y="3381756"/>
                  <a:pt x="6504371" y="3385179"/>
                </a:cubicBezTo>
                <a:lnTo>
                  <a:pt x="6516914" y="3406395"/>
                </a:lnTo>
                <a:lnTo>
                  <a:pt x="6516914" y="3381021"/>
                </a:lnTo>
                <a:close/>
                <a:moveTo>
                  <a:pt x="4952441" y="0"/>
                </a:moveTo>
                <a:lnTo>
                  <a:pt x="4502508" y="0"/>
                </a:lnTo>
                <a:lnTo>
                  <a:pt x="4080686" y="0"/>
                </a:lnTo>
                <a:lnTo>
                  <a:pt x="3686068" y="0"/>
                </a:lnTo>
                <a:lnTo>
                  <a:pt x="3317749" y="0"/>
                </a:lnTo>
                <a:lnTo>
                  <a:pt x="2974820" y="0"/>
                </a:lnTo>
                <a:lnTo>
                  <a:pt x="2656376" y="0"/>
                </a:lnTo>
                <a:lnTo>
                  <a:pt x="2361508" y="0"/>
                </a:lnTo>
                <a:lnTo>
                  <a:pt x="2089311" y="0"/>
                </a:lnTo>
                <a:lnTo>
                  <a:pt x="1838878" y="0"/>
                </a:lnTo>
                <a:lnTo>
                  <a:pt x="1609302" y="0"/>
                </a:lnTo>
                <a:lnTo>
                  <a:pt x="1399675" y="0"/>
                </a:lnTo>
                <a:lnTo>
                  <a:pt x="1209092" y="0"/>
                </a:lnTo>
                <a:lnTo>
                  <a:pt x="1036646" y="0"/>
                </a:lnTo>
                <a:lnTo>
                  <a:pt x="881428" y="0"/>
                </a:lnTo>
                <a:lnTo>
                  <a:pt x="742534" y="0"/>
                </a:lnTo>
                <a:lnTo>
                  <a:pt x="619055" y="0"/>
                </a:lnTo>
                <a:lnTo>
                  <a:pt x="510086" y="0"/>
                </a:lnTo>
                <a:lnTo>
                  <a:pt x="414719" y="0"/>
                </a:lnTo>
                <a:lnTo>
                  <a:pt x="332047" y="0"/>
                </a:lnTo>
                <a:lnTo>
                  <a:pt x="261164" y="0"/>
                </a:lnTo>
                <a:lnTo>
                  <a:pt x="201163" y="0"/>
                </a:lnTo>
                <a:lnTo>
                  <a:pt x="151137" y="0"/>
                </a:lnTo>
                <a:lnTo>
                  <a:pt x="77382" y="0"/>
                </a:lnTo>
                <a:lnTo>
                  <a:pt x="32646" y="0"/>
                </a:lnTo>
                <a:lnTo>
                  <a:pt x="9673" y="0"/>
                </a:lnTo>
                <a:lnTo>
                  <a:pt x="1209" y="0"/>
                </a:lnTo>
                <a:lnTo>
                  <a:pt x="0" y="0"/>
                </a:lnTo>
                <a:cubicBezTo>
                  <a:pt x="19228" y="27388"/>
                  <a:pt x="35708" y="43821"/>
                  <a:pt x="43949" y="5478"/>
                </a:cubicBezTo>
                <a:cubicBezTo>
                  <a:pt x="65923" y="62993"/>
                  <a:pt x="60429" y="68471"/>
                  <a:pt x="90644" y="117769"/>
                </a:cubicBezTo>
                <a:cubicBezTo>
                  <a:pt x="79657" y="123247"/>
                  <a:pt x="74163" y="98598"/>
                  <a:pt x="63176" y="98598"/>
                </a:cubicBezTo>
                <a:cubicBezTo>
                  <a:pt x="57683" y="161590"/>
                  <a:pt x="120859" y="180762"/>
                  <a:pt x="145579" y="230061"/>
                </a:cubicBezTo>
                <a:cubicBezTo>
                  <a:pt x="159313" y="260188"/>
                  <a:pt x="145579" y="271143"/>
                  <a:pt x="170300" y="309487"/>
                </a:cubicBezTo>
                <a:cubicBezTo>
                  <a:pt x="140086" y="287576"/>
                  <a:pt x="134592" y="314964"/>
                  <a:pt x="159313" y="356046"/>
                </a:cubicBezTo>
                <a:cubicBezTo>
                  <a:pt x="186781" y="364263"/>
                  <a:pt x="164807" y="295792"/>
                  <a:pt x="189528" y="331397"/>
                </a:cubicBezTo>
                <a:cubicBezTo>
                  <a:pt x="170300" y="435472"/>
                  <a:pt x="274678" y="476554"/>
                  <a:pt x="249957" y="555980"/>
                </a:cubicBezTo>
                <a:cubicBezTo>
                  <a:pt x="280172" y="564197"/>
                  <a:pt x="274678" y="539547"/>
                  <a:pt x="291159" y="555980"/>
                </a:cubicBezTo>
                <a:cubicBezTo>
                  <a:pt x="288412" y="575152"/>
                  <a:pt x="362575" y="692921"/>
                  <a:pt x="354335" y="736742"/>
                </a:cubicBezTo>
                <a:cubicBezTo>
                  <a:pt x="403777" y="720309"/>
                  <a:pt x="417511" y="840817"/>
                  <a:pt x="453219" y="876422"/>
                </a:cubicBezTo>
                <a:cubicBezTo>
                  <a:pt x="442231" y="879161"/>
                  <a:pt x="436738" y="887377"/>
                  <a:pt x="431244" y="898332"/>
                </a:cubicBezTo>
                <a:cubicBezTo>
                  <a:pt x="453219" y="942154"/>
                  <a:pt x="480687" y="969542"/>
                  <a:pt x="508154" y="985975"/>
                </a:cubicBezTo>
                <a:cubicBezTo>
                  <a:pt x="497167" y="980497"/>
                  <a:pt x="464206" y="966803"/>
                  <a:pt x="488927" y="1007885"/>
                </a:cubicBezTo>
                <a:cubicBezTo>
                  <a:pt x="516395" y="1002407"/>
                  <a:pt x="541116" y="1046229"/>
                  <a:pt x="552103" y="1016102"/>
                </a:cubicBezTo>
                <a:cubicBezTo>
                  <a:pt x="598798" y="1103744"/>
                  <a:pt x="645493" y="1172214"/>
                  <a:pt x="705922" y="1295461"/>
                </a:cubicBezTo>
                <a:cubicBezTo>
                  <a:pt x="744377" y="1292722"/>
                  <a:pt x="700429" y="1235207"/>
                  <a:pt x="716909" y="1218774"/>
                </a:cubicBezTo>
                <a:cubicBezTo>
                  <a:pt x="771845" y="1314633"/>
                  <a:pt x="829527" y="1405014"/>
                  <a:pt x="900943" y="1443357"/>
                </a:cubicBezTo>
                <a:cubicBezTo>
                  <a:pt x="887209" y="1487178"/>
                  <a:pt x="931158" y="1514566"/>
                  <a:pt x="900943" y="1544693"/>
                </a:cubicBezTo>
                <a:cubicBezTo>
                  <a:pt x="1013561" y="1678895"/>
                  <a:pt x="975107" y="1804881"/>
                  <a:pt x="1035536" y="1947300"/>
                </a:cubicBezTo>
                <a:cubicBezTo>
                  <a:pt x="1082231" y="1952777"/>
                  <a:pt x="1115192" y="2007554"/>
                  <a:pt x="1142660" y="2084241"/>
                </a:cubicBezTo>
                <a:cubicBezTo>
                  <a:pt x="1211329" y="2062330"/>
                  <a:pt x="1211329" y="2204749"/>
                  <a:pt x="1252531" y="2248570"/>
                </a:cubicBezTo>
                <a:cubicBezTo>
                  <a:pt x="1299226" y="2265003"/>
                  <a:pt x="1354162" y="2248570"/>
                  <a:pt x="1378883" y="2363600"/>
                </a:cubicBezTo>
                <a:cubicBezTo>
                  <a:pt x="1323947" y="2371816"/>
                  <a:pt x="1384376" y="2440287"/>
                  <a:pt x="1381630" y="2464936"/>
                </a:cubicBezTo>
                <a:cubicBezTo>
                  <a:pt x="1362402" y="2453981"/>
                  <a:pt x="1351415" y="2456720"/>
                  <a:pt x="1345921" y="2475892"/>
                </a:cubicBezTo>
                <a:cubicBezTo>
                  <a:pt x="1378883" y="2563534"/>
                  <a:pt x="1381630" y="2593661"/>
                  <a:pt x="1428325" y="2651176"/>
                </a:cubicBezTo>
                <a:cubicBezTo>
                  <a:pt x="1425578" y="2670348"/>
                  <a:pt x="1439312" y="2700475"/>
                  <a:pt x="1420085" y="2708691"/>
                </a:cubicBezTo>
                <a:cubicBezTo>
                  <a:pt x="1414591" y="2694997"/>
                  <a:pt x="1406351" y="2681303"/>
                  <a:pt x="1392617" y="2689519"/>
                </a:cubicBezTo>
                <a:cubicBezTo>
                  <a:pt x="1403604" y="2856587"/>
                  <a:pt x="1524462" y="2990790"/>
                  <a:pt x="1595878" y="3182507"/>
                </a:cubicBezTo>
                <a:cubicBezTo>
                  <a:pt x="1628840" y="3185245"/>
                  <a:pt x="1598625" y="3144163"/>
                  <a:pt x="1631586" y="3144163"/>
                </a:cubicBezTo>
                <a:cubicBezTo>
                  <a:pt x="1713990" y="3338619"/>
                  <a:pt x="1854076" y="3467344"/>
                  <a:pt x="1911758" y="3653583"/>
                </a:cubicBezTo>
                <a:cubicBezTo>
                  <a:pt x="2062831" y="3776830"/>
                  <a:pt x="2115020" y="4047973"/>
                  <a:pt x="2257852" y="4198608"/>
                </a:cubicBezTo>
                <a:cubicBezTo>
                  <a:pt x="2246865" y="4204086"/>
                  <a:pt x="2235878" y="4201347"/>
                  <a:pt x="2224890" y="4195869"/>
                </a:cubicBezTo>
                <a:cubicBezTo>
                  <a:pt x="2244118" y="4256123"/>
                  <a:pt x="2299054" y="4343765"/>
                  <a:pt x="2296307" y="4387587"/>
                </a:cubicBezTo>
                <a:cubicBezTo>
                  <a:pt x="2282573" y="4390325"/>
                  <a:pt x="2271586" y="4398542"/>
                  <a:pt x="2263346" y="4384848"/>
                </a:cubicBezTo>
                <a:cubicBezTo>
                  <a:pt x="2263346" y="4335549"/>
                  <a:pt x="2252358" y="4305422"/>
                  <a:pt x="2194676" y="4264340"/>
                </a:cubicBezTo>
                <a:cubicBezTo>
                  <a:pt x="2219397" y="4327333"/>
                  <a:pt x="2249612" y="4354721"/>
                  <a:pt x="2241371" y="4406758"/>
                </a:cubicBezTo>
                <a:cubicBezTo>
                  <a:pt x="2183689" y="4343765"/>
                  <a:pt x="2175449" y="4280773"/>
                  <a:pt x="2115020" y="4220519"/>
                </a:cubicBezTo>
                <a:cubicBezTo>
                  <a:pt x="2106779" y="4261601"/>
                  <a:pt x="2175449" y="4305422"/>
                  <a:pt x="2142487" y="4338288"/>
                </a:cubicBezTo>
                <a:cubicBezTo>
                  <a:pt x="2112273" y="4267079"/>
                  <a:pt x="2065577" y="4256123"/>
                  <a:pt x="2027123" y="4204086"/>
                </a:cubicBezTo>
                <a:cubicBezTo>
                  <a:pt x="2040856" y="4236952"/>
                  <a:pt x="2051843" y="4269817"/>
                  <a:pt x="2027123" y="4278034"/>
                </a:cubicBezTo>
                <a:cubicBezTo>
                  <a:pt x="2002402" y="4253384"/>
                  <a:pt x="1878797" y="4119182"/>
                  <a:pt x="1947466" y="4132876"/>
                </a:cubicBezTo>
                <a:cubicBezTo>
                  <a:pt x="1941972" y="4083578"/>
                  <a:pt x="1914505" y="4135615"/>
                  <a:pt x="1903517" y="4102749"/>
                </a:cubicBezTo>
                <a:cubicBezTo>
                  <a:pt x="1898024" y="3979503"/>
                  <a:pt x="1686522" y="3908293"/>
                  <a:pt x="1752445" y="3809696"/>
                </a:cubicBezTo>
                <a:cubicBezTo>
                  <a:pt x="1777166" y="3820651"/>
                  <a:pt x="1760685" y="3867211"/>
                  <a:pt x="1796393" y="3864472"/>
                </a:cubicBezTo>
                <a:cubicBezTo>
                  <a:pt x="1766179" y="3774091"/>
                  <a:pt x="1815621" y="3880905"/>
                  <a:pt x="1840342" y="3850778"/>
                </a:cubicBezTo>
                <a:cubicBezTo>
                  <a:pt x="1812874" y="3804218"/>
                  <a:pt x="1777166" y="3746703"/>
                  <a:pt x="1807380" y="3719315"/>
                </a:cubicBezTo>
                <a:cubicBezTo>
                  <a:pt x="1713990" y="3667277"/>
                  <a:pt x="1675535" y="3533075"/>
                  <a:pt x="1579398" y="3461866"/>
                </a:cubicBezTo>
                <a:cubicBezTo>
                  <a:pt x="1587638" y="3494732"/>
                  <a:pt x="1595878" y="3511165"/>
                  <a:pt x="1612359" y="3568680"/>
                </a:cubicBezTo>
                <a:cubicBezTo>
                  <a:pt x="1692016" y="3631673"/>
                  <a:pt x="1741458" y="3722054"/>
                  <a:pt x="1722230" y="3831606"/>
                </a:cubicBezTo>
                <a:cubicBezTo>
                  <a:pt x="1667295" y="3697404"/>
                  <a:pt x="1568411" y="3557725"/>
                  <a:pt x="1540943" y="3418045"/>
                </a:cubicBezTo>
                <a:cubicBezTo>
                  <a:pt x="1565664" y="3387918"/>
                  <a:pt x="1565664" y="3459127"/>
                  <a:pt x="1584891" y="3448172"/>
                </a:cubicBezTo>
                <a:cubicBezTo>
                  <a:pt x="1557424" y="3385179"/>
                  <a:pt x="1557424" y="3385179"/>
                  <a:pt x="1557424" y="3385179"/>
                </a:cubicBezTo>
                <a:cubicBezTo>
                  <a:pt x="1535449" y="3393395"/>
                  <a:pt x="1540943" y="3418045"/>
                  <a:pt x="1516222" y="3382440"/>
                </a:cubicBezTo>
                <a:cubicBezTo>
                  <a:pt x="1480514" y="3267410"/>
                  <a:pt x="1409097" y="3193462"/>
                  <a:pt x="1411844" y="3130469"/>
                </a:cubicBezTo>
                <a:cubicBezTo>
                  <a:pt x="1466780" y="3124992"/>
                  <a:pt x="1422831" y="3223589"/>
                  <a:pt x="1461286" y="3201678"/>
                </a:cubicBezTo>
                <a:cubicBezTo>
                  <a:pt x="1428325" y="3059260"/>
                  <a:pt x="1307467" y="2820983"/>
                  <a:pt x="1266265" y="2747035"/>
                </a:cubicBezTo>
                <a:cubicBezTo>
                  <a:pt x="1271759" y="2768945"/>
                  <a:pt x="1288239" y="2793594"/>
                  <a:pt x="1277252" y="2801811"/>
                </a:cubicBezTo>
                <a:cubicBezTo>
                  <a:pt x="1244291" y="2730602"/>
                  <a:pt x="1203089" y="2694997"/>
                  <a:pt x="1161887" y="2667609"/>
                </a:cubicBezTo>
                <a:cubicBezTo>
                  <a:pt x="1178368" y="2801811"/>
                  <a:pt x="1279999" y="2908625"/>
                  <a:pt x="1334934" y="3042827"/>
                </a:cubicBezTo>
                <a:cubicBezTo>
                  <a:pt x="1510728" y="3445433"/>
                  <a:pt x="1700256" y="3886383"/>
                  <a:pt x="1856822" y="4278034"/>
                </a:cubicBezTo>
                <a:cubicBezTo>
                  <a:pt x="1766179" y="4113705"/>
                  <a:pt x="1604119" y="3716576"/>
                  <a:pt x="1469526" y="3513903"/>
                </a:cubicBezTo>
                <a:cubicBezTo>
                  <a:pt x="1598625" y="3743964"/>
                  <a:pt x="1620599" y="3897338"/>
                  <a:pt x="1719483" y="4094533"/>
                </a:cubicBezTo>
                <a:cubicBezTo>
                  <a:pt x="1711243" y="4097272"/>
                  <a:pt x="1703003" y="4086316"/>
                  <a:pt x="1697509" y="4086316"/>
                </a:cubicBezTo>
                <a:cubicBezTo>
                  <a:pt x="1777166" y="4299944"/>
                  <a:pt x="1856822" y="4423191"/>
                  <a:pt x="1933732" y="4568348"/>
                </a:cubicBezTo>
                <a:cubicBezTo>
                  <a:pt x="1930985" y="4551916"/>
                  <a:pt x="1919998" y="4532744"/>
                  <a:pt x="1928238" y="4527266"/>
                </a:cubicBezTo>
                <a:cubicBezTo>
                  <a:pt x="1933732" y="4540960"/>
                  <a:pt x="1941972" y="4540960"/>
                  <a:pt x="1947466" y="4549177"/>
                </a:cubicBezTo>
                <a:cubicBezTo>
                  <a:pt x="1947466" y="4568348"/>
                  <a:pt x="1939226" y="4579304"/>
                  <a:pt x="1922745" y="4587520"/>
                </a:cubicBezTo>
                <a:cubicBezTo>
                  <a:pt x="1963947" y="4694334"/>
                  <a:pt x="2007895" y="4798409"/>
                  <a:pt x="2057337" y="4888790"/>
                </a:cubicBezTo>
                <a:cubicBezTo>
                  <a:pt x="2098539" y="4877835"/>
                  <a:pt x="2126007" y="4940828"/>
                  <a:pt x="2164462" y="4951783"/>
                </a:cubicBezTo>
                <a:cubicBezTo>
                  <a:pt x="2087552" y="4831275"/>
                  <a:pt x="2027123" y="4773760"/>
                  <a:pt x="1950213" y="4606692"/>
                </a:cubicBezTo>
                <a:cubicBezTo>
                  <a:pt x="1969440" y="4595737"/>
                  <a:pt x="1974934" y="4639558"/>
                  <a:pt x="1994161" y="4634080"/>
                </a:cubicBezTo>
                <a:cubicBezTo>
                  <a:pt x="2005148" y="4603953"/>
                  <a:pt x="1947466" y="4576565"/>
                  <a:pt x="1980427" y="4554654"/>
                </a:cubicBezTo>
                <a:cubicBezTo>
                  <a:pt x="2076564" y="4727200"/>
                  <a:pt x="2139741" y="4839491"/>
                  <a:pt x="2235878" y="5028470"/>
                </a:cubicBezTo>
                <a:cubicBezTo>
                  <a:pt x="2277079" y="5020253"/>
                  <a:pt x="2312787" y="5047642"/>
                  <a:pt x="2351242" y="5061336"/>
                </a:cubicBezTo>
                <a:cubicBezTo>
                  <a:pt x="2466607" y="5299613"/>
                  <a:pt x="2623173" y="5365344"/>
                  <a:pt x="2738538" y="5609099"/>
                </a:cubicBezTo>
                <a:cubicBezTo>
                  <a:pt x="2763259" y="5625532"/>
                  <a:pt x="2749525" y="5595405"/>
                  <a:pt x="2782486" y="5592666"/>
                </a:cubicBezTo>
                <a:cubicBezTo>
                  <a:pt x="2815448" y="5606360"/>
                  <a:pt x="2862143" y="5732346"/>
                  <a:pt x="2878624" y="5704958"/>
                </a:cubicBezTo>
                <a:cubicBezTo>
                  <a:pt x="2859396" y="5699480"/>
                  <a:pt x="2859396" y="5633749"/>
                  <a:pt x="2886864" y="5628271"/>
                </a:cubicBezTo>
                <a:cubicBezTo>
                  <a:pt x="2941799" y="5691264"/>
                  <a:pt x="3021456" y="5822727"/>
                  <a:pt x="3043430" y="5907630"/>
                </a:cubicBezTo>
                <a:cubicBezTo>
                  <a:pt x="2988495" y="5877503"/>
                  <a:pt x="2944546" y="5792600"/>
                  <a:pt x="2897851" y="5726868"/>
                </a:cubicBezTo>
                <a:cubicBezTo>
                  <a:pt x="2873130" y="5746040"/>
                  <a:pt x="2859396" y="5726868"/>
                  <a:pt x="2842915" y="5715913"/>
                </a:cubicBezTo>
                <a:cubicBezTo>
                  <a:pt x="2820941" y="5836421"/>
                  <a:pt x="2911585" y="5948713"/>
                  <a:pt x="2928066" y="6047310"/>
                </a:cubicBezTo>
                <a:cubicBezTo>
                  <a:pt x="2878624" y="5937757"/>
                  <a:pt x="2785233" y="5948713"/>
                  <a:pt x="2755019" y="5847376"/>
                </a:cubicBezTo>
                <a:cubicBezTo>
                  <a:pt x="2724804" y="5910369"/>
                  <a:pt x="2705577" y="5767951"/>
                  <a:pt x="2658881" y="5809033"/>
                </a:cubicBezTo>
                <a:cubicBezTo>
                  <a:pt x="2694589" y="5902153"/>
                  <a:pt x="2760512" y="5948713"/>
                  <a:pt x="2818194" y="6071960"/>
                </a:cubicBezTo>
                <a:cubicBezTo>
                  <a:pt x="2755019" y="6019922"/>
                  <a:pt x="2807207" y="6132214"/>
                  <a:pt x="2779740" y="6156863"/>
                </a:cubicBezTo>
                <a:cubicBezTo>
                  <a:pt x="2749525" y="6126736"/>
                  <a:pt x="2730298" y="6044571"/>
                  <a:pt x="2694589" y="6041833"/>
                </a:cubicBezTo>
                <a:cubicBezTo>
                  <a:pt x="2826435" y="6354058"/>
                  <a:pt x="2991241" y="6608768"/>
                  <a:pt x="3153301" y="6858000"/>
                </a:cubicBezTo>
                <a:lnTo>
                  <a:pt x="3607976" y="6858000"/>
                </a:lnTo>
                <a:lnTo>
                  <a:pt x="4034243" y="6858000"/>
                </a:lnTo>
                <a:lnTo>
                  <a:pt x="4433019" y="6858000"/>
                </a:lnTo>
                <a:lnTo>
                  <a:pt x="4805220" y="6858000"/>
                </a:lnTo>
                <a:lnTo>
                  <a:pt x="5151763" y="6858000"/>
                </a:lnTo>
                <a:lnTo>
                  <a:pt x="5473563" y="6858000"/>
                </a:lnTo>
                <a:lnTo>
                  <a:pt x="5771538" y="6858000"/>
                </a:lnTo>
                <a:lnTo>
                  <a:pt x="6046603" y="6858000"/>
                </a:lnTo>
                <a:lnTo>
                  <a:pt x="6299675" y="6858000"/>
                </a:lnTo>
                <a:lnTo>
                  <a:pt x="6516914" y="6858000"/>
                </a:lnTo>
                <a:lnTo>
                  <a:pt x="6516914" y="3753486"/>
                </a:lnTo>
                <a:lnTo>
                  <a:pt x="6492225" y="3713238"/>
                </a:lnTo>
                <a:cubicBezTo>
                  <a:pt x="6469693" y="3671899"/>
                  <a:pt x="6450122" y="3628934"/>
                  <a:pt x="6435701" y="3582374"/>
                </a:cubicBezTo>
                <a:cubicBezTo>
                  <a:pt x="6284629" y="3459127"/>
                  <a:pt x="6232440" y="3187984"/>
                  <a:pt x="6089607" y="3037349"/>
                </a:cubicBezTo>
                <a:cubicBezTo>
                  <a:pt x="6100594" y="3031872"/>
                  <a:pt x="6111582" y="3037349"/>
                  <a:pt x="6119822" y="3040088"/>
                </a:cubicBezTo>
                <a:cubicBezTo>
                  <a:pt x="6103341" y="2979834"/>
                  <a:pt x="6048406" y="2894931"/>
                  <a:pt x="6051152" y="2848371"/>
                </a:cubicBezTo>
                <a:cubicBezTo>
                  <a:pt x="6062140" y="2845632"/>
                  <a:pt x="6075873" y="2837416"/>
                  <a:pt x="6084114" y="2851110"/>
                </a:cubicBezTo>
                <a:cubicBezTo>
                  <a:pt x="6084114" y="2900409"/>
                  <a:pt x="6095101" y="2930535"/>
                  <a:pt x="6152783" y="2971618"/>
                </a:cubicBezTo>
                <a:cubicBezTo>
                  <a:pt x="6128062" y="2908625"/>
                  <a:pt x="6097848" y="2881237"/>
                  <a:pt x="6106088" y="2829199"/>
                </a:cubicBezTo>
                <a:cubicBezTo>
                  <a:pt x="6161024" y="2892192"/>
                  <a:pt x="6172011" y="2955185"/>
                  <a:pt x="6232440" y="3018178"/>
                </a:cubicBezTo>
                <a:cubicBezTo>
                  <a:pt x="6237933" y="2974356"/>
                  <a:pt x="6172011" y="2930535"/>
                  <a:pt x="6202225" y="2897669"/>
                </a:cubicBezTo>
                <a:cubicBezTo>
                  <a:pt x="6235187" y="2968879"/>
                  <a:pt x="6281882" y="2982573"/>
                  <a:pt x="6320337" y="3031872"/>
                </a:cubicBezTo>
                <a:cubicBezTo>
                  <a:pt x="6306603" y="2999006"/>
                  <a:pt x="6292869" y="2966140"/>
                  <a:pt x="6320337" y="2957923"/>
                </a:cubicBezTo>
                <a:cubicBezTo>
                  <a:pt x="6345058" y="2985312"/>
                  <a:pt x="6468663" y="3119514"/>
                  <a:pt x="6399993" y="3105820"/>
                </a:cubicBezTo>
                <a:cubicBezTo>
                  <a:pt x="6405487" y="3155118"/>
                  <a:pt x="6432955" y="3103081"/>
                  <a:pt x="6441195" y="3133208"/>
                </a:cubicBezTo>
                <a:cubicBezTo>
                  <a:pt x="6443255" y="3164704"/>
                  <a:pt x="6457847" y="3192606"/>
                  <a:pt x="6477589" y="3218325"/>
                </a:cubicBezTo>
                <a:lnTo>
                  <a:pt x="6516914" y="3260412"/>
                </a:lnTo>
                <a:lnTo>
                  <a:pt x="6516914" y="3022537"/>
                </a:lnTo>
                <a:lnTo>
                  <a:pt x="6490637" y="2957923"/>
                </a:lnTo>
                <a:lnTo>
                  <a:pt x="6516914" y="3008807"/>
                </a:lnTo>
                <a:lnTo>
                  <a:pt x="6516914" y="2859321"/>
                </a:lnTo>
                <a:lnTo>
                  <a:pt x="6470723" y="2775279"/>
                </a:lnTo>
                <a:cubicBezTo>
                  <a:pt x="6450808" y="2739845"/>
                  <a:pt x="6430894" y="2704583"/>
                  <a:pt x="6410980" y="2667609"/>
                </a:cubicBezTo>
                <a:cubicBezTo>
                  <a:pt x="6416474" y="2684042"/>
                  <a:pt x="6427461" y="2703213"/>
                  <a:pt x="6419221" y="2708691"/>
                </a:cubicBezTo>
                <a:cubicBezTo>
                  <a:pt x="6413727" y="2697736"/>
                  <a:pt x="6405487" y="2697736"/>
                  <a:pt x="6399993" y="2686780"/>
                </a:cubicBezTo>
                <a:cubicBezTo>
                  <a:pt x="6397246" y="2667609"/>
                  <a:pt x="6408234" y="2656654"/>
                  <a:pt x="6424714" y="2648437"/>
                </a:cubicBezTo>
                <a:cubicBezTo>
                  <a:pt x="6380766" y="2541623"/>
                  <a:pt x="6336817" y="2437548"/>
                  <a:pt x="6290122" y="2349906"/>
                </a:cubicBezTo>
                <a:cubicBezTo>
                  <a:pt x="6246174" y="2358123"/>
                  <a:pt x="6221453" y="2297868"/>
                  <a:pt x="6182998" y="2284174"/>
                </a:cubicBezTo>
                <a:cubicBezTo>
                  <a:pt x="6257161" y="2404682"/>
                  <a:pt x="6320337" y="2462197"/>
                  <a:pt x="6397246" y="2629266"/>
                </a:cubicBezTo>
                <a:cubicBezTo>
                  <a:pt x="6378019" y="2640221"/>
                  <a:pt x="6372525" y="2596399"/>
                  <a:pt x="6353298" y="2601877"/>
                </a:cubicBezTo>
                <a:cubicBezTo>
                  <a:pt x="6342311" y="2632004"/>
                  <a:pt x="6399993" y="2662131"/>
                  <a:pt x="6367032" y="2684042"/>
                </a:cubicBezTo>
                <a:cubicBezTo>
                  <a:pt x="6270895" y="2511496"/>
                  <a:pt x="6207719" y="2399205"/>
                  <a:pt x="6111582" y="2207487"/>
                </a:cubicBezTo>
                <a:cubicBezTo>
                  <a:pt x="6067633" y="2215704"/>
                  <a:pt x="6034672" y="2191054"/>
                  <a:pt x="5996217" y="2174622"/>
                </a:cubicBezTo>
                <a:cubicBezTo>
                  <a:pt x="5880852" y="1936344"/>
                  <a:pt x="5724286" y="1870613"/>
                  <a:pt x="5608921" y="1629597"/>
                </a:cubicBezTo>
                <a:cubicBezTo>
                  <a:pt x="5584200" y="1610425"/>
                  <a:pt x="5595187" y="1640552"/>
                  <a:pt x="5564973" y="1643291"/>
                </a:cubicBezTo>
                <a:cubicBezTo>
                  <a:pt x="5532011" y="1629597"/>
                  <a:pt x="5482569" y="1503611"/>
                  <a:pt x="5468835" y="1533738"/>
                </a:cubicBezTo>
                <a:cubicBezTo>
                  <a:pt x="5488063" y="1536477"/>
                  <a:pt x="5485316" y="1604947"/>
                  <a:pt x="5460595" y="1607686"/>
                </a:cubicBezTo>
                <a:cubicBezTo>
                  <a:pt x="5405660" y="1547432"/>
                  <a:pt x="5326003" y="1413230"/>
                  <a:pt x="5304029" y="1328327"/>
                </a:cubicBezTo>
                <a:cubicBezTo>
                  <a:pt x="5358964" y="1361193"/>
                  <a:pt x="5402913" y="1443357"/>
                  <a:pt x="5449608" y="1509089"/>
                </a:cubicBezTo>
                <a:cubicBezTo>
                  <a:pt x="5474329" y="1489917"/>
                  <a:pt x="5488063" y="1509089"/>
                  <a:pt x="5504544" y="1520044"/>
                </a:cubicBezTo>
                <a:cubicBezTo>
                  <a:pt x="5526518" y="1399536"/>
                  <a:pt x="5435874" y="1289983"/>
                  <a:pt x="5419393" y="1188647"/>
                </a:cubicBezTo>
                <a:cubicBezTo>
                  <a:pt x="5468835" y="1300939"/>
                  <a:pt x="5562226" y="1289983"/>
                  <a:pt x="5592440" y="1388581"/>
                </a:cubicBezTo>
                <a:cubicBezTo>
                  <a:pt x="5622655" y="1328327"/>
                  <a:pt x="5641882" y="1468007"/>
                  <a:pt x="5688578" y="1429663"/>
                </a:cubicBezTo>
                <a:cubicBezTo>
                  <a:pt x="5652870" y="1336543"/>
                  <a:pt x="5586947" y="1287245"/>
                  <a:pt x="5529265" y="1166737"/>
                </a:cubicBezTo>
                <a:cubicBezTo>
                  <a:pt x="5592440" y="1216035"/>
                  <a:pt x="5540252" y="1106483"/>
                  <a:pt x="5564973" y="1081833"/>
                </a:cubicBezTo>
                <a:cubicBezTo>
                  <a:pt x="5597934" y="1109221"/>
                  <a:pt x="5617161" y="1191386"/>
                  <a:pt x="5652870" y="1196864"/>
                </a:cubicBezTo>
                <a:cubicBezTo>
                  <a:pt x="5452355" y="723048"/>
                  <a:pt x="5185917" y="388912"/>
                  <a:pt x="495244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1"/>
            <a:ext cx="12192000" cy="1241489"/>
          </a:xfrm>
          <a:prstGeom prst="rect">
            <a:avLst/>
          </a:prstGeom>
          <a:solidFill>
            <a:srgbClr val="475E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7" name="Прямоугольник 6"/>
          <p:cNvSpPr/>
          <p:nvPr userDrawn="1"/>
        </p:nvSpPr>
        <p:spPr>
          <a:xfrm flipV="1">
            <a:off x="-16549" y="89"/>
            <a:ext cx="12208549" cy="1241400"/>
          </a:xfrm>
          <a:custGeom>
            <a:avLst/>
            <a:gdLst>
              <a:gd name="connsiteX0" fmla="*/ 0 w 9907588"/>
              <a:gd name="connsiteY0" fmla="*/ 0 h 1429658"/>
              <a:gd name="connsiteX1" fmla="*/ 9907588 w 9907588"/>
              <a:gd name="connsiteY1" fmla="*/ 0 h 1429658"/>
              <a:gd name="connsiteX2" fmla="*/ 9907588 w 9907588"/>
              <a:gd name="connsiteY2" fmla="*/ 1429658 h 1429658"/>
              <a:gd name="connsiteX3" fmla="*/ 0 w 9907588"/>
              <a:gd name="connsiteY3" fmla="*/ 1429658 h 1429658"/>
              <a:gd name="connsiteX4" fmla="*/ 0 w 9907588"/>
              <a:gd name="connsiteY4" fmla="*/ 0 h 1429658"/>
              <a:gd name="connsiteX0" fmla="*/ 0 w 9921035"/>
              <a:gd name="connsiteY0" fmla="*/ 201706 h 1429658"/>
              <a:gd name="connsiteX1" fmla="*/ 9921035 w 9921035"/>
              <a:gd name="connsiteY1" fmla="*/ 0 h 1429658"/>
              <a:gd name="connsiteX2" fmla="*/ 9921035 w 9921035"/>
              <a:gd name="connsiteY2" fmla="*/ 1429658 h 1429658"/>
              <a:gd name="connsiteX3" fmla="*/ 13447 w 9921035"/>
              <a:gd name="connsiteY3" fmla="*/ 1429658 h 1429658"/>
              <a:gd name="connsiteX4" fmla="*/ 0 w 9921035"/>
              <a:gd name="connsiteY4" fmla="*/ 201706 h 1429658"/>
              <a:gd name="connsiteX0" fmla="*/ 0 w 9921035"/>
              <a:gd name="connsiteY0" fmla="*/ 201706 h 1429658"/>
              <a:gd name="connsiteX1" fmla="*/ 9921035 w 9921035"/>
              <a:gd name="connsiteY1" fmla="*/ 0 h 1429658"/>
              <a:gd name="connsiteX2" fmla="*/ 9921035 w 9921035"/>
              <a:gd name="connsiteY2" fmla="*/ 1429658 h 1429658"/>
              <a:gd name="connsiteX3" fmla="*/ 13447 w 9921035"/>
              <a:gd name="connsiteY3" fmla="*/ 1429658 h 1429658"/>
              <a:gd name="connsiteX4" fmla="*/ 0 w 9921035"/>
              <a:gd name="connsiteY4" fmla="*/ 201706 h 1429658"/>
              <a:gd name="connsiteX0" fmla="*/ 0 w 9947929"/>
              <a:gd name="connsiteY0" fmla="*/ 13448 h 1241400"/>
              <a:gd name="connsiteX1" fmla="*/ 9947929 w 9947929"/>
              <a:gd name="connsiteY1" fmla="*/ 0 h 1241400"/>
              <a:gd name="connsiteX2" fmla="*/ 9921035 w 9947929"/>
              <a:gd name="connsiteY2" fmla="*/ 1241400 h 1241400"/>
              <a:gd name="connsiteX3" fmla="*/ 13447 w 9947929"/>
              <a:gd name="connsiteY3" fmla="*/ 1241400 h 1241400"/>
              <a:gd name="connsiteX4" fmla="*/ 0 w 9947929"/>
              <a:gd name="connsiteY4" fmla="*/ 13448 h 1241400"/>
              <a:gd name="connsiteX0" fmla="*/ 0 w 9947929"/>
              <a:gd name="connsiteY0" fmla="*/ 13448 h 1241400"/>
              <a:gd name="connsiteX1" fmla="*/ 9947929 w 9947929"/>
              <a:gd name="connsiteY1" fmla="*/ 0 h 1241400"/>
              <a:gd name="connsiteX2" fmla="*/ 9921035 w 9947929"/>
              <a:gd name="connsiteY2" fmla="*/ 1241400 h 1241400"/>
              <a:gd name="connsiteX3" fmla="*/ 13447 w 9947929"/>
              <a:gd name="connsiteY3" fmla="*/ 1241400 h 1241400"/>
              <a:gd name="connsiteX4" fmla="*/ 0 w 9947929"/>
              <a:gd name="connsiteY4" fmla="*/ 13448 h 12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47929" h="1241400">
                <a:moveTo>
                  <a:pt x="0" y="13448"/>
                </a:moveTo>
                <a:lnTo>
                  <a:pt x="9947929" y="0"/>
                </a:lnTo>
                <a:lnTo>
                  <a:pt x="9921035" y="1241400"/>
                </a:lnTo>
                <a:lnTo>
                  <a:pt x="13447" y="1241400"/>
                </a:lnTo>
                <a:lnTo>
                  <a:pt x="0" y="13448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xy" algn="t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</p:spTree>
    <p:extLst>
      <p:ext uri="{BB962C8B-B14F-4D97-AF65-F5344CB8AC3E}">
        <p14:creationId xmlns:p14="http://schemas.microsoft.com/office/powerpoint/2010/main" val="3278715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496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0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17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87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26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21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05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2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0000"/>
              </a:schemeClr>
            </a:gs>
            <a:gs pos="68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A0C4-60CC-4C9C-A032-E4863A0F4933}" type="datetimeFigureOut">
              <a:rPr lang="ru-RU" smtClean="0"/>
              <a:t>25.01.2019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12F2-CBCA-4F99-A736-469F6F669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46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8.pn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1701758" y="3099597"/>
            <a:ext cx="8976980" cy="12066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uz-Cyrl-UZ" sz="4000" b="1" dirty="0">
                <a:solidFill>
                  <a:srgbClr val="1F497D"/>
                </a:solidFill>
                <a:latin typeface="Cambria"/>
              </a:rPr>
              <a:t>Солиқ сиёсатини такомиллаштириш концепцияси</a:t>
            </a:r>
          </a:p>
        </p:txBody>
      </p:sp>
      <p:sp>
        <p:nvSpPr>
          <p:cNvPr id="12" name="Прямоугольник 11"/>
          <p:cNvSpPr/>
          <p:nvPr/>
        </p:nvSpPr>
        <p:spPr>
          <a:xfrm rot="10800000">
            <a:off x="-2070100" y="260648"/>
            <a:ext cx="13536042" cy="1224136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67467" y="334107"/>
            <a:ext cx="8068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cs typeface="Arial" pitchFamily="34" charset="0"/>
              </a:rPr>
              <a:t>Ўзбекистон Республикаси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/>
                <a:cs typeface="Arial" pitchFamily="34" charset="0"/>
              </a:rPr>
              <a:t>Давлат солиқ қўмитаси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>
            <a:off x="248460" y="6093558"/>
            <a:ext cx="11217470" cy="90931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8" y="153846"/>
            <a:ext cx="1013607" cy="143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69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0114" y="1645720"/>
            <a:ext cx="1157151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3400" algn="just"/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Соддалаштирилган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харид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 (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хизмат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лар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тўланган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ҳисобга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олмаган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ҳолда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соф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тушумдан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келиб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чиқиб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чиқарилади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33400" algn="just"/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Соддалаштирилган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тартибда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чиқарилган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суммаси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тартибда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тўловчиси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томонидан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ҳисобга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олиниши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бўлади</a:t>
            </a:r>
            <a:r>
              <a:rPr lang="ru-RU" sz="2600" dirty="0" smtClean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33400" algn="just"/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тўлашнинг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соддалаштирилган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доирасида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солиқ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ҳисоб-китобларини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тақдим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этиш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ҳар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ойда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ҳисобот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давридан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кейинги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ойнинг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25-кунидан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кечиктирмай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якунлари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йиллик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молиявий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ҳисобот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топшириладиган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муддатда</a:t>
            </a:r>
            <a:r>
              <a:rPr lang="ru-RU" sz="2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оширилади</a:t>
            </a:r>
            <a:r>
              <a:rPr lang="ru-RU" sz="2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70113" y="166692"/>
            <a:ext cx="115715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тўлашнинг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соддалаштирилган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37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Рисунок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195578495"/>
              </p:ext>
            </p:extLst>
          </p:nvPr>
        </p:nvGraphicFramePr>
        <p:xfrm>
          <a:off x="224852" y="1356506"/>
          <a:ext cx="11857219" cy="525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937"/>
                <a:gridCol w="8097264"/>
                <a:gridCol w="3235018"/>
              </a:tblGrid>
              <a:tr h="108766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z-Cyrl-UZ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z-Cyrl-UZ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Тўловчилар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Солиқ ставкаси, фоизда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(солиқ солинадиган базага нисбатан) 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</a:tr>
              <a:tr h="796859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z-Cyrl-UZ" sz="16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Иқтисодиётнинг барча тармоқлари юридик шахслари, </a:t>
                      </a:r>
                      <a:r>
                        <a:rPr lang="uz-Cyrl-U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uz-Cyrl-U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uz-Cyrl-U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2-6-бандларда </a:t>
                      </a: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назарда тутилганларидан ташқари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</a:tr>
              <a:tr h="31834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z-Cyrl-UZ" sz="1600" b="1" kern="120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</a:t>
                      </a:r>
                      <a:endParaRPr lang="ru-RU" sz="1600" b="1" kern="120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Қурилиш корхоналари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</a:tr>
              <a:tr h="57919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z-Cyrl-UZ" sz="1600" b="1" kern="120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endParaRPr lang="ru-RU" sz="1600" b="1" kern="120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Чакана, улгуржи, шунингдек улгуржи-чакана савдо билан шуғулланувчи савдо корхоналари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</a:tr>
              <a:tr h="52544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z-Cyrl-UZ" sz="1600" b="1" kern="120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</a:t>
                      </a:r>
                      <a:endParaRPr lang="ru-RU" sz="1600" b="1" kern="120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Умумий овқатланиш корхоналари, меҳмонхона хизмати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</a:tr>
              <a:tr h="1068276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z-Cyrl-UZ" sz="1600" b="1" kern="120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</a:t>
                      </a:r>
                      <a:endParaRPr lang="ru-RU" sz="1600" b="1" kern="120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Профессионал хизматлар (аудиторлик хизматлари, солиқ маслаҳати хизматлари, консалтинг хизматлари, брокерлик хизматлари ва бошқалар) кўрсатувчи юридик шахслар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</a:tr>
              <a:tr h="87837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z-Cyrl-UZ" sz="1600" b="1" kern="120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</a:t>
                      </a:r>
                      <a:endParaRPr lang="ru-RU" sz="1600" b="1" kern="120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Қишлоқ хўжалиги маҳсулотлари реализациясини амалга оширувчи юридик шахслар, бундан ўзи ишлаб чиқарган маҳсулотлар мустасно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z-Cyrl-U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5602" marR="65602" marT="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9667" y="137161"/>
            <a:ext cx="112576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 ҚИЙМАТ СОЛИҒИНИНГ СОДДАЛАШТИРИЛГАН ТАРТИБ ҚЎЛЛАНИЛАДИГАН СОҲАЛАР ВА СОЛИҚ СТАВКАЛАРИ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1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2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3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sz="quarter" idx="10"/>
          </p:nvPr>
        </p:nvSpPr>
        <p:spPr/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559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6270" y="0"/>
            <a:ext cx="1174398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Вазирлар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Маҳкамасининг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декабрдаги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1065-сонли </a:t>
            </a:r>
            <a:r>
              <a:rPr lang="ru-RU" sz="2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қарори</a:t>
            </a:r>
            <a:r>
              <a:rPr lang="ru-RU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тасдиқланган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кўшилган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солиғидан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озод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этилган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озиқ-овқат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маҳсулотлари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рўйхати</a:t>
            </a:r>
            <a:r>
              <a:rPr lang="ru-RU" sz="2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6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4735" y="1510338"/>
            <a:ext cx="105980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Гўшт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(мол,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кўй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товуқ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шунингдек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ҳайвонлар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орамол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парранда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тирик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хамда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уларни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сўйиш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махсулотлари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Балиқ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Картошка; 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Пиёз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5.Тухум; 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Гуруч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барча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навлари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Шакар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шу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жумладан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импорт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килинган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Нон </a:t>
            </a:r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махсулотлари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616" y="4971816"/>
            <a:ext cx="11242623" cy="1603947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84616" y="5165305"/>
            <a:ext cx="112426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иймат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солиғидан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озод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килиш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имтиёз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Ўзбекистон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Республикасида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чиқариладиган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озиқ-овқат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маҳсулотларини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чакана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  <a:r>
              <a:rPr lang="uz-Cyrl-UZ" sz="2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ржи реализация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қилинганда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нон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маҳсулотларини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чиқарилганда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реализация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қилинганда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берилади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7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rot="10800000">
            <a:off x="-2463800" y="260647"/>
            <a:ext cx="13922788" cy="976784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66281" y="415228"/>
            <a:ext cx="888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Электрон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ҳисоб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-фактура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тизими</a:t>
            </a:r>
            <a:endParaRPr lang="ru-RU" sz="3200" b="1" kern="0" dirty="0">
              <a:solidFill>
                <a:prstClr val="white"/>
              </a:solidFill>
              <a:latin typeface="Cambri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8" y="153846"/>
            <a:ext cx="1013607" cy="1437740"/>
          </a:xfrm>
          <a:prstGeom prst="rect">
            <a:avLst/>
          </a:prstGeom>
        </p:spPr>
      </p:pic>
      <p:sp>
        <p:nvSpPr>
          <p:cNvPr id="59" name="Скругленный прямоугольник 58"/>
          <p:cNvSpPr/>
          <p:nvPr/>
        </p:nvSpPr>
        <p:spPr>
          <a:xfrm>
            <a:off x="3558796" y="1700808"/>
            <a:ext cx="5529546" cy="4608512"/>
          </a:xfrm>
          <a:prstGeom prst="roundRect">
            <a:avLst>
              <a:gd name="adj" fmla="val 3282"/>
            </a:avLst>
          </a:prstGeom>
          <a:solidFill>
            <a:schemeClr val="accent1">
              <a:lumMod val="20000"/>
              <a:lumOff val="80000"/>
            </a:schemeClr>
          </a:solidFill>
          <a:ln w="38100" cmpd="dbl">
            <a:solidFill>
              <a:srgbClr val="2F6DA6">
                <a:alpha val="85000"/>
              </a:srgb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Cambria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07225" y="6025375"/>
            <a:ext cx="3505840" cy="3162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070582" y="1688822"/>
            <a:ext cx="2256524" cy="2359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 rot="5400000">
            <a:off x="2593776" y="3487729"/>
            <a:ext cx="2110998" cy="219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333" y="4871657"/>
            <a:ext cx="987470" cy="902133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641" y="5901194"/>
            <a:ext cx="982434" cy="785050"/>
          </a:xfrm>
          <a:prstGeom prst="rect">
            <a:avLst/>
          </a:prstGeom>
        </p:spPr>
      </p:pic>
      <p:grpSp>
        <p:nvGrpSpPr>
          <p:cNvPr id="65" name="Группа 64"/>
          <p:cNvGrpSpPr/>
          <p:nvPr/>
        </p:nvGrpSpPr>
        <p:grpSpPr>
          <a:xfrm>
            <a:off x="1336871" y="1391432"/>
            <a:ext cx="1578445" cy="1150326"/>
            <a:chOff x="142438" y="1391432"/>
            <a:chExt cx="1578445" cy="1150326"/>
          </a:xfrm>
        </p:grpSpPr>
        <p:pic>
          <p:nvPicPr>
            <p:cNvPr id="66" name="Рисунок 6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923" y="1391432"/>
              <a:ext cx="1316627" cy="865560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142438" y="2141648"/>
              <a:ext cx="15784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uz-Cyrl-UZ" sz="20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Тасдиқлаш</a:t>
              </a:r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1356556" y="2916661"/>
            <a:ext cx="1318910" cy="1635581"/>
            <a:chOff x="365652" y="2664948"/>
            <a:chExt cx="1318910" cy="1635581"/>
          </a:xfrm>
        </p:grpSpPr>
        <p:sp>
          <p:nvSpPr>
            <p:cNvPr id="69" name="TextBox 68"/>
            <p:cNvSpPr txBox="1"/>
            <p:nvPr/>
          </p:nvSpPr>
          <p:spPr>
            <a:xfrm>
              <a:off x="460194" y="3654198"/>
              <a:ext cx="12035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uz-Cyrl-UZ" sz="20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Етказиб</a:t>
              </a:r>
            </a:p>
            <a:p>
              <a:pPr algn="ctr">
                <a:lnSpc>
                  <a:spcPct val="90000"/>
                </a:lnSpc>
              </a:pPr>
              <a:r>
                <a:rPr lang="uz-Cyrl-UZ" sz="20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берувчи</a:t>
              </a:r>
            </a:p>
          </p:txBody>
        </p:sp>
        <p:pic>
          <p:nvPicPr>
            <p:cNvPr id="70" name="Рисунок 6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652" y="2664948"/>
              <a:ext cx="1318910" cy="1036674"/>
            </a:xfrm>
            <a:prstGeom prst="rect">
              <a:avLst/>
            </a:prstGeom>
          </p:spPr>
        </p:pic>
      </p:grpSp>
      <p:sp>
        <p:nvSpPr>
          <p:cNvPr id="71" name="TextBox 70"/>
          <p:cNvSpPr txBox="1"/>
          <p:nvPr/>
        </p:nvSpPr>
        <p:spPr>
          <a:xfrm>
            <a:off x="1297130" y="5773789"/>
            <a:ext cx="14405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uz-Cyrl-UZ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Тасдиқла-</a:t>
            </a:r>
            <a:br>
              <a:rPr lang="uz-Cyrl-UZ" sz="2000" b="1" dirty="0">
                <a:solidFill>
                  <a:srgbClr val="002060"/>
                </a:solidFill>
                <a:latin typeface="Cambria" panose="02040503050406030204" pitchFamily="18" charset="0"/>
              </a:rPr>
            </a:br>
            <a:r>
              <a:rPr lang="uz-Cyrl-UZ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нишини</a:t>
            </a:r>
          </a:p>
          <a:p>
            <a:pPr algn="ctr">
              <a:lnSpc>
                <a:spcPct val="90000"/>
              </a:lnSpc>
            </a:pPr>
            <a:r>
              <a:rPr lang="uz-Cyrl-UZ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кутади</a:t>
            </a:r>
          </a:p>
        </p:txBody>
      </p:sp>
      <p:sp>
        <p:nvSpPr>
          <p:cNvPr id="72" name="Стрелка вправо 71"/>
          <p:cNvSpPr/>
          <p:nvPr/>
        </p:nvSpPr>
        <p:spPr>
          <a:xfrm>
            <a:off x="2602500" y="3348450"/>
            <a:ext cx="965028" cy="43909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3975" cmpd="dbl">
            <a:solidFill>
              <a:srgbClr val="475E8C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73" name="Стрелка вправо 72"/>
          <p:cNvSpPr/>
          <p:nvPr/>
        </p:nvSpPr>
        <p:spPr>
          <a:xfrm rot="10800000">
            <a:off x="2598174" y="4013835"/>
            <a:ext cx="968240" cy="43909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3975" cmpd="dbl">
            <a:solidFill>
              <a:srgbClr val="475E8C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9317326" y="5257045"/>
            <a:ext cx="1597490" cy="1358582"/>
            <a:chOff x="263217" y="2664948"/>
            <a:chExt cx="1597490" cy="1358582"/>
          </a:xfrm>
        </p:grpSpPr>
        <p:sp>
          <p:nvSpPr>
            <p:cNvPr id="75" name="TextBox 74"/>
            <p:cNvSpPr txBox="1"/>
            <p:nvPr/>
          </p:nvSpPr>
          <p:spPr>
            <a:xfrm>
              <a:off x="263217" y="3654198"/>
              <a:ext cx="1597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uz-Cyrl-UZ" sz="20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Буюртмачи</a:t>
              </a:r>
            </a:p>
          </p:txBody>
        </p:sp>
        <p:pic>
          <p:nvPicPr>
            <p:cNvPr id="76" name="Рисунок 75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652" y="2664948"/>
              <a:ext cx="1318910" cy="1036674"/>
            </a:xfrm>
            <a:prstGeom prst="rect">
              <a:avLst/>
            </a:prstGeom>
          </p:spPr>
        </p:pic>
      </p:grpSp>
      <p:sp>
        <p:nvSpPr>
          <p:cNvPr id="77" name="Стрелка вправо 76"/>
          <p:cNvSpPr/>
          <p:nvPr/>
        </p:nvSpPr>
        <p:spPr>
          <a:xfrm rot="5400000">
            <a:off x="9937325" y="4585514"/>
            <a:ext cx="886465" cy="43909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3975" cmpd="dbl">
            <a:solidFill>
              <a:srgbClr val="475E8C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78" name="Стрелка вправо 77"/>
          <p:cNvSpPr/>
          <p:nvPr/>
        </p:nvSpPr>
        <p:spPr>
          <a:xfrm rot="16200000">
            <a:off x="9447697" y="4576958"/>
            <a:ext cx="886465" cy="43909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3975" cmpd="dbl">
            <a:solidFill>
              <a:srgbClr val="475E8C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grpSp>
        <p:nvGrpSpPr>
          <p:cNvPr id="79" name="Группа 78"/>
          <p:cNvGrpSpPr/>
          <p:nvPr/>
        </p:nvGrpSpPr>
        <p:grpSpPr>
          <a:xfrm>
            <a:off x="2340992" y="2652509"/>
            <a:ext cx="2391990" cy="606840"/>
            <a:chOff x="-836611" y="0"/>
            <a:chExt cx="6130320" cy="783132"/>
          </a:xfrm>
        </p:grpSpPr>
        <p:sp>
          <p:nvSpPr>
            <p:cNvPr id="80" name="Скругленный прямоугольник 79"/>
            <p:cNvSpPr/>
            <p:nvPr/>
          </p:nvSpPr>
          <p:spPr>
            <a:xfrm>
              <a:off x="-418358" y="0"/>
              <a:ext cx="5712067" cy="783132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Скругленный прямоугольник 4"/>
            <p:cNvSpPr/>
            <p:nvPr/>
          </p:nvSpPr>
          <p:spPr>
            <a:xfrm>
              <a:off x="-836611" y="38229"/>
              <a:ext cx="6130320" cy="7066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algn="ctr"/>
              <a:r>
                <a:rPr lang="uz-Cyrl-UZ" sz="17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Ҳисоб- фактурани</a:t>
              </a:r>
            </a:p>
            <a:p>
              <a:pPr algn="ctr"/>
              <a:r>
                <a:rPr lang="uz-Cyrl-UZ" sz="17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шакллантиради</a:t>
              </a:r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9191775" y="3729506"/>
            <a:ext cx="1819905" cy="547594"/>
            <a:chOff x="38228" y="38229"/>
            <a:chExt cx="4798889" cy="706674"/>
          </a:xfrm>
        </p:grpSpPr>
        <p:sp>
          <p:nvSpPr>
            <p:cNvPr id="83" name="Скругленный прямоугольник 82"/>
            <p:cNvSpPr/>
            <p:nvPr/>
          </p:nvSpPr>
          <p:spPr>
            <a:xfrm>
              <a:off x="263112" y="141302"/>
              <a:ext cx="4349126" cy="50052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Скругленный прямоугольник 4"/>
            <p:cNvSpPr/>
            <p:nvPr/>
          </p:nvSpPr>
          <p:spPr>
            <a:xfrm>
              <a:off x="38228" y="38229"/>
              <a:ext cx="4798889" cy="7066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36000" rIns="0" bIns="36000" numCol="1" spcCol="1270" anchor="ctr" anchorCtr="0">
              <a:noAutofit/>
            </a:bodyPr>
            <a:lstStyle/>
            <a:p>
              <a:pPr algn="ctr"/>
              <a:r>
                <a:rPr lang="uz-Cyrl-UZ" sz="17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Тасдиқлайди</a:t>
              </a:r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9308637" y="1412279"/>
            <a:ext cx="1578445" cy="1150326"/>
            <a:chOff x="98734" y="1391432"/>
            <a:chExt cx="1578445" cy="1150326"/>
          </a:xfrm>
        </p:grpSpPr>
        <p:pic>
          <p:nvPicPr>
            <p:cNvPr id="86" name="Рисунок 8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762" y="1391432"/>
              <a:ext cx="1316627" cy="865560"/>
            </a:xfrm>
            <a:prstGeom prst="rect">
              <a:avLst/>
            </a:prstGeom>
          </p:spPr>
        </p:pic>
        <p:sp>
          <p:nvSpPr>
            <p:cNvPr id="87" name="TextBox 86"/>
            <p:cNvSpPr txBox="1"/>
            <p:nvPr/>
          </p:nvSpPr>
          <p:spPr>
            <a:xfrm>
              <a:off x="98734" y="2141648"/>
              <a:ext cx="15784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uz-Cyrl-UZ" sz="20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Тасдиқлаш</a:t>
              </a:r>
            </a:p>
          </p:txBody>
        </p:sp>
      </p:grpSp>
      <p:grpSp>
        <p:nvGrpSpPr>
          <p:cNvPr id="88" name="Группа 87"/>
          <p:cNvGrpSpPr/>
          <p:nvPr/>
        </p:nvGrpSpPr>
        <p:grpSpPr>
          <a:xfrm>
            <a:off x="5517677" y="5159897"/>
            <a:ext cx="1656331" cy="503054"/>
            <a:chOff x="3973542" y="4494086"/>
            <a:chExt cx="1656331" cy="503054"/>
          </a:xfrm>
        </p:grpSpPr>
        <p:pic>
          <p:nvPicPr>
            <p:cNvPr id="89" name="Рисунок 8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3542" y="4494086"/>
              <a:ext cx="765209" cy="503054"/>
            </a:xfrm>
            <a:prstGeom prst="rect">
              <a:avLst/>
            </a:prstGeom>
          </p:spPr>
        </p:pic>
        <p:sp>
          <p:nvSpPr>
            <p:cNvPr id="90" name="TextBox 89"/>
            <p:cNvSpPr txBox="1"/>
            <p:nvPr/>
          </p:nvSpPr>
          <p:spPr>
            <a:xfrm>
              <a:off x="4483404" y="4512537"/>
              <a:ext cx="11464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uz-Cyrl-UZ" sz="20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Сақлаш</a:t>
              </a:r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046944" y="2336069"/>
            <a:ext cx="3784057" cy="536827"/>
            <a:chOff x="3908752" y="2833375"/>
            <a:chExt cx="3784057" cy="536827"/>
          </a:xfrm>
        </p:grpSpPr>
        <p:pic>
          <p:nvPicPr>
            <p:cNvPr id="92" name="Рисунок 9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8752" y="2833375"/>
              <a:ext cx="536827" cy="536827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4380472" y="2872480"/>
              <a:ext cx="33123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z-Cyrl-UZ" sz="20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Электрон ҳисоб-фактура</a:t>
              </a:r>
            </a:p>
          </p:txBody>
        </p:sp>
      </p:grpSp>
      <p:sp>
        <p:nvSpPr>
          <p:cNvPr id="94" name="Стрелка вправо 93"/>
          <p:cNvSpPr/>
          <p:nvPr/>
        </p:nvSpPr>
        <p:spPr>
          <a:xfrm>
            <a:off x="4896181" y="2857307"/>
            <a:ext cx="2764430" cy="1003734"/>
          </a:xfrm>
          <a:prstGeom prst="rightArrow">
            <a:avLst/>
          </a:prstGeom>
          <a:solidFill>
            <a:schemeClr val="accent2">
              <a:lumMod val="60000"/>
              <a:lumOff val="40000"/>
              <a:alpha val="57000"/>
            </a:schemeClr>
          </a:solidFill>
          <a:ln w="41275" cmpd="dbl">
            <a:solidFill>
              <a:schemeClr val="accent2">
                <a:lumMod val="75000"/>
                <a:alpha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1400" b="1" i="1" dirty="0">
                <a:solidFill>
                  <a:srgbClr val="FF0000"/>
                </a:solidFill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Буюртмачига</a:t>
            </a:r>
            <a:r>
              <a:rPr lang="en-US" sz="1400" b="1" i="1" dirty="0">
                <a:solidFill>
                  <a:srgbClr val="FF0000"/>
                </a:solidFill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z-Cyrl-UZ" sz="1400" b="1" i="1" dirty="0">
                <a:solidFill>
                  <a:srgbClr val="FF0000"/>
                </a:solidFill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юборилади</a:t>
            </a:r>
            <a:endParaRPr lang="ru-RU" sz="1400" b="1" i="1" dirty="0">
              <a:solidFill>
                <a:srgbClr val="FF0000"/>
              </a:solidFill>
              <a:latin typeface="Cambria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95" name="Группа 94"/>
          <p:cNvGrpSpPr/>
          <p:nvPr/>
        </p:nvGrpSpPr>
        <p:grpSpPr>
          <a:xfrm>
            <a:off x="3642127" y="3313738"/>
            <a:ext cx="1106393" cy="1440862"/>
            <a:chOff x="2647294" y="3140665"/>
            <a:chExt cx="1106393" cy="1440862"/>
          </a:xfrm>
        </p:grpSpPr>
        <p:pic>
          <p:nvPicPr>
            <p:cNvPr id="96" name="Рисунок 9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133" y="3140665"/>
              <a:ext cx="1054633" cy="885687"/>
            </a:xfrm>
            <a:prstGeom prst="rect">
              <a:avLst/>
            </a:prstGeom>
          </p:spPr>
        </p:pic>
        <p:sp>
          <p:nvSpPr>
            <p:cNvPr id="97" name="TextBox 96"/>
            <p:cNvSpPr txBox="1"/>
            <p:nvPr/>
          </p:nvSpPr>
          <p:spPr>
            <a:xfrm>
              <a:off x="2647294" y="4045996"/>
              <a:ext cx="1106393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uz-Cyrl-UZ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Шахсий</a:t>
              </a:r>
            </a:p>
            <a:p>
              <a:pPr algn="ctr">
                <a:lnSpc>
                  <a:spcPct val="80000"/>
                </a:lnSpc>
              </a:pPr>
              <a:r>
                <a:rPr lang="uz-Cyrl-UZ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кабинет</a:t>
              </a:r>
            </a:p>
          </p:txBody>
        </p:sp>
      </p:grpSp>
      <p:sp>
        <p:nvSpPr>
          <p:cNvPr id="98" name="Стрелка вправо 97"/>
          <p:cNvSpPr/>
          <p:nvPr/>
        </p:nvSpPr>
        <p:spPr>
          <a:xfrm flipH="1">
            <a:off x="4885214" y="3868434"/>
            <a:ext cx="2679879" cy="1026652"/>
          </a:xfrm>
          <a:prstGeom prst="rightArrow">
            <a:avLst/>
          </a:prstGeom>
          <a:solidFill>
            <a:schemeClr val="accent2">
              <a:lumMod val="60000"/>
              <a:lumOff val="40000"/>
              <a:alpha val="57000"/>
            </a:schemeClr>
          </a:solidFill>
          <a:ln w="41275" cmpd="dbl">
            <a:solidFill>
              <a:schemeClr val="accent2">
                <a:lumMod val="75000"/>
                <a:alpha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sz="1400" b="1" i="1" dirty="0">
                <a:solidFill>
                  <a:srgbClr val="FF0000"/>
                </a:solidFill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Етказиб берувчига жўнатилади</a:t>
            </a:r>
            <a:endParaRPr lang="ru-RU" sz="1400" b="1" i="1" dirty="0">
              <a:solidFill>
                <a:srgbClr val="FF0000"/>
              </a:solidFill>
              <a:latin typeface="Cambria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 rot="5400000">
            <a:off x="8231705" y="3860734"/>
            <a:ext cx="1524874" cy="2628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grpSp>
        <p:nvGrpSpPr>
          <p:cNvPr id="100" name="Группа 99"/>
          <p:cNvGrpSpPr/>
          <p:nvPr/>
        </p:nvGrpSpPr>
        <p:grpSpPr>
          <a:xfrm>
            <a:off x="7649782" y="3310820"/>
            <a:ext cx="1106393" cy="1431065"/>
            <a:chOff x="2647294" y="3140665"/>
            <a:chExt cx="1106393" cy="1431065"/>
          </a:xfrm>
        </p:grpSpPr>
        <p:pic>
          <p:nvPicPr>
            <p:cNvPr id="101" name="Рисунок 10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133" y="3140665"/>
              <a:ext cx="1054633" cy="885687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2647294" y="4036199"/>
              <a:ext cx="1106393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uz-Cyrl-UZ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Шахсий</a:t>
              </a:r>
            </a:p>
            <a:p>
              <a:pPr algn="ctr">
                <a:lnSpc>
                  <a:spcPct val="80000"/>
                </a:lnSpc>
              </a:pPr>
              <a:r>
                <a:rPr lang="uz-Cyrl-UZ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кабинет</a:t>
              </a:r>
            </a:p>
          </p:txBody>
        </p:sp>
      </p:grpSp>
      <p:sp>
        <p:nvSpPr>
          <p:cNvPr id="103" name="Стрелка вправо 102"/>
          <p:cNvSpPr/>
          <p:nvPr/>
        </p:nvSpPr>
        <p:spPr>
          <a:xfrm>
            <a:off x="8797988" y="3660542"/>
            <a:ext cx="485801" cy="29766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3975" cmpd="dbl">
            <a:solidFill>
              <a:srgbClr val="475E8C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104" name="Стрелка вправо 103"/>
          <p:cNvSpPr/>
          <p:nvPr/>
        </p:nvSpPr>
        <p:spPr>
          <a:xfrm rot="10800000">
            <a:off x="8757773" y="4161453"/>
            <a:ext cx="487418" cy="29766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53975" cmpd="dbl">
            <a:solidFill>
              <a:srgbClr val="475E8C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grpSp>
        <p:nvGrpSpPr>
          <p:cNvPr id="105" name="Группа 104"/>
          <p:cNvGrpSpPr/>
          <p:nvPr/>
        </p:nvGrpSpPr>
        <p:grpSpPr>
          <a:xfrm>
            <a:off x="5205693" y="1303017"/>
            <a:ext cx="2045676" cy="847488"/>
            <a:chOff x="4073182" y="1391432"/>
            <a:chExt cx="2045676" cy="847488"/>
          </a:xfrm>
        </p:grpSpPr>
        <p:sp>
          <p:nvSpPr>
            <p:cNvPr id="106" name="TextBox 105"/>
            <p:cNvSpPr txBox="1"/>
            <p:nvPr/>
          </p:nvSpPr>
          <p:spPr>
            <a:xfrm>
              <a:off x="5050937" y="1537023"/>
              <a:ext cx="1067921" cy="630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uz-Cyrl-UZ" sz="3500" b="1" dirty="0">
                  <a:solidFill>
                    <a:srgbClr val="002060"/>
                  </a:solidFill>
                  <a:latin typeface="Cambria" panose="02040503050406030204" pitchFamily="18" charset="0"/>
                </a:rPr>
                <a:t>ДСҚ</a:t>
              </a:r>
              <a:endParaRPr lang="ru-RU" sz="3500" b="1" dirty="0">
                <a:solidFill>
                  <a:srgbClr val="002060"/>
                </a:solidFill>
                <a:latin typeface="Cambria" panose="02040503050406030204" pitchFamily="18" charset="0"/>
              </a:endParaRPr>
            </a:p>
          </p:txBody>
        </p:sp>
        <p:pic>
          <p:nvPicPr>
            <p:cNvPr id="107" name="Рисунок 106"/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1958"/>
            <a:stretch/>
          </p:blipFill>
          <p:spPr>
            <a:xfrm>
              <a:off x="4073182" y="1391432"/>
              <a:ext cx="962808" cy="847488"/>
            </a:xfrm>
            <a:prstGeom prst="rect">
              <a:avLst/>
            </a:prstGeom>
          </p:spPr>
        </p:pic>
      </p:grpSp>
      <p:sp>
        <p:nvSpPr>
          <p:cNvPr id="108" name="TextBox 107"/>
          <p:cNvSpPr txBox="1"/>
          <p:nvPr/>
        </p:nvSpPr>
        <p:spPr>
          <a:xfrm>
            <a:off x="5839737" y="5927762"/>
            <a:ext cx="24130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ДСҚ маълумотлар</a:t>
            </a:r>
          </a:p>
          <a:p>
            <a:r>
              <a:rPr lang="uz-Cyrl-UZ" sz="2000" b="1" dirty="0">
                <a:solidFill>
                  <a:srgbClr val="002060"/>
                </a:solidFill>
                <a:latin typeface="Cambria" panose="02040503050406030204" pitchFamily="18" charset="0"/>
              </a:rPr>
              <a:t>базаси</a:t>
            </a:r>
            <a:endParaRPr lang="ru-RU" sz="2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9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 rot="10800000">
            <a:off x="-2171700" y="207825"/>
            <a:ext cx="13630688" cy="1224136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575947" y="764645"/>
            <a:ext cx="8976980" cy="49166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uz-Cyrl-UZ" sz="3200" b="1" dirty="0" smtClean="0">
                <a:solidFill>
                  <a:schemeClr val="bg1"/>
                </a:solidFill>
                <a:latin typeface="Cambria"/>
              </a:rPr>
              <a:t>Давлат солиқ хизмати органларининг</a:t>
            </a:r>
            <a:endParaRPr lang="ru-RU" sz="3200" b="1" dirty="0" smtClean="0">
              <a:solidFill>
                <a:schemeClr val="bg1"/>
              </a:solidFill>
              <a:latin typeface="Cambria"/>
            </a:endParaRPr>
          </a:p>
          <a:p>
            <a:pPr lvl="0" algn="ctr"/>
            <a:r>
              <a:rPr lang="ru-RU" sz="3200" b="1" dirty="0" smtClean="0">
                <a:solidFill>
                  <a:schemeClr val="bg1"/>
                </a:solidFill>
                <a:latin typeface="Cambria"/>
              </a:rPr>
              <a:t>электрон давлат хизматлари</a:t>
            </a:r>
            <a:endParaRPr lang="en-US" sz="3200" b="1" dirty="0" smtClean="0">
              <a:solidFill>
                <a:schemeClr val="bg1"/>
              </a:solidFill>
              <a:latin typeface="Cambria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>
            <a:off x="248460" y="6093558"/>
            <a:ext cx="11217470" cy="90931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15" y="77710"/>
            <a:ext cx="1046477" cy="14843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829861" y="2651760"/>
            <a:ext cx="10605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ЭЪТИБОРИНГИЗ  УЧУН РАҲМАТ !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262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rot="10800000">
            <a:off x="-2501900" y="260648"/>
            <a:ext cx="13967842" cy="1224136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28048" y="334107"/>
            <a:ext cx="70081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3200" b="1" kern="0" dirty="0" smtClean="0">
                <a:solidFill>
                  <a:prstClr val="white"/>
                </a:solidFill>
                <a:latin typeface="Cambria"/>
                <a:cs typeface="Arial" pitchFamily="34" charset="0"/>
              </a:rPr>
              <a:t>Солиқ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ислоҳоти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концепциясининг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</a:p>
          <a:p>
            <a:pPr lvl="0" algn="ctr">
              <a:defRPr/>
            </a:pP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асосий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жиҳатлари</a:t>
            </a:r>
            <a:endParaRPr lang="ru-RU" sz="3200" b="1" kern="0" dirty="0">
              <a:solidFill>
                <a:prstClr val="white"/>
              </a:solidFill>
              <a:latin typeface="Cambria"/>
              <a:cs typeface="Arial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0800000">
            <a:off x="248472" y="6381425"/>
            <a:ext cx="11217470" cy="90931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210008620"/>
              </p:ext>
            </p:extLst>
          </p:nvPr>
        </p:nvGraphicFramePr>
        <p:xfrm>
          <a:off x="3047976" y="1787837"/>
          <a:ext cx="6897420" cy="4290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Рисунок 17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984" y="2649889"/>
            <a:ext cx="1558222" cy="155822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8" y="153846"/>
            <a:ext cx="1013607" cy="143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54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rot="10800000">
            <a:off x="-2438400" y="260647"/>
            <a:ext cx="13897388" cy="976784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20665" y="175979"/>
            <a:ext cx="7008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Фуқароларнинг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иш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ҳақидан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</a:p>
          <a:p>
            <a:pPr lvl="0" algn="ctr">
              <a:defRPr/>
            </a:pP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тўланадиган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солиқлар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(ФОТ) 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8" y="153846"/>
            <a:ext cx="1013607" cy="1437740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471794"/>
              </p:ext>
            </p:extLst>
          </p:nvPr>
        </p:nvGraphicFramePr>
        <p:xfrm>
          <a:off x="1717714" y="1313959"/>
          <a:ext cx="3767466" cy="475999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0927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46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3016">
                <a:tc>
                  <a:txBody>
                    <a:bodyPr/>
                    <a:lstStyle/>
                    <a:p>
                      <a:pPr algn="ctr"/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Амалда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Ставка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248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Даромад солиғи ставкаси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(4 босқич)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0136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7,5 </a:t>
                      </a: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0136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16,5 </a:t>
                      </a: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0136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22,5 </a:t>
                      </a: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8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Суғурта бадали 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8%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3001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Ягона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ижтимоий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тўлов</a:t>
                      </a: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15 %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(кичик корхоналар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ва ф/х)</a:t>
                      </a:r>
                      <a:endParaRPr lang="ru-RU" sz="18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5937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i="0" u="none" strike="noStrike" kern="1200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25 %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uz-Cyrl-UZ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бошқалар</a:t>
                      </a:r>
                      <a:endParaRPr lang="ru-RU" sz="18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43818"/>
              </p:ext>
            </p:extLst>
          </p:nvPr>
        </p:nvGraphicFramePr>
        <p:xfrm>
          <a:off x="5713561" y="1309767"/>
          <a:ext cx="4526097" cy="475144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4573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687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677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Концепция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Ставка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0836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Даромад солиғи ставкаси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(Ягона)</a:t>
                      </a:r>
                      <a:endParaRPr lang="ru-RU" sz="1800" b="1" kern="120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12%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293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Суғурта бадали 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2931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Ягона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ижтимоий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тўлов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70" marR="4807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60582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i="0" u="none" strike="noStrike" kern="1200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25 %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(Бюджет </a:t>
                      </a: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ташкилотлари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ва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давлат </a:t>
                      </a:r>
                      <a:r>
                        <a:rPr lang="ru-RU" sz="1800" b="1" kern="1200" dirty="0" err="1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улуши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50%)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66816"/>
              </p:ext>
            </p:extLst>
          </p:nvPr>
        </p:nvGraphicFramePr>
        <p:xfrm>
          <a:off x="3759200" y="6115526"/>
          <a:ext cx="1695511" cy="7086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55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63086">
                <a:tc>
                  <a:txBody>
                    <a:bodyPr/>
                    <a:lstStyle/>
                    <a:p>
                      <a:pPr algn="ctr"/>
                      <a:r>
                        <a:rPr lang="uz-Cyrl-UZ" sz="2100" dirty="0" smtClean="0">
                          <a:solidFill>
                            <a:srgbClr val="0070C0"/>
                          </a:solidFill>
                        </a:rPr>
                        <a:t>39,5</a:t>
                      </a:r>
                      <a:r>
                        <a:rPr lang="en-US" sz="2100" dirty="0" smtClean="0">
                          <a:solidFill>
                            <a:srgbClr val="0070C0"/>
                          </a:solidFill>
                        </a:rPr>
                        <a:t>%</a:t>
                      </a:r>
                      <a:r>
                        <a:rPr lang="uz-Cyrl-UZ" sz="21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endParaRPr lang="en-US" sz="21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uz-Cyrl-UZ" sz="2100" dirty="0" smtClean="0">
                          <a:solidFill>
                            <a:srgbClr val="0070C0"/>
                          </a:solidFill>
                        </a:rPr>
                        <a:t>49,5%</a:t>
                      </a:r>
                      <a:r>
                        <a:rPr lang="en-US" sz="2100" dirty="0" smtClean="0">
                          <a:solidFill>
                            <a:srgbClr val="0070C0"/>
                          </a:solidFill>
                        </a:rPr>
                        <a:t>  </a:t>
                      </a:r>
                      <a:endParaRPr lang="ru-RU" sz="2100" dirty="0">
                        <a:solidFill>
                          <a:srgbClr val="0070C0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528662"/>
              </p:ext>
            </p:extLst>
          </p:nvPr>
        </p:nvGraphicFramePr>
        <p:xfrm>
          <a:off x="8264955" y="6149340"/>
          <a:ext cx="1863860" cy="7086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638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pPr algn="ctr"/>
                      <a:r>
                        <a:rPr lang="uz-Cyrl-UZ" sz="2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24% </a:t>
                      </a:r>
                      <a:r>
                        <a:rPr lang="en-US" sz="18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uz-Cyrl-UZ" sz="2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37% </a:t>
                      </a:r>
                      <a:br>
                        <a:rPr lang="uz-Cyrl-UZ" sz="2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uz-Cyrl-UZ" sz="2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uz-Cyrl-UZ" sz="21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трлн</a:t>
                      </a:r>
                      <a:endParaRPr lang="ru-RU" sz="21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Стрелка вправо 17"/>
          <p:cNvSpPr/>
          <p:nvPr/>
        </p:nvSpPr>
        <p:spPr>
          <a:xfrm>
            <a:off x="5929985" y="6085247"/>
            <a:ext cx="2032156" cy="693019"/>
          </a:xfrm>
          <a:prstGeom prst="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500" b="1" dirty="0">
                <a:solidFill>
                  <a:srgbClr val="0070C0"/>
                </a:solidFill>
              </a:rPr>
              <a:t>1,4 маротаба </a:t>
            </a:r>
            <a:endParaRPr lang="ru-RU" sz="1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0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rot="10800000">
            <a:off x="-2844800" y="260647"/>
            <a:ext cx="14303788" cy="976784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20665" y="175979"/>
            <a:ext cx="70081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Солиқ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ҳисоботлари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 smtClean="0">
                <a:solidFill>
                  <a:prstClr val="white"/>
                </a:solidFill>
                <a:latin typeface="Cambria"/>
                <a:cs typeface="Arial" pitchFamily="34" charset="0"/>
              </a:rPr>
              <a:t>соддалаштирилиши</a:t>
            </a:r>
            <a:endParaRPr lang="ru-RU" sz="3200" b="1" kern="0" dirty="0">
              <a:solidFill>
                <a:prstClr val="white"/>
              </a:solidFill>
              <a:latin typeface="Cambri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8" y="153846"/>
            <a:ext cx="1013607" cy="1437740"/>
          </a:xfrm>
          <a:prstGeom prst="rect">
            <a:avLst/>
          </a:prstGeom>
        </p:spPr>
      </p:pic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331485"/>
              </p:ext>
            </p:extLst>
          </p:nvPr>
        </p:nvGraphicFramePr>
        <p:xfrm>
          <a:off x="1854096" y="1679988"/>
          <a:ext cx="8327976" cy="299684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406724"/>
                <a:gridCol w="1900605"/>
                <a:gridCol w="1953694"/>
                <a:gridCol w="2066953"/>
              </a:tblGrid>
              <a:tr h="9926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Ҳисобот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тури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Амалдаги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иловалар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сони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Соддалаштириш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Кутилаётган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иловалар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сони</a:t>
                      </a:r>
                    </a:p>
                  </a:txBody>
                  <a:tcPr marL="8361" marR="8361" marT="8361" marB="0" anchor="ctr"/>
                </a:tc>
              </a:tr>
              <a:tr h="4008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Фойда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солиғи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8361" marR="8361" marT="8361" marB="0" anchor="ctr"/>
                </a:tc>
              </a:tr>
              <a:tr h="4008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Ягона солиқ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8361" marR="8361" marT="8361" marB="0" anchor="ctr"/>
                </a:tc>
              </a:tr>
              <a:tr h="8016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Қўшилган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қиймат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солиғи</a:t>
                      </a:r>
                      <a:endParaRPr lang="ru-RU" sz="2000" b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361" marR="8361" marT="8361" marB="0" anchor="ctr"/>
                </a:tc>
              </a:tr>
              <a:tr h="40083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Мол-</a:t>
                      </a:r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мулк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солиғи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361" marR="8361" marT="836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8361" marR="8361" marT="8361" marB="0" anchor="ctr"/>
                </a:tc>
              </a:tr>
            </a:tbl>
          </a:graphicData>
        </a:graphic>
      </p:graphicFrame>
      <p:pic>
        <p:nvPicPr>
          <p:cNvPr id="20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004" y="4852620"/>
            <a:ext cx="3493787" cy="17468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1489755" y="5158030"/>
            <a:ext cx="52012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800" b="1" dirty="0" smtClean="0">
                <a:solidFill>
                  <a:srgbClr val="002060"/>
                </a:solidFill>
              </a:rPr>
              <a:t>Тадбиркор </a:t>
            </a:r>
            <a:r>
              <a:rPr lang="uz-Cyrl-UZ" sz="2800" b="1" dirty="0">
                <a:solidFill>
                  <a:srgbClr val="002060"/>
                </a:solidFill>
              </a:rPr>
              <a:t>фақат </a:t>
            </a:r>
            <a:r>
              <a:rPr lang="uz-Cyrl-UZ" sz="2800" b="1" dirty="0" smtClean="0">
                <a:solidFill>
                  <a:srgbClr val="002060"/>
                </a:solidFill>
              </a:rPr>
              <a:t>ўз вақтида солиғини тўлаши </a:t>
            </a:r>
            <a:r>
              <a:rPr lang="uz-Cyrl-UZ" sz="2800" b="1" dirty="0">
                <a:solidFill>
                  <a:srgbClr val="002060"/>
                </a:solidFill>
              </a:rPr>
              <a:t>керак холос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7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rot="10800000">
            <a:off x="-2501900" y="260647"/>
            <a:ext cx="13960888" cy="976784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09800" y="175979"/>
            <a:ext cx="8889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Меҳнатга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ҳақ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тўлаш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жамғармасига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солиқ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юкининг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ўзгариши</a:t>
            </a:r>
            <a:endParaRPr lang="ru-RU" sz="3200" b="1" kern="0" dirty="0">
              <a:solidFill>
                <a:prstClr val="white"/>
              </a:solidFill>
              <a:latin typeface="Cambri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8" y="153846"/>
            <a:ext cx="1013607" cy="1437740"/>
          </a:xfrm>
          <a:prstGeom prst="rect">
            <a:avLst/>
          </a:prstGeom>
        </p:spPr>
      </p:pic>
      <p:sp>
        <p:nvSpPr>
          <p:cNvPr id="20" name="Скругленный прямоугольник 19"/>
          <p:cNvSpPr/>
          <p:nvPr/>
        </p:nvSpPr>
        <p:spPr>
          <a:xfrm>
            <a:off x="6732402" y="2499866"/>
            <a:ext cx="3836769" cy="3221621"/>
          </a:xfrm>
          <a:prstGeom prst="roundRect">
            <a:avLst>
              <a:gd name="adj" fmla="val 708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342900" fontAlgn="ctr"/>
            <a:endParaRPr lang="uz-Cyrl-UZ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2992414433"/>
              </p:ext>
            </p:extLst>
          </p:nvPr>
        </p:nvGraphicFramePr>
        <p:xfrm>
          <a:off x="1507068" y="1792838"/>
          <a:ext cx="5299697" cy="4419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3200708" y="2176700"/>
            <a:ext cx="34000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28" b="1" i="0" u="none" strike="noStrike" kern="120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5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Корхона</a:t>
            </a:r>
            <a:r>
              <a:rPr lang="ru-RU" sz="1500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бош </a:t>
            </a:r>
            <a:r>
              <a:rPr lang="ru-RU" sz="15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бухгалтери</a:t>
            </a: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defRPr sz="2128" b="1" i="0" u="none" strike="noStrike" kern="120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5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иш</a:t>
            </a: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dirty="0" err="1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ҳақи</a:t>
            </a:r>
            <a:endParaRPr lang="uz-Cyrl-UZ" sz="15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833535" y="3852995"/>
            <a:ext cx="1477487" cy="1417320"/>
          </a:xfrm>
          <a:prstGeom prst="ellipse">
            <a:avLst/>
          </a:prstGeom>
          <a:solidFill>
            <a:srgbClr val="F1787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24" name="Пирог 23"/>
          <p:cNvSpPr/>
          <p:nvPr/>
        </p:nvSpPr>
        <p:spPr>
          <a:xfrm rot="17528224">
            <a:off x="8853037" y="3759040"/>
            <a:ext cx="1685647" cy="1640818"/>
          </a:xfrm>
          <a:prstGeom prst="pie">
            <a:avLst>
              <a:gd name="adj1" fmla="val 19136480"/>
              <a:gd name="adj2" fmla="val 16200000"/>
            </a:avLst>
          </a:prstGeom>
          <a:solidFill>
            <a:srgbClr val="74A52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724011" y="2672971"/>
            <a:ext cx="394106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28" b="1" i="0" u="none" strike="noStrike" kern="1200" baseline="0">
                <a:solidFill>
                  <a:prstClr val="white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 </a:t>
            </a:r>
            <a:r>
              <a:rPr lang="ru-RU" sz="15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иш</a:t>
            </a: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ҳақи</a:t>
            </a: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("</a:t>
            </a:r>
            <a:r>
              <a:rPr lang="ru-RU" sz="15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қўлига</a:t>
            </a: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5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тегадигани</a:t>
            </a:r>
            <a:r>
              <a:rPr lang="ru-RU" sz="15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")</a:t>
            </a:r>
            <a:endParaRPr lang="uz-Cyrl-UZ" sz="15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8488427" y="4454520"/>
            <a:ext cx="289454" cy="249856"/>
          </a:xfrm>
          <a:prstGeom prst="rightArrow">
            <a:avLst/>
          </a:prstGeom>
          <a:solidFill>
            <a:srgbClr val="00C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7" name="Пирог 26"/>
          <p:cNvSpPr/>
          <p:nvPr/>
        </p:nvSpPr>
        <p:spPr>
          <a:xfrm rot="19348458">
            <a:off x="8813756" y="3714827"/>
            <a:ext cx="1685647" cy="1640818"/>
          </a:xfrm>
          <a:prstGeom prst="pie">
            <a:avLst>
              <a:gd name="adj1" fmla="val 14412643"/>
              <a:gd name="adj2" fmla="val 17281404"/>
            </a:avLst>
          </a:prstGeom>
          <a:solidFill>
            <a:srgbClr val="00C12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533102" y="4246696"/>
            <a:ext cx="1563459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2251,8 </a:t>
            </a:r>
            <a:r>
              <a:rPr lang="uz-Cyrl-UZ" sz="13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минг. сўм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795608" y="4579448"/>
            <a:ext cx="1655103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2 582,8 </a:t>
            </a:r>
            <a:r>
              <a:rPr lang="uz-Cyrl-UZ" sz="135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минг. сўм 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855126" y="3309573"/>
            <a:ext cx="3645481" cy="345444"/>
          </a:xfrm>
          <a:prstGeom prst="roundRect">
            <a:avLst/>
          </a:prstGeom>
          <a:solidFill>
            <a:srgbClr val="00C12B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 </a:t>
            </a:r>
            <a:r>
              <a:rPr lang="ru-RU" sz="127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иш</a:t>
            </a:r>
            <a:r>
              <a:rPr lang="ru-RU" sz="12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7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ҳақининг</a:t>
            </a:r>
            <a:r>
              <a:rPr lang="ru-RU" sz="12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7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кўпайиши</a:t>
            </a:r>
            <a:r>
              <a:rPr lang="ru-RU" sz="12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331,0 </a:t>
            </a:r>
            <a:r>
              <a:rPr lang="ru-RU" sz="127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минг</a:t>
            </a:r>
            <a:r>
              <a:rPr lang="ru-RU" sz="12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7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сўм</a:t>
            </a:r>
            <a:r>
              <a:rPr lang="ru-RU" sz="12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cxnSp>
        <p:nvCxnSpPr>
          <p:cNvPr id="31" name="Соединительная линия уступом 30"/>
          <p:cNvCxnSpPr>
            <a:stCxn id="30" idx="2"/>
            <a:endCxn id="27" idx="3"/>
          </p:cNvCxnSpPr>
          <p:nvPr/>
        </p:nvCxnSpPr>
        <p:spPr>
          <a:xfrm rot="16200000" flipH="1">
            <a:off x="8802576" y="3530307"/>
            <a:ext cx="229568" cy="478988"/>
          </a:xfrm>
          <a:prstGeom prst="bentConnector3">
            <a:avLst>
              <a:gd name="adj1" fmla="val 50000"/>
            </a:avLst>
          </a:prstGeom>
          <a:ln w="38100">
            <a:solidFill>
              <a:schemeClr val="tx1">
                <a:alpha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1926868" y="1718586"/>
            <a:ext cx="10518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2 935</a:t>
            </a:r>
            <a:b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35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минг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z-Cyrl-UZ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сўм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278891" y="2911455"/>
            <a:ext cx="10518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448,4 </a:t>
            </a:r>
            <a:b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35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минг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z-Cyrl-UZ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сўм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020837" y="3425128"/>
            <a:ext cx="10518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352,2 </a:t>
            </a:r>
            <a:b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35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минг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z-Cyrl-UZ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сўм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952782" y="3696426"/>
            <a:ext cx="10518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234,8 </a:t>
            </a:r>
            <a:b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35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минг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uz-Cyrl-UZ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сўм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813031" y="4925695"/>
            <a:ext cx="72007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  <a:r>
              <a:rPr lang="uz-Cyrl-UZ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сўм</a:t>
            </a:r>
            <a:r>
              <a:rPr lang="ru-RU" sz="135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066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rot="10800000">
            <a:off x="-2438400" y="260647"/>
            <a:ext cx="13897388" cy="976784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79742" y="379179"/>
            <a:ext cx="888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</a:t>
            </a:r>
            <a:r>
              <a:rPr lang="uz-Cyrl-UZ" sz="3200" b="1" dirty="0">
                <a:solidFill>
                  <a:schemeClr val="l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олиқ ставкаларининг ўзгариши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8" y="153846"/>
            <a:ext cx="1013607" cy="1437740"/>
          </a:xfrm>
          <a:prstGeom prst="rect">
            <a:avLst/>
          </a:prstGeom>
        </p:spPr>
      </p:pic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357083"/>
              </p:ext>
            </p:extLst>
          </p:nvPr>
        </p:nvGraphicFramePr>
        <p:xfrm>
          <a:off x="421103" y="1591586"/>
          <a:ext cx="10793261" cy="4689513"/>
        </p:xfrm>
        <a:graphic>
          <a:graphicData uri="http://schemas.openxmlformats.org/drawingml/2006/table">
            <a:tbl>
              <a:tblPr firstRow="1" bandRow="1"/>
              <a:tblGrid>
                <a:gridCol w="4659016"/>
                <a:gridCol w="2714400"/>
                <a:gridCol w="1843200"/>
                <a:gridCol w="1576645"/>
              </a:tblGrid>
              <a:tr h="7542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0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Солиқ турлари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uz-Cyrl-UZ" sz="2000" b="1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Амалда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uz-Cyrl-UZ" sz="2000" b="1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2019 йил</a:t>
                      </a:r>
                      <a:r>
                        <a:rPr lang="uz-Cyrl-UZ" sz="2000" b="1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algn="ctr" defTabSz="457200" rtl="0" eaLnBrk="1" latinLnBrk="0" hangingPunct="1"/>
                      <a:r>
                        <a:rPr lang="uz-Cyrl-UZ" sz="2000" b="1" kern="12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январдан</a:t>
                      </a:r>
                      <a:r>
                        <a:rPr lang="uz-Cyrl-UZ" sz="2000" b="1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000" b="1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Фарқи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9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Фойда солиғи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14%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2%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</a:tr>
              <a:tr h="49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Мол</a:t>
                      </a: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мулк солиғи</a:t>
                      </a:r>
                      <a:r>
                        <a:rPr lang="uz-Cyrl-UZ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2%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- 3%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</a:tr>
              <a:tr h="49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Давлат мақсадли жамғармалар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3,2%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ru-RU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- 3,2%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</a:tr>
              <a:tr h="49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Ягона</a:t>
                      </a:r>
                      <a:r>
                        <a:rPr lang="uz-Cyrl-UZ" sz="240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солиқ тўлови</a:t>
                      </a:r>
                      <a:endParaRPr lang="uz-Cyrl-UZ" sz="24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1%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</a:tr>
              <a:tr h="49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Иш ҳақидан солиқлар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uz-Cyrl-UZ" sz="24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uz-Cyrl-UZ" sz="24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</a:tr>
              <a:tr h="49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z-Cyrl-UZ" sz="24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Ягона</a:t>
                      </a:r>
                      <a:r>
                        <a:rPr lang="uz-Cyrl-UZ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ижтимоий тўлов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- 3%</a:t>
                      </a:r>
                      <a:endParaRPr lang="ru-RU" sz="24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</a:tr>
              <a:tr h="49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uz-Cyrl-UZ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Суғурта бадали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uz-Cyrl-UZ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uz-Cyrl-UZ" sz="24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40000"/>
                      </a:srgbClr>
                    </a:solidFill>
                  </a:tcPr>
                </a:tc>
              </a:tr>
              <a:tr h="491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uz-Cyrl-UZ" sz="24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Даромад солиғи</a:t>
                      </a:r>
                      <a:endParaRPr lang="ru-RU" sz="24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uz-Cyrl-UZ" sz="20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7.5, 16.5, 22.5%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2000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ru-RU" sz="2400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D6FA9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456825"/>
              </p:ext>
            </p:extLst>
          </p:nvPr>
        </p:nvGraphicFramePr>
        <p:xfrm>
          <a:off x="421103" y="6400379"/>
          <a:ext cx="10793261" cy="396240"/>
        </p:xfrm>
        <a:graphic>
          <a:graphicData uri="http://schemas.openxmlformats.org/drawingml/2006/table">
            <a:tbl>
              <a:tblPr firstRow="1" bandRow="1"/>
              <a:tblGrid>
                <a:gridCol w="9216616"/>
                <a:gridCol w="1576645"/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2000" b="1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Солиқ тўловчи ихтиёрида 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Cyrl-UZ" sz="2000" b="1" kern="12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10,2 трлн.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9048075" y="2434182"/>
            <a:ext cx="769441" cy="3735116"/>
            <a:chOff x="9048075" y="2434182"/>
            <a:chExt cx="769441" cy="3735116"/>
          </a:xfrm>
        </p:grpSpPr>
        <p:sp>
          <p:nvSpPr>
            <p:cNvPr id="36" name="Стрелка вправо 35"/>
            <p:cNvSpPr/>
            <p:nvPr/>
          </p:nvSpPr>
          <p:spPr>
            <a:xfrm rot="5400000">
              <a:off x="9232318" y="2466362"/>
              <a:ext cx="309630" cy="245269"/>
            </a:xfrm>
            <a:prstGeom prst="rightArrow">
              <a:avLst/>
            </a:prstGeom>
            <a:solidFill>
              <a:srgbClr val="33CC3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 rot="2806981">
              <a:off x="9115935" y="3187161"/>
              <a:ext cx="63372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z-Cyrl-UZ" sz="44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+</a:t>
              </a:r>
              <a:endParaRPr lang="ru-RU" sz="4400" dirty="0">
                <a:solidFill>
                  <a:srgbClr val="FF0000"/>
                </a:solidFill>
              </a:endParaRPr>
            </a:p>
          </p:txBody>
        </p:sp>
        <p:sp>
          <p:nvSpPr>
            <p:cNvPr id="48" name="Стрелка вправо 47"/>
            <p:cNvSpPr/>
            <p:nvPr/>
          </p:nvSpPr>
          <p:spPr>
            <a:xfrm rot="5400000">
              <a:off x="9232317" y="2966656"/>
              <a:ext cx="309630" cy="245269"/>
            </a:xfrm>
            <a:prstGeom prst="rightArrow">
              <a:avLst/>
            </a:prstGeom>
            <a:solidFill>
              <a:srgbClr val="33CC3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Стрелка вправо 48"/>
            <p:cNvSpPr/>
            <p:nvPr/>
          </p:nvSpPr>
          <p:spPr>
            <a:xfrm rot="5400000">
              <a:off x="9232317" y="3943111"/>
              <a:ext cx="309630" cy="245269"/>
            </a:xfrm>
            <a:prstGeom prst="rightArrow">
              <a:avLst/>
            </a:prstGeom>
            <a:solidFill>
              <a:srgbClr val="33CC3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Стрелка вправо 49"/>
            <p:cNvSpPr/>
            <p:nvPr/>
          </p:nvSpPr>
          <p:spPr>
            <a:xfrm rot="5400000">
              <a:off x="9232317" y="4958098"/>
              <a:ext cx="309630" cy="245269"/>
            </a:xfrm>
            <a:prstGeom prst="rightArrow">
              <a:avLst/>
            </a:prstGeom>
            <a:solidFill>
              <a:srgbClr val="33CC3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Прямоугольник 50"/>
            <p:cNvSpPr/>
            <p:nvPr/>
          </p:nvSpPr>
          <p:spPr>
            <a:xfrm rot="2806981">
              <a:off x="9115935" y="5171994"/>
              <a:ext cx="63372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z-Cyrl-UZ" sz="44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+</a:t>
              </a:r>
              <a:endParaRPr lang="ru-RU" sz="4400" dirty="0">
                <a:solidFill>
                  <a:srgbClr val="FF0000"/>
                </a:solidFill>
              </a:endParaRPr>
            </a:p>
          </p:txBody>
        </p:sp>
        <p:sp>
          <p:nvSpPr>
            <p:cNvPr id="52" name="Стрелка вправо 51"/>
            <p:cNvSpPr/>
            <p:nvPr/>
          </p:nvSpPr>
          <p:spPr>
            <a:xfrm rot="5400000">
              <a:off x="9232317" y="5891848"/>
              <a:ext cx="309630" cy="245269"/>
            </a:xfrm>
            <a:prstGeom prst="rightArrow">
              <a:avLst/>
            </a:prstGeom>
            <a:solidFill>
              <a:srgbClr val="33CC3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7698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 rot="10800000">
            <a:off x="-2159000" y="260647"/>
            <a:ext cx="13617988" cy="976784"/>
          </a:xfrm>
          <a:prstGeom prst="rect">
            <a:avLst/>
          </a:prstGeom>
          <a:gradFill>
            <a:gsLst>
              <a:gs pos="56000">
                <a:srgbClr val="1F497D">
                  <a:lumMod val="60000"/>
                  <a:lumOff val="40000"/>
                </a:srgbClr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79742" y="226777"/>
            <a:ext cx="8889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Солиқ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ислоҳоти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концепциясидан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кутилаётган</a:t>
            </a:r>
            <a:r>
              <a:rPr lang="ru-RU" sz="3200" b="1" kern="0" dirty="0">
                <a:solidFill>
                  <a:prstClr val="white"/>
                </a:solidFill>
                <a:latin typeface="Cambria"/>
                <a:cs typeface="Arial" pitchFamily="34" charset="0"/>
              </a:rPr>
              <a:t> </a:t>
            </a:r>
            <a:r>
              <a:rPr lang="ru-RU" sz="3200" b="1" kern="0" dirty="0" err="1">
                <a:solidFill>
                  <a:prstClr val="white"/>
                </a:solidFill>
                <a:latin typeface="Cambria"/>
                <a:cs typeface="Arial" pitchFamily="34" charset="0"/>
              </a:rPr>
              <a:t>натижалар</a:t>
            </a:r>
            <a:endParaRPr lang="ru-RU" sz="3200" b="1" kern="0" dirty="0">
              <a:solidFill>
                <a:prstClr val="white"/>
              </a:solidFill>
              <a:latin typeface="Cambria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58988" y="0"/>
            <a:ext cx="73301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4000" b="1" dirty="0" smtClean="0"/>
              <a:t>WWW.SOLIQ.UZ</a:t>
            </a:r>
            <a:endParaRPr lang="ru-RU" sz="4000" b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88" y="153846"/>
            <a:ext cx="1013607" cy="1437740"/>
          </a:xfrm>
          <a:prstGeom prst="rect">
            <a:avLst/>
          </a:prstGeom>
        </p:spPr>
      </p:pic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4002178869"/>
              </p:ext>
            </p:extLst>
          </p:nvPr>
        </p:nvGraphicFramePr>
        <p:xfrm>
          <a:off x="1921933" y="1237432"/>
          <a:ext cx="8633466" cy="5168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9" name="Рисунок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226" y="1900039"/>
            <a:ext cx="395621" cy="39562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55" y="2756424"/>
            <a:ext cx="401646" cy="40164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791" y="3622280"/>
            <a:ext cx="425435" cy="42543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402" y="4329260"/>
            <a:ext cx="674688" cy="674688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314" y="5245982"/>
            <a:ext cx="428609" cy="42860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331" y="5674591"/>
            <a:ext cx="436116" cy="436116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376" y="2596904"/>
            <a:ext cx="1706955" cy="170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87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902" y="176945"/>
            <a:ext cx="11752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тўлашнинг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соддалаштирилган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9822" y="1364105"/>
            <a:ext cx="1163236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тўлашнинг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соддалаштирилган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макраиқтисодий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барқарорликни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таъминлаш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солиқ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мажбуриятларининг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бажарилишида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корхоналарнинг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маъмурий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харажатлари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кетишига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йўл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қўймаслик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мақсадида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жорий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қилинмоқда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54013" algn="just"/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Мазкур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солиқ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маъмуриятчилиги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сифатини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яхшилаш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учун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асос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шакллантириш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имконини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берадиган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ўтиш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чораси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бўлиб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йил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январгача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бўлган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даврга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жорий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қилинади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354013" algn="just"/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тўлашнинг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соддалаштирилган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айланмаси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млрд.сўмдан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ошмайдиган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корхоналар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қўллаши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4013" algn="just"/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тўлашнинг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мазкур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иҳтиёрий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ҳисобланади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яъни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корхоналар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тартибда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тўлашга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ўтишлари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ҳам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мумкин</a:t>
            </a:r>
            <a:r>
              <a:rPr lang="ru-RU" sz="2200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4013" algn="just"/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ҳисоблаб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чиқариш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тўлашнинг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соддалаштирилган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тартиби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акцизости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товарлар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ишлаб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чиқарувчи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ер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қаъридан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фойдаланувчи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корхоналарга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нисбатан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татбиқ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этилмайди</a:t>
            </a:r>
            <a:r>
              <a:rPr lang="ru-RU" sz="2200" b="1" dirty="0">
                <a:solidFill>
                  <a:srgbClr val="475E8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3739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4852" y="44875"/>
            <a:ext cx="11662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 ҚИЙМАТ СОЛИҒИНИ ҲИСОБЛАБ ЧИҚАРИШ ВА ТЎЛАШНИНГ СОДДАЛАШТИРИЛГАН ТАРТИБИГА ЎТИШ ТЎҒРИСИДА ЁЗМА ХАБАРНОМА ҚУЙИДАГИ МУДДАТЛАРДА ТАҚДИМ ЭТИЛАДИ 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495538" y="1655380"/>
            <a:ext cx="4121744" cy="277473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44861" y="1655380"/>
            <a:ext cx="4205828" cy="277473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950235" y="2227136"/>
            <a:ext cx="379508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Ўтган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йил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якунлари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бўйича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ялпи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тушуми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миллиард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сўмдан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ошмаган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жорий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йилнинг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февралидан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кечиктирмасдан</a:t>
            </a:r>
            <a:endParaRPr lang="ru-R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16153" y="2165581"/>
            <a:ext cx="3734356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Солиқ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давомида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ялпи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тушуми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миллиард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сўмдан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ошган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ялпи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тушуми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миллиард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сўмдан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ошган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ойдан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кейинги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ойнинг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15-санасидан </a:t>
            </a:r>
            <a:r>
              <a:rPr lang="ru-RU" sz="2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кечиктирмасдан</a:t>
            </a:r>
            <a:endParaRPr lang="ru-R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44862" y="4903076"/>
            <a:ext cx="8872421" cy="1434662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Ихтиёрий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равишда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қўшилган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қиймат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солиғини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тўлаш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истагини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билдирган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ҳисобот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даври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бошланишидан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олдин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янги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ташкил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этилган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шахслар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ўз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фаолиятини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амалга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оширишни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бошлагунга</a:t>
            </a:r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қадар</a:t>
            </a:r>
            <a:endParaRPr lang="ru-RU" sz="2000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875</Words>
  <Application>Microsoft Office PowerPoint</Application>
  <PresentationFormat>Произвольный</PresentationFormat>
  <Paragraphs>213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Xaydarov Akmal Aminovich</dc:creator>
  <cp:lastModifiedBy>User</cp:lastModifiedBy>
  <cp:revision>135</cp:revision>
  <cp:lastPrinted>2018-12-14T08:54:17Z</cp:lastPrinted>
  <dcterms:created xsi:type="dcterms:W3CDTF">2015-09-23T14:16:57Z</dcterms:created>
  <dcterms:modified xsi:type="dcterms:W3CDTF">2019-01-25T03:35:59Z</dcterms:modified>
</cp:coreProperties>
</file>