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3" r:id="rId4"/>
    <p:sldId id="309" r:id="rId5"/>
    <p:sldId id="308" r:id="rId6"/>
    <p:sldId id="265" r:id="rId7"/>
    <p:sldId id="267" r:id="rId8"/>
    <p:sldId id="294" r:id="rId9"/>
    <p:sldId id="303" r:id="rId10"/>
    <p:sldId id="297" r:id="rId11"/>
    <p:sldId id="298" r:id="rId12"/>
    <p:sldId id="306" r:id="rId13"/>
    <p:sldId id="30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FB41E-D6D4-46F9-B123-E1C41D84B910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64905-038D-4F53-9DC1-E3FDD27B6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2E7D0-0A52-43E4-8B86-84C0E86A4396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D9687-0CEC-440B-A18E-7364332AF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0007A-6A2A-42A6-9511-E7A880883E07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27C63-239C-4ED4-B7BB-2C23F949D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192AA-3DCB-4561-B3EC-1C0D04CAD195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CF25-7B34-4D8C-B6AA-24D8D18E5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73676-3369-47FC-94A4-D6E5C9F1634E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EA2A7-6211-4266-9142-E28CE2825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5D864-8A8B-4177-BF47-847A20CC4F32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5287A-2525-4637-A1AC-93F174273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1ACF9-8424-47CD-B71E-F6A6814F613E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6A248-1D6D-4AFE-B2C4-F3767E921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B1BAD-969B-4167-AAD2-F6FEA8DC834C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7114C-FBB8-4759-A10C-007DF4638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7D0E2-106B-405C-9F5D-3C4B315BE7D8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BD149-D03A-498E-B242-ABC3189E3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0FA8E-E674-4580-ADBA-6BD74572F9FA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C361D-6FD4-4A4A-B51E-D51454FE5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7F1A1-D974-4870-B355-4AB73A3F7E75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DE087-13AA-4629-A17C-CCAC594B8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70C61931-4CDE-4DCD-9D0A-7F99E30D2922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83F917F-9693-48E7-8DE3-E0BFD9AEB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55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copyright/en/" TargetMode="External"/><Relationship Id="rId2" Type="http://schemas.openxmlformats.org/officeDocument/2006/relationships/hyperlink" Target="http://www.wipo.int/patents/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po.int/trademarks/e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28083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1"/>
                </a:solidFill>
              </a:rPr>
              <a:t>Деятельность Агентства по интеллектуальной собственности в предотвращении оборота </a:t>
            </a:r>
            <a:r>
              <a:rPr lang="ru-RU" sz="3200" b="1" dirty="0" smtClean="0">
                <a:solidFill>
                  <a:schemeClr val="tx1"/>
                </a:solidFill>
              </a:rPr>
              <a:t>контрафактной продукции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7088832" cy="1212304"/>
          </a:xfrm>
        </p:spPr>
        <p:txBody>
          <a:bodyPr rtlCol="0">
            <a:normAutofit fontScale="92500" lnSpcReduction="10000"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Докладчик: Юлдашев А.А.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ведущий специалист отдела по правовым вопросам и международным связам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Агентства по интеллектуальной собственности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Республики Узбекистан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.yuldashev\Desktop\доклад\image    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432048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sz="24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539750" y="404813"/>
            <a:ext cx="82296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sz="1600"/>
          </a:p>
        </p:txBody>
      </p:sp>
      <p:pic>
        <p:nvPicPr>
          <p:cNvPr id="18436" name="Picture 7" descr="C:\Documents and Settings\Ahmetov\Рабочий стол\Совместные рейды\Рейд 11-12 января 2012 г. г. Ташкент\ФОТО\Рейд 12.01.2012\Фото (15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71438"/>
            <a:ext cx="44767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C:\Documents and Settings\Ahmetov\Рабочий стол\Совместные рейды\Рейд по Каракалпакии\Фото 16-18 июля 2012 г\Беруний 3\Фото02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1438"/>
            <a:ext cx="4429125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9" descr="C:\Documents and Settings\Ahmetov\Рабочий стол\Совместные рейды\Рейд по Каракалпакии\Фото 16-18 июля 2012 г\Турткул 1\Фото02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465513"/>
            <a:ext cx="4429125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1" descr="C:\Documents and Settings\Ahmetov\Рабочий стол\Фото (17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463925"/>
            <a:ext cx="4429125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sz="24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539750" y="404813"/>
            <a:ext cx="82296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sz="1600"/>
          </a:p>
        </p:txBody>
      </p:sp>
      <p:pic>
        <p:nvPicPr>
          <p:cNvPr id="19460" name="Picture 5" descr="C:\Documents and Settings\Ahmetov\Рабочий стол\IMG_05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3" y="71438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C:\Documents and Settings\Ahmetov\Рабочий стол\IMG_04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1438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C:\Documents and Settings\Ahmetov\Рабочий стол\IMG_04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500438"/>
            <a:ext cx="4357688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 descr="C:\Documents and Settings\Ahmetov\Рабочий стол\IMG_05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17900"/>
            <a:ext cx="4357687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85728"/>
            <a:ext cx="85725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 всем выявленным фактам нарушений направляются  сведения в Государственный налоговый комитет для принятий мер.</a:t>
            </a:r>
          </a:p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	Также в течение 2015 года Агентством было выдано 210 авторско-правовых заключений по 216802 (из них 214869 ед.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контрафакт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) аудиовизуальной продукции, фонограммам и программам для ЭВМ</a:t>
            </a:r>
          </a:p>
          <a:p>
            <a:pPr algn="just"/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	Кроме мониторинга по выявлению незаконного использования объектов интеллектуальной собственности, проводится также широкая право-разъяснительная работа о последствиях незаконного использования и распространения контрафактной продукции в средствах массовой информации</a:t>
            </a:r>
          </a:p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ведутся Информационно-просветительская работа в области ИС 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7828" y="2492896"/>
            <a:ext cx="81764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836712"/>
            <a:ext cx="5381798" cy="5449788"/>
          </a:xfrm>
        </p:spPr>
        <p:txBody>
          <a:bodyPr rtlCol="0">
            <a:normAutofit fontScale="92500" lnSpcReduction="10000"/>
          </a:bodyPr>
          <a:lstStyle/>
          <a:p>
            <a:pPr algn="just"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Президента Республики Узбекистан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№1536 от 24.05.2011 г. на базе Государственного патентного ведомства и Узбекского республиканского агентства по авторским правам было создано Агентство по интеллектуальной собственности Республики Узбекистан.</a:t>
            </a:r>
            <a:endParaRPr lang="en-U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None/>
              <a:defRPr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None/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сегодняшний день Агентство является единственным уполномоченным государственным органом представляющим Республику Узбекистан во Всемирной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 Интеллектуальной Собственности и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других международных и региональных организациях в сфере интеллектуальной собственности.</a:t>
            </a:r>
            <a:endParaRPr lang="en-U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None/>
              <a:defRPr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None/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Республике Узбекистан результаты творческой деятельности (интеллектуальная собственность) регулируются нормами национального законодательства, а также нормами международных договоров.</a:t>
            </a:r>
          </a:p>
          <a:p>
            <a:pPr marL="0" indent="541338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541338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541338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.yuldashev\Desktop\доклад\gerb_uz.p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2592288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.yuldashev\Desktop\доклад\1366797474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3429000"/>
            <a:ext cx="309634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88640"/>
            <a:ext cx="5544616" cy="6552728"/>
          </a:xfrm>
        </p:spPr>
        <p:txBody>
          <a:bodyPr rtlCol="0">
            <a:noAutofit/>
          </a:bodyPr>
          <a:lstStyle/>
          <a:p>
            <a:pPr marL="0" indent="541338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число основных задач Агентства так же входит:</a:t>
            </a:r>
          </a:p>
          <a:p>
            <a:pPr algn="just">
              <a:spcBef>
                <a:spcPts val="0"/>
              </a:spcBef>
              <a:buFont typeface="Arial" pitchFamily="34" charset="0"/>
              <a:buNone/>
              <a:defRPr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строгого контроля за соблюдением требований законодательства о правовой охране и защите прав на объекты интеллектуальной собственности, участие совместно с уполномоченными государственными органами в принятии мер по пресечению незаконного ввоза и оборота на территории республики контрафактных товаров.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выполнения вышеуказанных задач был создан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 мониторинга за соблюдением прав в сфере интеллектуальной собственности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основными функциями которого являются: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случаев незаконного использования объектов интеллектуальной собственности.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правоохранительными, таможенными, налоговыми и иными государственными органами по выявлению и пресечению правонарушений в сфере интеллектуальной собственности, принятию мер по пресечению ввоза и оборота на территории Республики контрафактной продукции и т.д.</a:t>
            </a:r>
          </a:p>
          <a:p>
            <a:pPr marL="0" indent="541338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.yuldashev\Desktop\доклад\ind   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80831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.yuldashev\Desktop\доклад\image 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56" y="3861048"/>
            <a:ext cx="282989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Правовые системы позволяет охранять объекты ИС, например, с помощью 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патентов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авторского права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товарных знаков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 позволяет людям добиваться признания или получать финансовое вознаграждение за свои изобретения или произведения. Обеспечивая баланс интересов изобретателей и широкой публики, система ИС способствует созданию условий для процветания творчества и инноваций.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3347864" y="620688"/>
            <a:ext cx="5472608" cy="5505475"/>
          </a:xfrm>
        </p:spPr>
        <p:txBody>
          <a:bodyPr/>
          <a:lstStyle/>
          <a:p>
            <a:pPr algn="just"/>
            <a:r>
              <a:rPr lang="ru-RU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Контрафакт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товар, который производится с нарушением прав интеллектуальной собственности, то есть производитель такого товара использует чужие разработки, результат чужого умственного труда.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мировом рынке таких товаров достаточно много и стремясь купить что-то дешевле, но под маркой известного бренда, мы сами стимулируем производство и продажу контрафактной продукции.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.yuldashev\Desktop\доклад\ind  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31" y="836712"/>
            <a:ext cx="281631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.yuldashev\Desktop\доклад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32" y="3573016"/>
            <a:ext cx="281631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52"/>
            <a:ext cx="8229600" cy="2143140"/>
          </a:xfrm>
        </p:spPr>
        <p:txBody>
          <a:bodyPr anchor="ctr"/>
          <a:lstStyle/>
          <a:p>
            <a:pPr indent="541338"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постановлением Кабинета Министров №72 от 15.03.2012 г. 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мерах по реализации Закона Республики Узбекистан от 26 декабря 2011 года № ЗРУ-312 «О внесении изменений и дополнений в некоторые законодательные акты Республики Узбекистан в связи с совершенствованием законодательства об интеллектуальной собственности», лица, осуществляющие деятельность по реализации аудиовизуальных произведений, фонограмм и программ для ЭВМ, в том числе путем доведения их до всеобщего сведения, обязаны получить соответствующую лицензию.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85991"/>
            <a:ext cx="8229600" cy="4029083"/>
          </a:xfrm>
        </p:spPr>
        <p:txBody>
          <a:bodyPr rtlCol="0">
            <a:normAutofit fontScale="92500" lnSpcReduction="20000"/>
          </a:bodyPr>
          <a:lstStyle/>
          <a:p>
            <a:pPr algn="just"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		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 осуществлении контроля за соблюдением лицензионных требований и условий Агентство в пределах своей компетенции вправе:</a:t>
            </a:r>
          </a:p>
          <a:p>
            <a:pPr algn="just">
              <a:buFont typeface="Arial" pitchFamily="34" charset="0"/>
              <a:buNone/>
              <a:defRPr/>
            </a:pPr>
            <a:endParaRPr lang="ru-RU" sz="1600" b="1" dirty="0" smtClean="0">
              <a:solidFill>
                <a:schemeClr val="tx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проводить в порядке, установленном законодательством, плановые проверки;</a:t>
            </a:r>
          </a:p>
          <a:p>
            <a:pPr algn="just">
              <a:buFont typeface="Arial" pitchFamily="34" charset="0"/>
              <a:buNone/>
              <a:defRPr/>
            </a:pPr>
            <a:endParaRPr lang="ru-RU" sz="1600" dirty="0" smtClean="0">
              <a:solidFill>
                <a:schemeClr val="tx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проводить в порядке, установленном законодательством, внеплановые проверки при наличии фактов, свидетельствующих о нарушении их лицензиатом;</a:t>
            </a:r>
          </a:p>
          <a:p>
            <a:pPr algn="just">
              <a:buFont typeface="Arial" pitchFamily="34" charset="0"/>
              <a:buNone/>
              <a:defRPr/>
            </a:pPr>
            <a:endParaRPr lang="ru-RU" sz="1600" dirty="0" smtClean="0">
              <a:solidFill>
                <a:schemeClr val="tx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запрашивать и получать от лицензиата необходимую информацию по вопросам, возникающим при проведении проверок соблюдения лицензионных требований и условий;</a:t>
            </a:r>
          </a:p>
          <a:p>
            <a:pPr algn="just">
              <a:buFont typeface="Arial" pitchFamily="34" charset="0"/>
              <a:buNone/>
              <a:defRPr/>
            </a:pPr>
            <a:endParaRPr lang="ru-RU" sz="1600" dirty="0" smtClean="0">
              <a:solidFill>
                <a:schemeClr val="tx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составлять на основании результатов проверок акты (справки) с указанием конкретных нарушений лицензионных требований и условий, совершенных лицензиатом;</a:t>
            </a:r>
          </a:p>
          <a:p>
            <a:pPr algn="just">
              <a:buFont typeface="Arial" pitchFamily="34" charset="0"/>
              <a:buNone/>
              <a:defRPr/>
            </a:pPr>
            <a:endParaRPr lang="ru-RU" sz="1600" dirty="0" smtClean="0">
              <a:solidFill>
                <a:schemeClr val="tx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выносить решения, обязывающие лицензиата устранить выявленные нарушения, устанавливать сроки устранения таких нарушений.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16632"/>
            <a:ext cx="5885854" cy="6336704"/>
          </a:xfrm>
        </p:spPr>
        <p:txBody>
          <a:bodyPr rtlCol="0">
            <a:noAutofit/>
          </a:bodyPr>
          <a:lstStyle/>
          <a:p>
            <a:pPr algn="just">
              <a:buFont typeface="Arial" pitchFamily="34" charset="0"/>
              <a:buChar char="•"/>
              <a:defRPr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 Республики Узбекистан «Об авторском праве и смежных правах»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Статьей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62 четко определены понятие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Нарушения авторского права и смежных прав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Контрафактные экземпляры </a:t>
            </a:r>
          </a:p>
          <a:p>
            <a:pPr algn="just">
              <a:buFont typeface="Arial" pitchFamily="34" charset="0"/>
              <a:buChar char="•"/>
              <a:defRPr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Статья 66. Конфискация контрафактных экземпляров произведений и объектов смежных прав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Контрафактные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экземпляры произведений и объектов смежных прав, а также материалы и оборудование, используемые для их изготовления и воспроизведения, и иные орудия совершения правонарушения подлежат конфискации в судебном порядке в соответствии с законодательством.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Конфискованные контрафактные экземпляры произведений и объектов смежных прав подлежат уничтожению, за исключением случаев их передачи правообладателю по его просьбе.</a:t>
            </a:r>
            <a:endParaRPr lang="ru-RU" sz="1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.yuldashev\Desktop\доклад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2600325" cy="190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1.gstatic.com/images?q=tbn:ANd9GcSrU6AtCBa_5LaVJClt8NR3xH1lCRObs3pfdNNmy1EHKuIFJvZ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08" y="980728"/>
            <a:ext cx="246697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00113" y="549275"/>
            <a:ext cx="7920037" cy="5040313"/>
          </a:xfrm>
        </p:spPr>
        <p:txBody>
          <a:bodyPr rtlCol="0">
            <a:normAutofit/>
          </a:bodyPr>
          <a:lstStyle/>
          <a:p>
            <a:pPr marL="0" indent="447675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исполнение «Плана мероприятий по пресечению незаконного ввоза и оборота на территории республики контрафактных товаров» утвержденный заместителем Премьер-министра Республики Узбекистан от 7 сентября 2011 года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08-1-55:</a:t>
            </a:r>
            <a:endParaRPr lang="en-US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541338" algn="just" eaLnBrk="1" fontAlgn="auto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Times New Roman" pitchFamily="18" charset="0"/>
              <a:buChar char="–"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Приказом Агентства утверждается «План-график проведения мониторинга совместно с уполномоченными государственными органами и региональными рабочими группами  по пресечению незаконного использования объектов интеллектуальной собственности на территории республики;</a:t>
            </a:r>
          </a:p>
          <a:p>
            <a:pPr marL="0" indent="541338" algn="just" eaLnBrk="1" fontAlgn="auto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Times New Roman" pitchFamily="18" charset="0"/>
              <a:buChar char="–"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утвержденным планом при участии членов Рабочей группы за 2015 г.  проведено 46 мероприятий по мониторингу на территории республики. </a:t>
            </a:r>
          </a:p>
          <a:p>
            <a:pPr marL="0" indent="541338" algn="just" eaLnBrk="1" fontAlgn="auto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0"/>
            <a:ext cx="8115328" cy="92867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результатам проведенного мониторинга в 2015 г. выявлено 737 нарушения.</a:t>
            </a:r>
            <a:endParaRPr lang="ru-RU" sz="2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7" y="868666"/>
          <a:ext cx="8143931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2100"/>
                <a:gridCol w="2514627"/>
                <a:gridCol w="2407204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Регион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Количество проведенных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мероприятий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Количество выявленных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нарушений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Каракалпакстан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dirty="0" smtClean="0"/>
                        <a:t>Андижанская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</a:t>
                      </a:r>
                      <a:endParaRPr lang="ru-RU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Бухарская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Джизакская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Кашкадарьинская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Навоийская</a:t>
                      </a:r>
                      <a:r>
                        <a:rPr lang="ru-RU" dirty="0" smtClean="0"/>
                        <a:t>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</a:t>
                      </a:r>
                      <a:endParaRPr lang="ru-RU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dirty="0" smtClean="0"/>
                        <a:t>Наманганская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</a:t>
                      </a:r>
                      <a:endParaRPr lang="ru-RU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dirty="0" smtClean="0"/>
                        <a:t>Самаркандская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</a:t>
                      </a:r>
                      <a:endParaRPr lang="ru-RU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dirty="0" smtClean="0"/>
                        <a:t>Сурхандарьинская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Сырдарьинская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dirty="0" smtClean="0"/>
                        <a:t>Ташкент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231</a:t>
                      </a:r>
                      <a:endParaRPr lang="ru-RU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Ташкентская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</a:t>
                      </a:r>
                      <a:endParaRPr lang="ru-RU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Ферганская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Хорезмская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954</TotalTime>
  <Words>348</Words>
  <Application>Microsoft Office PowerPoint</Application>
  <PresentationFormat>Экран (4:3)</PresentationFormat>
  <Paragraphs>100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Деятельность Агентства по интеллектуальной собственности в предотвращении оборота контрафактной продукции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В соответствии с постановлением Кабинета Министров №72 от 15.03.2012 г.  «О мерах по реализации Закона Республики Узбекистан от 26 декабря 2011 года № ЗРУ-312 «О внесении изменений и дополнений в некоторые законодательные акты Республики Узбекистан в связи с совершенствованием законодательства об интеллектуальной собственности», лица, осуществляющие деятельность по реализации аудиовизуальных произведений, фонограмм и программ для ЭВМ, в том числе путем доведения их до всеобщего сведения, обязаны получить соответствующую лицензию. </vt:lpstr>
      <vt:lpstr>Презентация PowerPoint</vt:lpstr>
      <vt:lpstr>Презентация PowerPoint</vt:lpstr>
      <vt:lpstr>По результатам проведенного мониторинга в 2015 г. выявлено 737 нарушения.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DB</dc:creator>
  <cp:lastModifiedBy>Абдумумин А. Юлдашев</cp:lastModifiedBy>
  <cp:revision>111</cp:revision>
  <dcterms:created xsi:type="dcterms:W3CDTF">2013-09-02T05:27:56Z</dcterms:created>
  <dcterms:modified xsi:type="dcterms:W3CDTF">2016-10-27T04:03:32Z</dcterms:modified>
</cp:coreProperties>
</file>