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89" r:id="rId3"/>
    <p:sldId id="290" r:id="rId4"/>
    <p:sldId id="286" r:id="rId5"/>
    <p:sldId id="291" r:id="rId6"/>
    <p:sldId id="292" r:id="rId7"/>
    <p:sldId id="277" r:id="rId8"/>
    <p:sldId id="287" r:id="rId9"/>
    <p:sldId id="284" r:id="rId10"/>
    <p:sldId id="293" r:id="rId11"/>
    <p:sldId id="258"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4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4BD4DBE-15A9-4935-884C-A4E67549A3C7}" type="slidenum">
              <a:rPr lang="ru-RU"/>
              <a:pPr>
                <a:defRPr/>
              </a:pPr>
              <a:t>‹#›</a:t>
            </a:fld>
            <a:endParaRPr lang="ru-RU"/>
          </a:p>
        </p:txBody>
      </p:sp>
    </p:spTree>
    <p:extLst>
      <p:ext uri="{BB962C8B-B14F-4D97-AF65-F5344CB8AC3E}">
        <p14:creationId xmlns:p14="http://schemas.microsoft.com/office/powerpoint/2010/main" val="948338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435CD52C-BA10-45FB-AAE8-19335E535F6B}" type="slidenum">
              <a:rPr lang="ru-RU"/>
              <a:pPr/>
              <a:t>1</a:t>
            </a:fld>
            <a:endParaRPr lang="ru-RU"/>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EE03B0F1-BC07-43E6-ADC6-63DCA8079D49}" type="slidenum">
              <a:rPr lang="ru-RU"/>
              <a:pPr/>
              <a:t>11</a:t>
            </a:fld>
            <a:endParaRPr lang="ru-RU"/>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A9E82B-2D7C-4678-B806-A066BEE9743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8A59E3A-6D6D-4130-953B-A456565A169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8D626BE-8067-448C-8436-5E2987402A9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A7B1F72-9FC7-4FCF-B153-D7A05569233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B17BDB-E562-4230-AA10-10B240DAD3F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6F747FC-6F43-4F0A-B843-9E5EB4C9157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65A1081-3663-4021-9026-0F2A8E02EA1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C359C29-A5DA-4D8F-9196-F0D4DC0C0EE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5C48D58-AFA6-4376-A9CC-15534B89EC5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2F36549-293D-4C2F-99CC-C10F0610044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98997B6-EA90-438C-8F57-964111D14BC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FA5433C-6108-4D27-9CAC-368D0DC103B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png"/><Relationship Id="rId9"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full_Cifrovoje"/>
          <p:cNvPicPr>
            <a:picLocks noChangeAspect="1" noChangeArrowheads="1"/>
          </p:cNvPicPr>
          <p:nvPr/>
        </p:nvPicPr>
        <p:blipFill>
          <a:blip r:embed="rId3"/>
          <a:srcRect/>
          <a:stretch>
            <a:fillRect/>
          </a:stretch>
        </p:blipFill>
        <p:spPr bwMode="auto">
          <a:xfrm>
            <a:off x="104832150" y="106457750"/>
            <a:ext cx="10744200" cy="7489825"/>
          </a:xfrm>
          <a:prstGeom prst="rect">
            <a:avLst/>
          </a:prstGeom>
          <a:noFill/>
          <a:ln w="9525" algn="in">
            <a:noFill/>
            <a:miter lim="800000"/>
            <a:headEnd/>
            <a:tailEnd/>
          </a:ln>
        </p:spPr>
      </p:pic>
      <p:pic>
        <p:nvPicPr>
          <p:cNvPr id="2051" name="Picture 5" descr="full_Cifrovoje"/>
          <p:cNvPicPr>
            <a:picLocks noChangeAspect="1" noChangeArrowheads="1"/>
          </p:cNvPicPr>
          <p:nvPr/>
        </p:nvPicPr>
        <p:blipFill>
          <a:blip r:embed="rId3"/>
          <a:srcRect/>
          <a:stretch>
            <a:fillRect/>
          </a:stretch>
        </p:blipFill>
        <p:spPr bwMode="auto">
          <a:xfrm>
            <a:off x="105048050" y="106673650"/>
            <a:ext cx="10744200" cy="7489825"/>
          </a:xfrm>
          <a:prstGeom prst="rect">
            <a:avLst/>
          </a:prstGeom>
          <a:noFill/>
          <a:ln w="9525" algn="in">
            <a:noFill/>
            <a:miter lim="800000"/>
            <a:headEnd/>
            <a:tailEnd/>
          </a:ln>
        </p:spPr>
      </p:pic>
      <p:pic>
        <p:nvPicPr>
          <p:cNvPr id="2052" name="Picture 6" descr="full_Cifrovoje"/>
          <p:cNvPicPr>
            <a:picLocks noChangeAspect="1" noChangeArrowheads="1"/>
          </p:cNvPicPr>
          <p:nvPr/>
        </p:nvPicPr>
        <p:blipFill>
          <a:blip r:embed="rId3"/>
          <a:srcRect/>
          <a:stretch>
            <a:fillRect/>
          </a:stretch>
        </p:blipFill>
        <p:spPr bwMode="auto">
          <a:xfrm>
            <a:off x="105263950" y="106889550"/>
            <a:ext cx="10744200" cy="7489825"/>
          </a:xfrm>
          <a:prstGeom prst="rect">
            <a:avLst/>
          </a:prstGeom>
          <a:noFill/>
          <a:ln w="9525" algn="in">
            <a:noFill/>
            <a:miter lim="800000"/>
            <a:headEnd/>
            <a:tailEnd/>
          </a:ln>
        </p:spPr>
      </p:pic>
      <p:pic>
        <p:nvPicPr>
          <p:cNvPr id="2053" name="Picture 7" descr="full_Cifrovoje"/>
          <p:cNvPicPr>
            <a:picLocks noChangeAspect="1" noChangeArrowheads="1"/>
          </p:cNvPicPr>
          <p:nvPr/>
        </p:nvPicPr>
        <p:blipFill>
          <a:blip r:embed="rId3"/>
          <a:srcRect/>
          <a:stretch>
            <a:fillRect/>
          </a:stretch>
        </p:blipFill>
        <p:spPr bwMode="auto">
          <a:xfrm>
            <a:off x="105479850" y="107105450"/>
            <a:ext cx="10744200" cy="7489825"/>
          </a:xfrm>
          <a:prstGeom prst="rect">
            <a:avLst/>
          </a:prstGeom>
          <a:noFill/>
          <a:ln w="9525" algn="in">
            <a:noFill/>
            <a:miter lim="800000"/>
            <a:headEnd/>
            <a:tailEnd/>
          </a:ln>
        </p:spPr>
      </p:pic>
      <p:pic>
        <p:nvPicPr>
          <p:cNvPr id="2054" name="Picture 8" descr="Рисунок1"/>
          <p:cNvPicPr>
            <a:picLocks noChangeAspect="1" noChangeArrowheads="1"/>
          </p:cNvPicPr>
          <p:nvPr/>
        </p:nvPicPr>
        <p:blipFill>
          <a:blip r:embed="rId4"/>
          <a:srcRect/>
          <a:stretch>
            <a:fillRect/>
          </a:stretch>
        </p:blipFill>
        <p:spPr bwMode="auto">
          <a:xfrm>
            <a:off x="0" y="642938"/>
            <a:ext cx="9144000" cy="6215062"/>
          </a:xfrm>
          <a:prstGeom prst="rect">
            <a:avLst/>
          </a:prstGeom>
          <a:noFill/>
          <a:ln w="9525">
            <a:noFill/>
            <a:miter lim="800000"/>
            <a:headEnd/>
            <a:tailEnd/>
          </a:ln>
        </p:spPr>
      </p:pic>
      <p:sp>
        <p:nvSpPr>
          <p:cNvPr id="2055" name="WordArt 9"/>
          <p:cNvSpPr>
            <a:spLocks noChangeArrowheads="1" noChangeShapeType="1" noTextEdit="1"/>
          </p:cNvSpPr>
          <p:nvPr/>
        </p:nvSpPr>
        <p:spPr bwMode="auto">
          <a:xfrm>
            <a:off x="105060750" y="113244313"/>
            <a:ext cx="10269538" cy="323850"/>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Black"/>
              </a:rPr>
              <a:t>Инновационная Херсонщина: шаги к внедрению</a:t>
            </a:r>
          </a:p>
        </p:txBody>
      </p:sp>
      <p:sp>
        <p:nvSpPr>
          <p:cNvPr id="2056" name="TextBox 10"/>
          <p:cNvSpPr txBox="1">
            <a:spLocks noChangeArrowheads="1"/>
          </p:cNvSpPr>
          <p:nvPr/>
        </p:nvSpPr>
        <p:spPr bwMode="auto">
          <a:xfrm>
            <a:off x="0" y="0"/>
            <a:ext cx="9144000" cy="369888"/>
          </a:xfrm>
          <a:prstGeom prst="rect">
            <a:avLst/>
          </a:prstGeom>
          <a:solidFill>
            <a:schemeClr val="tx1"/>
          </a:solidFill>
          <a:ln w="9525">
            <a:noFill/>
            <a:miter lim="800000"/>
            <a:headEnd/>
            <a:tailEnd/>
          </a:ln>
        </p:spPr>
        <p:txBody>
          <a:bodyPr>
            <a:spAutoFit/>
          </a:bodyPr>
          <a:lstStyle/>
          <a:p>
            <a:endParaRPr lang="ru-RU"/>
          </a:p>
        </p:txBody>
      </p:sp>
      <p:sp>
        <p:nvSpPr>
          <p:cNvPr id="2057" name="TextBox 11"/>
          <p:cNvSpPr txBox="1">
            <a:spLocks noChangeArrowheads="1"/>
          </p:cNvSpPr>
          <p:nvPr/>
        </p:nvSpPr>
        <p:spPr bwMode="auto">
          <a:xfrm>
            <a:off x="0" y="357188"/>
            <a:ext cx="9144000" cy="369887"/>
          </a:xfrm>
          <a:prstGeom prst="rect">
            <a:avLst/>
          </a:prstGeom>
          <a:solidFill>
            <a:schemeClr val="tx1"/>
          </a:solidFill>
          <a:ln w="9525">
            <a:noFill/>
            <a:miter lim="800000"/>
            <a:headEnd/>
            <a:tailEnd/>
          </a:ln>
        </p:spPr>
        <p:txBody>
          <a:bodyPr>
            <a:spAutoFit/>
          </a:bodyPr>
          <a:lstStyle/>
          <a:p>
            <a:endParaRPr lang="ru-RU"/>
          </a:p>
        </p:txBody>
      </p:sp>
      <p:sp>
        <p:nvSpPr>
          <p:cNvPr id="13" name="Прямоугольник 12"/>
          <p:cNvSpPr/>
          <p:nvPr/>
        </p:nvSpPr>
        <p:spPr>
          <a:xfrm>
            <a:off x="0" y="0"/>
            <a:ext cx="9144000" cy="954107"/>
          </a:xfrm>
          <a:prstGeom prst="rect">
            <a:avLst/>
          </a:prstGeom>
          <a:noFill/>
        </p:spPr>
        <p:txBody>
          <a:bodyPr>
            <a:spAutoFit/>
          </a:bodyPr>
          <a:lstStyle/>
          <a:p>
            <a:pPr algn="ctr">
              <a:defRPr/>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Innovative Kherson Region</a:t>
            </a:r>
            <a:r>
              <a:rPr lang="ru-RU"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defRPr/>
            </a:pPr>
            <a:r>
              <a:rPr lang="ru-RU"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steps on implementation</a:t>
            </a:r>
            <a:endParaRPr lang="ru-RU"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 name="Прямоугольник 10"/>
          <p:cNvSpPr/>
          <p:nvPr/>
        </p:nvSpPr>
        <p:spPr>
          <a:xfrm>
            <a:off x="0" y="6324660"/>
            <a:ext cx="9144000" cy="523220"/>
          </a:xfrm>
          <a:prstGeom prst="rect">
            <a:avLst/>
          </a:prstGeom>
          <a:noFill/>
        </p:spPr>
        <p:txBody>
          <a:bodyPr>
            <a:spAutoFit/>
          </a:bodyPr>
          <a:lstStyle/>
          <a:p>
            <a:pPr algn="r"/>
            <a:r>
              <a:rPr lang="ru-RU"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2800" b="1" dirty="0" smtClean="0">
                <a:solidFill>
                  <a:schemeClr val="bg1"/>
                </a:solidFill>
              </a:rPr>
              <a:t>LLC</a:t>
            </a:r>
            <a:r>
              <a:rPr lang="ru-RU" sz="2800" b="1" dirty="0" smtClean="0">
                <a:solidFill>
                  <a:schemeClr val="bg1"/>
                </a:solidFill>
              </a:rPr>
              <a:t> </a:t>
            </a:r>
            <a:r>
              <a:rPr lang="ru-RU" sz="2800" b="1" dirty="0" err="1" smtClean="0">
                <a:solidFill>
                  <a:schemeClr val="bg1"/>
                </a:solidFill>
              </a:rPr>
              <a:t>Tehnosistema</a:t>
            </a:r>
            <a:endParaRPr lang="ru-RU" sz="2800"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23528" y="32296"/>
            <a:ext cx="8229600" cy="796950"/>
          </a:xfrm>
        </p:spPr>
        <p:txBody>
          <a:bodyPr/>
          <a:lstStyle/>
          <a:p>
            <a:r>
              <a:rPr lang="en-US" dirty="0"/>
              <a:t>Directions of development</a:t>
            </a:r>
            <a:endParaRPr lang="ru-RU" dirty="0"/>
          </a:p>
        </p:txBody>
      </p:sp>
      <p:sp>
        <p:nvSpPr>
          <p:cNvPr id="3" name="TextBox 2"/>
          <p:cNvSpPr txBox="1"/>
          <p:nvPr/>
        </p:nvSpPr>
        <p:spPr>
          <a:xfrm>
            <a:off x="251520" y="807988"/>
            <a:ext cx="7920880" cy="1200328"/>
          </a:xfrm>
          <a:prstGeom prst="rect">
            <a:avLst/>
          </a:prstGeom>
          <a:noFill/>
        </p:spPr>
        <p:txBody>
          <a:bodyPr wrap="square" rtlCol="0">
            <a:spAutoFit/>
          </a:bodyPr>
          <a:lstStyle/>
          <a:p>
            <a:r>
              <a:rPr lang="en-US" sz="2400" dirty="0"/>
              <a:t>FIRST</a:t>
            </a:r>
          </a:p>
          <a:p>
            <a:r>
              <a:rPr lang="en-US" sz="2400" dirty="0"/>
              <a:t>The agreement of synchronization networks TRC "</a:t>
            </a:r>
            <a:r>
              <a:rPr lang="en-US" sz="2400" dirty="0" err="1"/>
              <a:t>Zahidteleservis</a:t>
            </a:r>
            <a:r>
              <a:rPr lang="en-US" sz="2400" dirty="0"/>
              <a:t>" m. </a:t>
            </a:r>
            <a:r>
              <a:rPr lang="en-US" sz="2400" dirty="0" err="1"/>
              <a:t>Lviv</a:t>
            </a:r>
            <a:endParaRPr lang="ru-RU" sz="2400" dirty="0"/>
          </a:p>
        </p:txBody>
      </p:sp>
      <p:pic>
        <p:nvPicPr>
          <p:cNvPr id="4" name="Изображение 3"/>
          <p:cNvPicPr>
            <a:picLocks noChangeAspect="1"/>
          </p:cNvPicPr>
          <p:nvPr/>
        </p:nvPicPr>
        <p:blipFill>
          <a:blip r:embed="rId2"/>
          <a:stretch>
            <a:fillRect/>
          </a:stretch>
        </p:blipFill>
        <p:spPr>
          <a:xfrm>
            <a:off x="1403648" y="2104132"/>
            <a:ext cx="1594360" cy="1769740"/>
          </a:xfrm>
          <a:prstGeom prst="rect">
            <a:avLst/>
          </a:prstGeom>
        </p:spPr>
      </p:pic>
      <p:pic>
        <p:nvPicPr>
          <p:cNvPr id="5" name="Изображение 4"/>
          <p:cNvPicPr>
            <a:picLocks noChangeAspect="1"/>
          </p:cNvPicPr>
          <p:nvPr/>
        </p:nvPicPr>
        <p:blipFill>
          <a:blip r:embed="rId3"/>
          <a:stretch>
            <a:fillRect/>
          </a:stretch>
        </p:blipFill>
        <p:spPr>
          <a:xfrm>
            <a:off x="4211960" y="2176140"/>
            <a:ext cx="1553496" cy="1828924"/>
          </a:xfrm>
          <a:prstGeom prst="rect">
            <a:avLst/>
          </a:prstGeom>
        </p:spPr>
      </p:pic>
      <p:sp>
        <p:nvSpPr>
          <p:cNvPr id="6" name="Плюс 5"/>
          <p:cNvSpPr/>
          <p:nvPr/>
        </p:nvSpPr>
        <p:spPr>
          <a:xfrm>
            <a:off x="3203848" y="2536180"/>
            <a:ext cx="792088" cy="864096"/>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TextBox 9"/>
          <p:cNvSpPr txBox="1"/>
          <p:nvPr/>
        </p:nvSpPr>
        <p:spPr>
          <a:xfrm>
            <a:off x="395536" y="3861048"/>
            <a:ext cx="7920880" cy="1200328"/>
          </a:xfrm>
          <a:prstGeom prst="rect">
            <a:avLst/>
          </a:prstGeom>
          <a:noFill/>
        </p:spPr>
        <p:txBody>
          <a:bodyPr wrap="square" rtlCol="0">
            <a:spAutoFit/>
          </a:bodyPr>
          <a:lstStyle/>
          <a:p>
            <a:r>
              <a:rPr lang="en-US" sz="2400" dirty="0"/>
              <a:t>SECOND</a:t>
            </a:r>
          </a:p>
          <a:p>
            <a:r>
              <a:rPr lang="en-US" sz="2400" dirty="0"/>
              <a:t>Implementation of the idea of "Southern way" - a common telecommunication space</a:t>
            </a:r>
          </a:p>
        </p:txBody>
      </p:sp>
      <p:pic>
        <p:nvPicPr>
          <p:cNvPr id="12" name="Изображение 11" descr="298px-Smaller_Coat_of_arms_of_Dnipropetrovsk_Oblast.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5157192"/>
            <a:ext cx="1228824" cy="1484485"/>
          </a:xfrm>
          <a:prstGeom prst="rect">
            <a:avLst/>
          </a:prstGeom>
        </p:spPr>
      </p:pic>
      <p:pic>
        <p:nvPicPr>
          <p:cNvPr id="13" name="Изображение 12" descr="Coat_of_Arms_of_Mykolaiv_Oblast.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6" y="5085184"/>
            <a:ext cx="1368152" cy="1895789"/>
          </a:xfrm>
          <a:prstGeom prst="rect">
            <a:avLst/>
          </a:prstGeom>
        </p:spPr>
      </p:pic>
      <p:pic>
        <p:nvPicPr>
          <p:cNvPr id="14" name="Изображение 13" descr="Coat_of_Arms_of_Odesa_Oblast.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138" y="5085184"/>
            <a:ext cx="1584158" cy="1556792"/>
          </a:xfrm>
          <a:prstGeom prst="rect">
            <a:avLst/>
          </a:prstGeom>
        </p:spPr>
      </p:pic>
      <p:sp>
        <p:nvSpPr>
          <p:cNvPr id="15" name="Плюс 14"/>
          <p:cNvSpPr/>
          <p:nvPr/>
        </p:nvSpPr>
        <p:spPr>
          <a:xfrm>
            <a:off x="2411760" y="5445224"/>
            <a:ext cx="792088" cy="79208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6" name="Плюс 15"/>
          <p:cNvSpPr/>
          <p:nvPr/>
        </p:nvSpPr>
        <p:spPr>
          <a:xfrm>
            <a:off x="4644008" y="5445224"/>
            <a:ext cx="792088" cy="79208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798675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3"/>
          <a:stretch>
            <a:fillRect/>
          </a:stretch>
        </p:blipFill>
        <p:spPr>
          <a:xfrm>
            <a:off x="611560" y="188640"/>
            <a:ext cx="7632848" cy="5022558"/>
          </a:xfrm>
          <a:prstGeom prst="rect">
            <a:avLst/>
          </a:prstGeom>
        </p:spPr>
      </p:pic>
      <p:sp>
        <p:nvSpPr>
          <p:cNvPr id="11" name="TextBox 10"/>
          <p:cNvSpPr txBox="1">
            <a:spLocks noChangeArrowheads="1"/>
          </p:cNvSpPr>
          <p:nvPr/>
        </p:nvSpPr>
        <p:spPr bwMode="auto">
          <a:xfrm>
            <a:off x="611560" y="5085184"/>
            <a:ext cx="7992888" cy="1908215"/>
          </a:xfrm>
          <a:prstGeom prst="rect">
            <a:avLst/>
          </a:prstGeom>
          <a:noFill/>
          <a:ln w="9525">
            <a:noFill/>
            <a:miter lim="800000"/>
            <a:headEnd/>
            <a:tailEnd/>
          </a:ln>
        </p:spPr>
        <p:txBody>
          <a:bodyPr wrap="square">
            <a:spAutoFit/>
          </a:bodyPr>
          <a:lstStyle/>
          <a:p>
            <a:pPr algn="ctr"/>
            <a:r>
              <a:rPr lang="en-US" sz="3200" b="1" dirty="0" smtClean="0">
                <a:solidFill>
                  <a:srgbClr val="FF0000"/>
                </a:solidFill>
              </a:rPr>
              <a:t>DIGITAL BROADCASTING WILL BE READY ON </a:t>
            </a:r>
            <a:endParaRPr lang="ru-RU" sz="3200" b="1" dirty="0" smtClean="0">
              <a:solidFill>
                <a:srgbClr val="FF0000"/>
              </a:solidFill>
            </a:endParaRPr>
          </a:p>
          <a:p>
            <a:pPr algn="ctr"/>
            <a:r>
              <a:rPr lang="ru-RU" sz="5400" b="1" dirty="0" smtClean="0">
                <a:solidFill>
                  <a:srgbClr val="FF0000"/>
                </a:solidFill>
              </a:rPr>
              <a:t> 30/06/17</a:t>
            </a:r>
            <a:endParaRPr lang="ru-RU" sz="5400"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a:t>Name of the project</a:t>
            </a:r>
            <a:r>
              <a:rPr lang="ru-RU" dirty="0"/>
              <a:t> </a:t>
            </a:r>
          </a:p>
        </p:txBody>
      </p:sp>
      <p:sp>
        <p:nvSpPr>
          <p:cNvPr id="3" name="Содержимое 2"/>
          <p:cNvSpPr>
            <a:spLocks noGrp="1"/>
          </p:cNvSpPr>
          <p:nvPr>
            <p:ph idx="1"/>
          </p:nvPr>
        </p:nvSpPr>
        <p:spPr/>
        <p:txBody>
          <a:bodyPr/>
          <a:lstStyle/>
          <a:p>
            <a:pPr marL="0" indent="0" algn="ctr">
              <a:buNone/>
            </a:pPr>
            <a:r>
              <a:rPr lang="en-US" sz="3600" dirty="0"/>
              <a:t>Construction of a united (Internet + TV + telephone + video surveillance) cellular digital terrestrial and cable broadcasting telecommunication network based on technology of microwave integrated television and radio information system (MITRIS) in the Kherson region.</a:t>
            </a:r>
            <a:r>
              <a:rPr lang="ru-RU" sz="3600" dirty="0"/>
              <a:t> </a:t>
            </a:r>
          </a:p>
        </p:txBody>
      </p:sp>
    </p:spTree>
    <p:extLst>
      <p:ext uri="{BB962C8B-B14F-4D97-AF65-F5344CB8AC3E}">
        <p14:creationId xmlns:p14="http://schemas.microsoft.com/office/powerpoint/2010/main" val="18049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a:t>Innovative components of the project</a:t>
            </a:r>
            <a:endParaRPr lang="ru-RU" dirty="0"/>
          </a:p>
        </p:txBody>
      </p:sp>
      <p:sp>
        <p:nvSpPr>
          <p:cNvPr id="3" name="Содержимое 2"/>
          <p:cNvSpPr>
            <a:spLocks noGrp="1"/>
          </p:cNvSpPr>
          <p:nvPr>
            <p:ph idx="1"/>
          </p:nvPr>
        </p:nvSpPr>
        <p:spPr/>
        <p:txBody>
          <a:bodyPr/>
          <a:lstStyle/>
          <a:p>
            <a:pPr algn="ctr"/>
            <a:r>
              <a:rPr lang="en-US" dirty="0"/>
              <a:t>Implementation of television product of HDTV standard 100% coverage of the region with a united Telecommunication Network (Internet + TV + Phone + video surveillance). This offer "three-in-one" is the first of its kind in </a:t>
            </a:r>
            <a:r>
              <a:rPr lang="en-US" dirty="0" smtClean="0"/>
              <a:t>the</a:t>
            </a:r>
            <a:r>
              <a:rPr lang="ru-RU" dirty="0" smtClean="0"/>
              <a:t> </a:t>
            </a:r>
            <a:r>
              <a:rPr lang="en-US" dirty="0" smtClean="0"/>
              <a:t>telecommunications </a:t>
            </a:r>
            <a:r>
              <a:rPr lang="en-US" dirty="0"/>
              <a:t>market of Ukraine.</a:t>
            </a:r>
            <a:endParaRPr lang="ru-RU" dirty="0"/>
          </a:p>
        </p:txBody>
      </p:sp>
    </p:spTree>
    <p:extLst>
      <p:ext uri="{BB962C8B-B14F-4D97-AF65-F5344CB8AC3E}">
        <p14:creationId xmlns:p14="http://schemas.microsoft.com/office/powerpoint/2010/main" val="152638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314" name="Подзаголовок 3"/>
          <p:cNvSpPr>
            <a:spLocks/>
          </p:cNvSpPr>
          <p:nvPr/>
        </p:nvSpPr>
        <p:spPr bwMode="auto">
          <a:xfrm>
            <a:off x="3383880" y="2564904"/>
            <a:ext cx="5760120" cy="68932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2800" dirty="0"/>
              <a:t>JV</a:t>
            </a:r>
            <a:r>
              <a:rPr lang="ru-RU" sz="2800" dirty="0" smtClean="0"/>
              <a:t> </a:t>
            </a:r>
            <a:r>
              <a:rPr lang="en-US" sz="2800" dirty="0" smtClean="0"/>
              <a:t>Institute </a:t>
            </a:r>
            <a:r>
              <a:rPr lang="en-US" sz="2800" dirty="0"/>
              <a:t>of Electronics and Communications </a:t>
            </a:r>
            <a:r>
              <a:rPr lang="en-US" sz="2800" dirty="0" smtClean="0"/>
              <a:t>of Ukrainian </a:t>
            </a:r>
            <a:r>
              <a:rPr lang="en-US" sz="2800" dirty="0"/>
              <a:t>Academy of Sciences</a:t>
            </a:r>
            <a:endParaRPr lang="ru-RU" sz="2800" b="1" dirty="0"/>
          </a:p>
        </p:txBody>
      </p:sp>
      <p:sp>
        <p:nvSpPr>
          <p:cNvPr id="13316" name="Заголовок 1"/>
          <p:cNvSpPr>
            <a:spLocks/>
          </p:cNvSpPr>
          <p:nvPr/>
        </p:nvSpPr>
        <p:spPr bwMode="auto">
          <a:xfrm>
            <a:off x="0" y="4869160"/>
            <a:ext cx="9144000" cy="167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a:t>Supervisor of scientific </a:t>
            </a:r>
            <a:r>
              <a:rPr lang="en-US" sz="3600" dirty="0">
                <a:solidFill>
                  <a:srgbClr val="000000"/>
                </a:solidFill>
              </a:rPr>
              <a:t>and technical </a:t>
            </a:r>
            <a:r>
              <a:rPr lang="en-US" sz="3600" dirty="0" smtClean="0">
                <a:solidFill>
                  <a:srgbClr val="000000"/>
                </a:solidFill>
              </a:rPr>
              <a:t>work </a:t>
            </a:r>
            <a:r>
              <a:rPr lang="ru-RU" sz="3600" dirty="0">
                <a:solidFill>
                  <a:srgbClr val="000000"/>
                </a:solidFill>
              </a:rPr>
              <a:t>к. т. н</a:t>
            </a:r>
            <a:r>
              <a:rPr lang="ru-RU" sz="3600" dirty="0" smtClean="0">
                <a:solidFill>
                  <a:srgbClr val="000000"/>
                </a:solidFill>
              </a:rPr>
              <a:t>. </a:t>
            </a:r>
            <a:r>
              <a:rPr lang="en-US" sz="3600" dirty="0" smtClean="0">
                <a:solidFill>
                  <a:srgbClr val="000000"/>
                </a:solidFill>
              </a:rPr>
              <a:t>Academician </a:t>
            </a:r>
            <a:r>
              <a:rPr lang="en-US" sz="3600" dirty="0">
                <a:solidFill>
                  <a:srgbClr val="000000"/>
                </a:solidFill>
              </a:rPr>
              <a:t>of the Ukrainian Academy of Sciences </a:t>
            </a:r>
            <a:r>
              <a:rPr lang="ru-RU" sz="3600" dirty="0"/>
              <a:t>  </a:t>
            </a:r>
            <a:r>
              <a:rPr lang="en-US" sz="3600" b="1" dirty="0" err="1" smtClean="0">
                <a:solidFill>
                  <a:srgbClr val="000000"/>
                </a:solidFill>
              </a:rPr>
              <a:t>Narytnik</a:t>
            </a:r>
            <a:r>
              <a:rPr lang="en-US" sz="3600" b="1" dirty="0" smtClean="0">
                <a:solidFill>
                  <a:srgbClr val="000000"/>
                </a:solidFill>
              </a:rPr>
              <a:t> T. M. </a:t>
            </a:r>
            <a:endParaRPr lang="ru-RU" sz="3600" b="1" dirty="0">
              <a:solidFill>
                <a:srgbClr val="000099"/>
              </a:solidFill>
            </a:endParaRPr>
          </a:p>
        </p:txBody>
      </p:sp>
      <p:pic>
        <p:nvPicPr>
          <p:cNvPr id="2" name="Изображение 1"/>
          <p:cNvPicPr>
            <a:picLocks noChangeAspect="1"/>
          </p:cNvPicPr>
          <p:nvPr/>
        </p:nvPicPr>
        <p:blipFill rotWithShape="1">
          <a:blip r:embed="rId2"/>
          <a:srcRect l="7133" b="10221"/>
          <a:stretch/>
        </p:blipFill>
        <p:spPr>
          <a:xfrm>
            <a:off x="0" y="1412776"/>
            <a:ext cx="3419872" cy="3501008"/>
          </a:xfrm>
          <a:prstGeom prst="rect">
            <a:avLst/>
          </a:prstGeom>
        </p:spPr>
      </p:pic>
      <p:sp>
        <p:nvSpPr>
          <p:cNvPr id="3" name="Прямоугольник 2"/>
          <p:cNvSpPr/>
          <p:nvPr/>
        </p:nvSpPr>
        <p:spPr>
          <a:xfrm>
            <a:off x="0" y="0"/>
            <a:ext cx="9144000" cy="1323439"/>
          </a:xfrm>
          <a:prstGeom prst="rect">
            <a:avLst/>
          </a:prstGeom>
        </p:spPr>
        <p:txBody>
          <a:bodyPr wrap="square">
            <a:spAutoFit/>
          </a:bodyPr>
          <a:lstStyle/>
          <a:p>
            <a:pPr algn="ctr"/>
            <a:r>
              <a:rPr lang="en-US" sz="4000" b="1" dirty="0">
                <a:latin typeface="Times New Roman"/>
                <a:cs typeface="Times New Roman"/>
              </a:rPr>
              <a:t>Development of technology and equipment </a:t>
            </a:r>
            <a:r>
              <a:rPr lang="mr-IN" sz="4000" b="1" dirty="0" smtClean="0">
                <a:latin typeface="Times New Roman"/>
                <a:cs typeface="Times New Roman"/>
              </a:rPr>
              <a:t>–</a:t>
            </a:r>
            <a:r>
              <a:rPr lang="ru-RU" sz="4000" b="1" dirty="0" smtClean="0">
                <a:latin typeface="Times New Roman"/>
                <a:cs typeface="Times New Roman"/>
              </a:rPr>
              <a:t> </a:t>
            </a:r>
            <a:r>
              <a:rPr lang="en-US" sz="4000" b="1" dirty="0" smtClean="0">
                <a:latin typeface="Times New Roman"/>
                <a:cs typeface="Times New Roman"/>
              </a:rPr>
              <a:t> </a:t>
            </a:r>
            <a:r>
              <a:rPr lang="en-US" sz="4000" b="1" dirty="0">
                <a:latin typeface="Times New Roman"/>
                <a:cs typeface="Times New Roman"/>
              </a:rPr>
              <a:t>Ukrainian production</a:t>
            </a:r>
            <a:endParaRPr lang="ru-RU" sz="4000" b="1" dirty="0">
              <a:latin typeface="Times New Roman"/>
              <a:cs typeface="Times New Roman"/>
            </a:endParaRPr>
          </a:p>
        </p:txBody>
      </p:sp>
    </p:spTree>
    <p:extLst>
      <p:ext uri="{BB962C8B-B14F-4D97-AF65-F5344CB8AC3E}">
        <p14:creationId xmlns:p14="http://schemas.microsoft.com/office/powerpoint/2010/main" val="343878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r>
              <a:rPr lang="en-US" sz="3600" dirty="0" smtClean="0">
                <a:latin typeface="Arial" charset="0"/>
              </a:rPr>
              <a:t>Product</a:t>
            </a:r>
            <a:endParaRPr lang="uk-UA" sz="3600" dirty="0">
              <a:latin typeface="Arial" charset="0"/>
            </a:endParaRPr>
          </a:p>
        </p:txBody>
      </p:sp>
      <p:sp>
        <p:nvSpPr>
          <p:cNvPr id="3" name="Объект 2"/>
          <p:cNvSpPr>
            <a:spLocks noGrp="1"/>
          </p:cNvSpPr>
          <p:nvPr>
            <p:ph idx="1"/>
          </p:nvPr>
        </p:nvSpPr>
        <p:spPr>
          <a:xfrm>
            <a:off x="457200" y="1340768"/>
            <a:ext cx="8435975" cy="4876800"/>
          </a:xfrm>
        </p:spPr>
        <p:txBody>
          <a:bodyPr>
            <a:normAutofit/>
          </a:bodyPr>
          <a:lstStyle/>
          <a:p>
            <a:pPr marL="0" indent="0" algn="ctr" eaLnBrk="1" hangingPunct="1">
              <a:buFont typeface="Arial" charset="0"/>
              <a:buNone/>
            </a:pPr>
            <a:r>
              <a:rPr lang="en-US" sz="2200" dirty="0">
                <a:latin typeface="Arial" charset="0"/>
              </a:rPr>
              <a:t>Complex </a:t>
            </a:r>
            <a:r>
              <a:rPr lang="en-US" sz="2200" dirty="0" smtClean="0">
                <a:latin typeface="Arial" charset="0"/>
              </a:rPr>
              <a:t>of equipment for providing </a:t>
            </a:r>
          </a:p>
          <a:p>
            <a:pPr marL="0" indent="0" algn="ctr" eaLnBrk="1" hangingPunct="1">
              <a:buFont typeface="Arial" charset="0"/>
              <a:buNone/>
            </a:pPr>
            <a:r>
              <a:rPr lang="en-US" sz="2200" dirty="0" smtClean="0">
                <a:latin typeface="Arial" charset="0"/>
              </a:rPr>
              <a:t>wireless </a:t>
            </a:r>
            <a:r>
              <a:rPr lang="en-US" sz="2200" dirty="0">
                <a:latin typeface="Arial" charset="0"/>
              </a:rPr>
              <a:t>multi-service access to information services</a:t>
            </a:r>
            <a:endParaRPr lang="uk-UA" dirty="0">
              <a:latin typeface="Arial" charset="0"/>
            </a:endParaRPr>
          </a:p>
        </p:txBody>
      </p:sp>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420888"/>
            <a:ext cx="1724025" cy="2743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6" name="Picture 51" descr="МДДК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63" y="2492896"/>
            <a:ext cx="14668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1" descr="МДДК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63" y="2992959"/>
            <a:ext cx="14668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Рисунок 7" descr="DSCF0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494484"/>
            <a:ext cx="18002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Рисунок 15" descr="DSCF01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938" y="3845446"/>
            <a:ext cx="19875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descr="https://encrypted-tbn1.gstatic.com/images?q=tbn:ANd9GcSTeD_Gz1h51N_OeKUuSOY8EVKDZNlXRz0UjLsJIcn3XNT1b4AHL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2492896"/>
            <a:ext cx="2089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 descr="D:\d\Мои документы\Фото\Тендер\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3493021"/>
            <a:ext cx="1412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88" y="4714875"/>
            <a:ext cx="1600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 descr="DSCF01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901009"/>
            <a:ext cx="1643063" cy="1273175"/>
          </a:xfrm>
          <a:prstGeom prst="rect">
            <a:avLst/>
          </a:prstGeom>
          <a:noFill/>
          <a:ln w="603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5301208"/>
            <a:ext cx="9144000" cy="1261884"/>
          </a:xfrm>
          <a:prstGeom prst="rect">
            <a:avLst/>
          </a:prstGeom>
        </p:spPr>
        <p:txBody>
          <a:bodyPr wrap="square">
            <a:spAutoFit/>
          </a:bodyPr>
          <a:lstStyle/>
          <a:p>
            <a:r>
              <a:rPr lang="ru-RU" dirty="0"/>
              <a:t> </a:t>
            </a:r>
          </a:p>
          <a:p>
            <a:r>
              <a:rPr lang="ru-RU" dirty="0" err="1"/>
              <a:t>Retransmission</a:t>
            </a:r>
            <a:r>
              <a:rPr lang="ru-RU" dirty="0"/>
              <a:t> </a:t>
            </a:r>
            <a:r>
              <a:rPr lang="ru-RU" dirty="0" err="1"/>
              <a:t>in</a:t>
            </a:r>
            <a:r>
              <a:rPr lang="ru-RU" dirty="0"/>
              <a:t> </a:t>
            </a:r>
            <a:r>
              <a:rPr lang="ru-RU" dirty="0" err="1"/>
              <a:t>the</a:t>
            </a:r>
            <a:r>
              <a:rPr lang="ru-RU" dirty="0"/>
              <a:t> </a:t>
            </a:r>
            <a:r>
              <a:rPr lang="ru-RU" dirty="0" err="1"/>
              <a:t>broadcasting</a:t>
            </a:r>
            <a:r>
              <a:rPr lang="ru-RU" dirty="0"/>
              <a:t> </a:t>
            </a:r>
            <a:r>
              <a:rPr lang="ru-RU" dirty="0" err="1"/>
              <a:t>and</a:t>
            </a:r>
            <a:r>
              <a:rPr lang="ru-RU" dirty="0"/>
              <a:t> </a:t>
            </a:r>
            <a:r>
              <a:rPr lang="ru-RU" dirty="0" err="1"/>
              <a:t>cable</a:t>
            </a:r>
            <a:r>
              <a:rPr lang="ru-RU" dirty="0"/>
              <a:t> </a:t>
            </a:r>
            <a:r>
              <a:rPr lang="ru-RU" dirty="0" err="1"/>
              <a:t>networks</a:t>
            </a:r>
            <a:r>
              <a:rPr lang="ru-RU" dirty="0"/>
              <a:t>, </a:t>
            </a:r>
            <a:r>
              <a:rPr lang="ru-RU" dirty="0" err="1"/>
              <a:t>in</a:t>
            </a:r>
            <a:r>
              <a:rPr lang="ru-RU" dirty="0"/>
              <a:t> </a:t>
            </a:r>
            <a:r>
              <a:rPr lang="ru-RU" dirty="0" err="1"/>
              <a:t>the</a:t>
            </a:r>
            <a:r>
              <a:rPr lang="ru-RU" dirty="0"/>
              <a:t> </a:t>
            </a:r>
            <a:r>
              <a:rPr lang="ru-RU" dirty="0" err="1"/>
              <a:t>digital</a:t>
            </a:r>
            <a:r>
              <a:rPr lang="ru-RU" dirty="0"/>
              <a:t> </a:t>
            </a:r>
            <a:r>
              <a:rPr lang="ru-RU" dirty="0" err="1"/>
              <a:t>mode</a:t>
            </a:r>
            <a:r>
              <a:rPr lang="ru-RU" dirty="0"/>
              <a:t> </a:t>
            </a:r>
            <a:r>
              <a:rPr lang="ru-RU" dirty="0" err="1"/>
              <a:t>and</a:t>
            </a:r>
            <a:r>
              <a:rPr lang="ru-RU" dirty="0"/>
              <a:t> HDTV </a:t>
            </a:r>
            <a:r>
              <a:rPr lang="ru-RU" dirty="0" err="1"/>
              <a:t>standard</a:t>
            </a:r>
            <a:r>
              <a:rPr lang="ru-RU" dirty="0"/>
              <a:t> </a:t>
            </a:r>
            <a:r>
              <a:rPr lang="ru-RU" dirty="0" err="1"/>
              <a:t>of</a:t>
            </a:r>
            <a:r>
              <a:rPr lang="ru-RU" dirty="0"/>
              <a:t> </a:t>
            </a:r>
            <a:r>
              <a:rPr lang="ru-RU" dirty="0" err="1"/>
              <a:t>up</a:t>
            </a:r>
            <a:r>
              <a:rPr lang="ru-RU" dirty="0"/>
              <a:t> </a:t>
            </a:r>
            <a:r>
              <a:rPr lang="ru-RU" dirty="0" err="1"/>
              <a:t>to</a:t>
            </a:r>
            <a:r>
              <a:rPr lang="ru-RU" dirty="0"/>
              <a:t> 200 </a:t>
            </a:r>
            <a:r>
              <a:rPr lang="ru-RU" dirty="0" err="1"/>
              <a:t>television</a:t>
            </a:r>
            <a:r>
              <a:rPr lang="ru-RU" dirty="0"/>
              <a:t> </a:t>
            </a:r>
            <a:r>
              <a:rPr lang="ru-RU" dirty="0" err="1"/>
              <a:t>channels</a:t>
            </a:r>
            <a:r>
              <a:rPr lang="ru-RU" dirty="0"/>
              <a:t>, </a:t>
            </a:r>
            <a:r>
              <a:rPr lang="ru-RU" dirty="0" err="1"/>
              <a:t>the</a:t>
            </a:r>
            <a:r>
              <a:rPr lang="ru-RU" dirty="0"/>
              <a:t> </a:t>
            </a:r>
            <a:r>
              <a:rPr lang="ru-RU" dirty="0" err="1"/>
              <a:t>Internet</a:t>
            </a:r>
            <a:r>
              <a:rPr lang="ru-RU" dirty="0"/>
              <a:t> </a:t>
            </a:r>
            <a:r>
              <a:rPr lang="ru-RU" dirty="0" err="1"/>
              <a:t>and</a:t>
            </a:r>
            <a:r>
              <a:rPr lang="ru-RU" dirty="0"/>
              <a:t> </a:t>
            </a:r>
            <a:r>
              <a:rPr lang="ru-RU" dirty="0" err="1"/>
              <a:t>transmission</a:t>
            </a:r>
            <a:r>
              <a:rPr lang="ru-RU" dirty="0"/>
              <a:t> </a:t>
            </a:r>
            <a:r>
              <a:rPr lang="ru-RU" dirty="0" err="1"/>
              <a:t>of</a:t>
            </a:r>
            <a:r>
              <a:rPr lang="ru-RU" dirty="0"/>
              <a:t> </a:t>
            </a:r>
            <a:r>
              <a:rPr lang="ru-RU" dirty="0" err="1"/>
              <a:t>video</a:t>
            </a:r>
            <a:r>
              <a:rPr lang="ru-RU" dirty="0"/>
              <a:t> </a:t>
            </a:r>
            <a:r>
              <a:rPr lang="ru-RU" dirty="0" err="1"/>
              <a:t>data</a:t>
            </a:r>
            <a:r>
              <a:rPr lang="ru-RU" dirty="0"/>
              <a:t> </a:t>
            </a:r>
            <a:r>
              <a:rPr lang="ru-RU" dirty="0" err="1"/>
              <a:t>in</a:t>
            </a:r>
            <a:r>
              <a:rPr lang="ru-RU" dirty="0"/>
              <a:t> a </a:t>
            </a:r>
            <a:r>
              <a:rPr lang="ru-RU" dirty="0" err="1"/>
              <a:t>single</a:t>
            </a:r>
            <a:r>
              <a:rPr lang="ru-RU" dirty="0"/>
              <a:t> </a:t>
            </a:r>
            <a:r>
              <a:rPr lang="ru-RU" dirty="0" err="1"/>
              <a:t>network</a:t>
            </a:r>
            <a:r>
              <a:rPr lang="ru-RU" dirty="0"/>
              <a:t> </a:t>
            </a:r>
            <a:r>
              <a:rPr lang="ru-RU" dirty="0" err="1"/>
              <a:t>with</a:t>
            </a:r>
            <a:r>
              <a:rPr lang="ru-RU" dirty="0"/>
              <a:t> 100% </a:t>
            </a:r>
            <a:r>
              <a:rPr lang="ru-RU" dirty="0" err="1"/>
              <a:t>coverage</a:t>
            </a:r>
            <a:r>
              <a:rPr lang="ru-RU" dirty="0"/>
              <a:t> </a:t>
            </a:r>
            <a:r>
              <a:rPr lang="ru-RU" dirty="0" err="1"/>
              <a:t>of</a:t>
            </a:r>
            <a:r>
              <a:rPr lang="ru-RU" dirty="0"/>
              <a:t> </a:t>
            </a:r>
            <a:r>
              <a:rPr lang="ru-RU" dirty="0" err="1"/>
              <a:t>the</a:t>
            </a:r>
            <a:r>
              <a:rPr lang="ru-RU" dirty="0"/>
              <a:t> </a:t>
            </a:r>
            <a:r>
              <a:rPr lang="ru-RU" dirty="0" err="1"/>
              <a:t>Kherson</a:t>
            </a:r>
            <a:r>
              <a:rPr lang="ru-RU" dirty="0"/>
              <a:t> </a:t>
            </a:r>
            <a:r>
              <a:rPr lang="ru-RU" dirty="0" err="1"/>
              <a:t>region</a:t>
            </a:r>
            <a:r>
              <a:rPr lang="ru-RU" dirty="0"/>
              <a:t>.</a:t>
            </a:r>
            <a:endParaRPr lang="ru-RU" sz="2200" dirty="0"/>
          </a:p>
        </p:txBody>
      </p:sp>
    </p:spTree>
    <p:extLst>
      <p:ext uri="{BB962C8B-B14F-4D97-AF65-F5344CB8AC3E}">
        <p14:creationId xmlns:p14="http://schemas.microsoft.com/office/powerpoint/2010/main" val="387153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Spheres of implementation</a:t>
            </a:r>
            <a:r>
              <a:rPr lang="ru-RU" dirty="0" smtClean="0"/>
              <a:t>:</a:t>
            </a:r>
            <a:endParaRPr lang="ru-RU"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2" y="1223571"/>
            <a:ext cx="9144000"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51520" y="1417638"/>
            <a:ext cx="2018501" cy="369332"/>
          </a:xfrm>
          <a:prstGeom prst="rect">
            <a:avLst/>
          </a:prstGeom>
        </p:spPr>
        <p:txBody>
          <a:bodyPr wrap="none">
            <a:spAutoFit/>
          </a:bodyPr>
          <a:lstStyle/>
          <a:p>
            <a:r>
              <a:rPr lang="en-US" dirty="0"/>
              <a:t>video surveillance</a:t>
            </a:r>
            <a:endParaRPr lang="ru-RU" dirty="0"/>
          </a:p>
        </p:txBody>
      </p:sp>
      <p:sp>
        <p:nvSpPr>
          <p:cNvPr id="5" name="Прямоугольник 4"/>
          <p:cNvSpPr/>
          <p:nvPr/>
        </p:nvSpPr>
        <p:spPr>
          <a:xfrm>
            <a:off x="539552" y="6456335"/>
            <a:ext cx="1813317" cy="369332"/>
          </a:xfrm>
          <a:prstGeom prst="rect">
            <a:avLst/>
          </a:prstGeom>
        </p:spPr>
        <p:txBody>
          <a:bodyPr wrap="none">
            <a:spAutoFit/>
          </a:bodyPr>
          <a:lstStyle/>
          <a:p>
            <a:r>
              <a:rPr lang="en-US" dirty="0" smtClean="0"/>
              <a:t>Cable television</a:t>
            </a:r>
            <a:endParaRPr lang="ru-RU" dirty="0"/>
          </a:p>
        </p:txBody>
      </p:sp>
      <p:sp>
        <p:nvSpPr>
          <p:cNvPr id="6" name="Прямоугольник 5"/>
          <p:cNvSpPr/>
          <p:nvPr/>
        </p:nvSpPr>
        <p:spPr>
          <a:xfrm>
            <a:off x="3892800" y="6463516"/>
            <a:ext cx="1462901" cy="369332"/>
          </a:xfrm>
          <a:prstGeom prst="rect">
            <a:avLst/>
          </a:prstGeom>
        </p:spPr>
        <p:txBody>
          <a:bodyPr wrap="none">
            <a:spAutoFit/>
          </a:bodyPr>
          <a:lstStyle/>
          <a:p>
            <a:r>
              <a:rPr lang="en-US" dirty="0"/>
              <a:t>IP telephony</a:t>
            </a:r>
            <a:endParaRPr lang="ru-RU" dirty="0"/>
          </a:p>
        </p:txBody>
      </p:sp>
      <p:sp>
        <p:nvSpPr>
          <p:cNvPr id="7" name="Прямоугольник 6"/>
          <p:cNvSpPr/>
          <p:nvPr/>
        </p:nvSpPr>
        <p:spPr>
          <a:xfrm>
            <a:off x="7164288" y="2924944"/>
            <a:ext cx="1642437" cy="369332"/>
          </a:xfrm>
          <a:prstGeom prst="rect">
            <a:avLst/>
          </a:prstGeom>
        </p:spPr>
        <p:txBody>
          <a:bodyPr wrap="none">
            <a:spAutoFit/>
          </a:bodyPr>
          <a:lstStyle/>
          <a:p>
            <a:r>
              <a:rPr lang="en-US" dirty="0"/>
              <a:t>microwave TV</a:t>
            </a:r>
            <a:endParaRPr lang="ru-RU" dirty="0"/>
          </a:p>
        </p:txBody>
      </p:sp>
      <p:sp>
        <p:nvSpPr>
          <p:cNvPr id="8" name="Прямоугольник 7"/>
          <p:cNvSpPr/>
          <p:nvPr/>
        </p:nvSpPr>
        <p:spPr>
          <a:xfrm>
            <a:off x="4022410" y="1617780"/>
            <a:ext cx="1710725" cy="369332"/>
          </a:xfrm>
          <a:prstGeom prst="rect">
            <a:avLst/>
          </a:prstGeom>
        </p:spPr>
        <p:txBody>
          <a:bodyPr wrap="none">
            <a:spAutoFit/>
          </a:bodyPr>
          <a:lstStyle/>
          <a:p>
            <a:r>
              <a:rPr lang="en-US" dirty="0"/>
              <a:t>Central Station</a:t>
            </a:r>
          </a:p>
        </p:txBody>
      </p:sp>
      <p:sp>
        <p:nvSpPr>
          <p:cNvPr id="9" name="Прямоугольник 8"/>
          <p:cNvSpPr/>
          <p:nvPr/>
        </p:nvSpPr>
        <p:spPr>
          <a:xfrm rot="5400000">
            <a:off x="5025249" y="3661392"/>
            <a:ext cx="1415772" cy="369332"/>
          </a:xfrm>
          <a:prstGeom prst="rect">
            <a:avLst/>
          </a:prstGeom>
        </p:spPr>
        <p:txBody>
          <a:bodyPr wrap="none">
            <a:spAutoFit/>
          </a:bodyPr>
          <a:lstStyle/>
          <a:p>
            <a:r>
              <a:rPr lang="en-US" dirty="0" smtClean="0"/>
              <a:t>User </a:t>
            </a:r>
            <a:r>
              <a:rPr lang="en-US" dirty="0"/>
              <a:t>station</a:t>
            </a:r>
            <a:endParaRPr lang="ru-RU" dirty="0"/>
          </a:p>
        </p:txBody>
      </p:sp>
      <p:sp>
        <p:nvSpPr>
          <p:cNvPr id="10" name="Прямоугольник 9"/>
          <p:cNvSpPr/>
          <p:nvPr/>
        </p:nvSpPr>
        <p:spPr>
          <a:xfrm>
            <a:off x="6588224" y="4495359"/>
            <a:ext cx="2455406" cy="369332"/>
          </a:xfrm>
          <a:prstGeom prst="rect">
            <a:avLst/>
          </a:prstGeom>
        </p:spPr>
        <p:txBody>
          <a:bodyPr wrap="square">
            <a:spAutoFit/>
          </a:bodyPr>
          <a:lstStyle/>
          <a:p>
            <a:r>
              <a:rPr lang="en-US" dirty="0"/>
              <a:t>local wireless network</a:t>
            </a:r>
            <a:endParaRPr lang="ru-RU" dirty="0"/>
          </a:p>
        </p:txBody>
      </p:sp>
      <p:sp>
        <p:nvSpPr>
          <p:cNvPr id="11" name="Прямоугольник 10"/>
          <p:cNvSpPr/>
          <p:nvPr/>
        </p:nvSpPr>
        <p:spPr>
          <a:xfrm>
            <a:off x="6835704" y="6530256"/>
            <a:ext cx="2018501" cy="369332"/>
          </a:xfrm>
          <a:prstGeom prst="rect">
            <a:avLst/>
          </a:prstGeom>
        </p:spPr>
        <p:txBody>
          <a:bodyPr wrap="none">
            <a:spAutoFit/>
          </a:bodyPr>
          <a:lstStyle/>
          <a:p>
            <a:r>
              <a:rPr lang="en-US" dirty="0"/>
              <a:t>computer network</a:t>
            </a:r>
            <a:endParaRPr lang="ru-RU" dirty="0"/>
          </a:p>
        </p:txBody>
      </p:sp>
    </p:spTree>
    <p:extLst>
      <p:ext uri="{BB962C8B-B14F-4D97-AF65-F5344CB8AC3E}">
        <p14:creationId xmlns:p14="http://schemas.microsoft.com/office/powerpoint/2010/main" val="386048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r>
              <a:rPr lang="en-US" b="1" dirty="0" smtClean="0"/>
              <a:t>Basic numbers of the project</a:t>
            </a:r>
            <a:endParaRPr lang="ru-RU" b="1" dirty="0"/>
          </a:p>
        </p:txBody>
      </p:sp>
      <p:sp>
        <p:nvSpPr>
          <p:cNvPr id="5" name="Содержимое 4"/>
          <p:cNvSpPr>
            <a:spLocks noGrp="1"/>
          </p:cNvSpPr>
          <p:nvPr>
            <p:ph idx="1"/>
          </p:nvPr>
        </p:nvSpPr>
        <p:spPr>
          <a:xfrm>
            <a:off x="457200" y="1484784"/>
            <a:ext cx="8686800" cy="4576592"/>
          </a:xfrm>
        </p:spPr>
        <p:txBody>
          <a:bodyPr/>
          <a:lstStyle/>
          <a:p>
            <a:pPr>
              <a:buNone/>
            </a:pPr>
            <a:r>
              <a:rPr lang="en-US" sz="3600" dirty="0"/>
              <a:t>The project </a:t>
            </a:r>
            <a:r>
              <a:rPr lang="en-US" sz="3600" dirty="0" smtClean="0"/>
              <a:t>pays off with the </a:t>
            </a:r>
            <a:r>
              <a:rPr lang="en-US" sz="3600" dirty="0"/>
              <a:t>monthly subscription fee.</a:t>
            </a:r>
          </a:p>
          <a:p>
            <a:pPr>
              <a:buNone/>
            </a:pPr>
            <a:r>
              <a:rPr lang="en-US" sz="3600" dirty="0"/>
              <a:t>The marketing strategy is based on </a:t>
            </a:r>
            <a:r>
              <a:rPr lang="en-US" sz="3600" dirty="0" smtClean="0"/>
              <a:t>building our own </a:t>
            </a:r>
            <a:r>
              <a:rPr lang="en-US" sz="3600" dirty="0"/>
              <a:t>branded retail network.</a:t>
            </a:r>
          </a:p>
          <a:p>
            <a:pPr>
              <a:buNone/>
            </a:pPr>
            <a:r>
              <a:rPr lang="en-US" sz="3600" dirty="0"/>
              <a:t>Payback period of 50 months.</a:t>
            </a:r>
          </a:p>
          <a:p>
            <a:pPr>
              <a:buNone/>
            </a:pPr>
            <a:r>
              <a:rPr lang="en-US" sz="3600" dirty="0"/>
              <a:t>The total cost of the project -</a:t>
            </a:r>
          </a:p>
          <a:p>
            <a:pPr>
              <a:buNone/>
            </a:pPr>
            <a:r>
              <a:rPr lang="en-US" sz="3600" dirty="0"/>
              <a:t>8 </a:t>
            </a:r>
            <a:r>
              <a:rPr lang="en-US" sz="3600" dirty="0" smtClean="0"/>
              <a:t>million </a:t>
            </a:r>
            <a:r>
              <a:rPr lang="en-US" sz="3600" dirty="0"/>
              <a:t>400 </a:t>
            </a:r>
            <a:r>
              <a:rPr lang="en-US" sz="3600" dirty="0" smtClean="0"/>
              <a:t>thousand </a:t>
            </a:r>
            <a:r>
              <a:rPr lang="en-US" sz="3600" dirty="0"/>
              <a:t>Euro</a:t>
            </a:r>
            <a:endParaRPr lang="ru-RU" sz="3600" dirty="0" smtClean="0"/>
          </a:p>
        </p:txBody>
      </p:sp>
    </p:spTree>
    <p:extLst>
      <p:ext uri="{BB962C8B-B14F-4D97-AF65-F5344CB8AC3E}">
        <p14:creationId xmlns:p14="http://schemas.microsoft.com/office/powerpoint/2010/main" val="2776949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Scale>
                                      <p:cBhvr>
                                        <p:cTn id="19"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xEl>
                                              <p:pRg st="0" end="0"/>
                                            </p:txEl>
                                          </p:spTgt>
                                        </p:tgtEl>
                                        <p:attrNameLst>
                                          <p:attrName>ppt_x</p:attrName>
                                          <p:attrName>ppt_y</p:attrName>
                                        </p:attrNameLst>
                                      </p:cBhvr>
                                    </p:animMotion>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Scale>
                                      <p:cBhvr>
                                        <p:cTn id="26"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xEl>
                                              <p:pRg st="1" end="1"/>
                                            </p:txEl>
                                          </p:spTgt>
                                        </p:tgtEl>
                                        <p:attrNameLst>
                                          <p:attrName>ppt_x</p:attrName>
                                          <p:attrName>ppt_y</p:attrName>
                                        </p:attrNameLst>
                                      </p:cBhvr>
                                    </p:animMotion>
                                    <p:animEffect transition="in" filter="fade">
                                      <p:cBhvr>
                                        <p:cTn id="28" dur="10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Scale>
                                      <p:cBhvr>
                                        <p:cTn id="33"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
                                            <p:txEl>
                                              <p:pRg st="2" end="2"/>
                                            </p:txEl>
                                          </p:spTgt>
                                        </p:tgtEl>
                                        <p:attrNameLst>
                                          <p:attrName>ppt_x</p:attrName>
                                          <p:attrName>ppt_y</p:attrName>
                                        </p:attrNameLst>
                                      </p:cBhvr>
                                    </p:animMotion>
                                    <p:animEffect transition="in" filter="fade">
                                      <p:cBhvr>
                                        <p:cTn id="35" dur="10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Scale>
                                      <p:cBhvr>
                                        <p:cTn id="40"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
                                            <p:txEl>
                                              <p:pRg st="3" end="3"/>
                                            </p:txEl>
                                          </p:spTgt>
                                        </p:tgtEl>
                                        <p:attrNameLst>
                                          <p:attrName>ppt_x</p:attrName>
                                          <p:attrName>ppt_y</p:attrName>
                                        </p:attrNameLst>
                                      </p:cBhvr>
                                    </p:animMotion>
                                    <p:animEffect transition="in" filter="fade">
                                      <p:cBhvr>
                                        <p:cTn id="42" dur="10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Scale>
                                      <p:cBhvr>
                                        <p:cTn id="47" dur="1000" decel="50000" fill="hold">
                                          <p:stCondLst>
                                            <p:cond delay="0"/>
                                          </p:stCondLst>
                                        </p:cTn>
                                        <p:tgtEl>
                                          <p:spTgt spid="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5">
                                            <p:txEl>
                                              <p:pRg st="4" end="4"/>
                                            </p:txEl>
                                          </p:spTgt>
                                        </p:tgtEl>
                                        <p:attrNameLst>
                                          <p:attrName>ppt_x</p:attrName>
                                          <p:attrName>ppt_y</p:attrName>
                                        </p:attrNameLst>
                                      </p:cBhvr>
                                    </p:animMotion>
                                    <p:animEffect transition="in" filter="fade">
                                      <p:cBhvr>
                                        <p:cTn id="49"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b="1" dirty="0" err="1"/>
              <a:t>Marketing</a:t>
            </a:r>
            <a:r>
              <a:rPr lang="ru-RU" b="1" dirty="0"/>
              <a:t> </a:t>
            </a:r>
            <a:r>
              <a:rPr lang="ru-RU" b="1" dirty="0" err="1"/>
              <a:t>information</a:t>
            </a:r>
            <a:r>
              <a:rPr lang="ru-RU" b="1" dirty="0" smtClean="0"/>
              <a:t>: </a:t>
            </a:r>
            <a:endParaRPr lang="ru-RU" dirty="0"/>
          </a:p>
        </p:txBody>
      </p:sp>
      <p:sp>
        <p:nvSpPr>
          <p:cNvPr id="3" name="Содержимое 2"/>
          <p:cNvSpPr>
            <a:spLocks noGrp="1"/>
          </p:cNvSpPr>
          <p:nvPr>
            <p:ph idx="1"/>
          </p:nvPr>
        </p:nvSpPr>
        <p:spPr>
          <a:xfrm>
            <a:off x="0" y="1600200"/>
            <a:ext cx="9144000" cy="4525963"/>
          </a:xfrm>
        </p:spPr>
        <p:txBody>
          <a:bodyPr/>
          <a:lstStyle/>
          <a:p>
            <a:pPr marL="0" indent="0">
              <a:buNone/>
            </a:pPr>
            <a:r>
              <a:rPr lang="en-US" dirty="0"/>
              <a:t>In the Kherson region outside areas of coverage of cable television and internet networks there are 46 thousand apartments, 250 thousand private households, about 40 thousand 798 rooms in boarding houses on the coasts of the Azov and Black Seas, 55-65 thousand of potential subscribers in 553 schools of the region and 4486 budget organizations. The total number of subscribers for theses types of activities is about 350-400 thousand.</a:t>
            </a:r>
            <a:endParaRPr lang="ru-RU" dirty="0"/>
          </a:p>
        </p:txBody>
      </p:sp>
    </p:spTree>
    <p:extLst>
      <p:ext uri="{BB962C8B-B14F-4D97-AF65-F5344CB8AC3E}">
        <p14:creationId xmlns:p14="http://schemas.microsoft.com/office/powerpoint/2010/main" val="338667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540568" y="188640"/>
            <a:ext cx="9135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Arial" charset="0"/>
                <a:cs typeface="Arial" charset="0"/>
              </a:defRPr>
            </a:lvl1pPr>
            <a:lvl2pPr marL="742950" indent="-285750" eaLnBrk="0" hangingPunct="0">
              <a:defRPr sz="1600">
                <a:solidFill>
                  <a:schemeClr val="tx1"/>
                </a:solidFill>
                <a:latin typeface="Arial" charset="0"/>
                <a:ea typeface="Arial" charset="0"/>
              </a:defRPr>
            </a:lvl2pPr>
            <a:lvl3pPr marL="1143000" indent="-228600" eaLnBrk="0" hangingPunct="0">
              <a:defRPr sz="1600">
                <a:solidFill>
                  <a:schemeClr val="tx1"/>
                </a:solidFill>
                <a:latin typeface="Arial" charset="0"/>
                <a:ea typeface="Arial" charset="0"/>
              </a:defRPr>
            </a:lvl3pPr>
            <a:lvl4pPr marL="1600200" indent="-228600" eaLnBrk="0" hangingPunct="0">
              <a:defRPr sz="1600">
                <a:solidFill>
                  <a:schemeClr val="tx1"/>
                </a:solidFill>
                <a:latin typeface="Arial" charset="0"/>
                <a:ea typeface="Arial" charset="0"/>
              </a:defRPr>
            </a:lvl4pPr>
            <a:lvl5pPr marL="2057400" indent="-228600" eaLnBrk="0" hangingPunct="0">
              <a:defRPr sz="1600">
                <a:solidFill>
                  <a:schemeClr val="tx1"/>
                </a:solidFill>
                <a:latin typeface="Arial" charset="0"/>
                <a:ea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defRPr>
            </a:lvl9pPr>
          </a:lstStyle>
          <a:p>
            <a:pPr algn="ctr" eaLnBrk="1" hangingPunct="1"/>
            <a:r>
              <a:rPr lang="ru-RU" sz="3600" dirty="0">
                <a:solidFill>
                  <a:srgbClr val="7030A0"/>
                </a:solidFill>
              </a:rPr>
              <a:t>       </a:t>
            </a:r>
            <a:r>
              <a:rPr lang="en-US" sz="3600" dirty="0" smtClean="0">
                <a:solidFill>
                  <a:srgbClr val="7030A0"/>
                </a:solidFill>
              </a:rPr>
              <a:t>Perspectives of </a:t>
            </a:r>
            <a:r>
              <a:rPr lang="ru-RU" sz="3600" dirty="0" smtClean="0">
                <a:solidFill>
                  <a:schemeClr val="accent2">
                    <a:lumMod val="60000"/>
                    <a:lumOff val="40000"/>
                  </a:schemeClr>
                </a:solidFill>
              </a:rPr>
              <a:t>MITRIS</a:t>
            </a:r>
            <a:r>
              <a:rPr lang="en-US" sz="3600" dirty="0" smtClean="0">
                <a:solidFill>
                  <a:schemeClr val="accent2">
                    <a:lumMod val="60000"/>
                    <a:lumOff val="40000"/>
                  </a:schemeClr>
                </a:solidFill>
              </a:rPr>
              <a:t> </a:t>
            </a:r>
            <a:r>
              <a:rPr lang="en-US" sz="3600" dirty="0" smtClean="0">
                <a:solidFill>
                  <a:srgbClr val="7030A0"/>
                </a:solidFill>
              </a:rPr>
              <a:t>development </a:t>
            </a:r>
            <a:r>
              <a:rPr lang="ru-RU" sz="3600" b="1" dirty="0" smtClean="0">
                <a:solidFill>
                  <a:srgbClr val="7030A0"/>
                </a:solidFill>
              </a:rPr>
              <a:t> </a:t>
            </a:r>
            <a:endParaRPr lang="ru-RU" sz="3600" b="1" dirty="0">
              <a:solidFill>
                <a:srgbClr val="7030A0"/>
              </a:solidFill>
            </a:endParaRPr>
          </a:p>
        </p:txBody>
      </p:sp>
      <p:sp>
        <p:nvSpPr>
          <p:cNvPr id="32771" name="TextBox 4"/>
          <p:cNvSpPr txBox="1">
            <a:spLocks noChangeArrowheads="1"/>
          </p:cNvSpPr>
          <p:nvPr/>
        </p:nvSpPr>
        <p:spPr bwMode="auto">
          <a:xfrm>
            <a:off x="0" y="1196752"/>
            <a:ext cx="91440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Arial" charset="0"/>
                <a:cs typeface="Arial" charset="0"/>
              </a:defRPr>
            </a:lvl1pPr>
            <a:lvl2pPr marL="742950" indent="-285750" eaLnBrk="0" hangingPunct="0">
              <a:defRPr sz="1600">
                <a:solidFill>
                  <a:schemeClr val="tx1"/>
                </a:solidFill>
                <a:latin typeface="Arial" charset="0"/>
                <a:ea typeface="Arial" charset="0"/>
              </a:defRPr>
            </a:lvl2pPr>
            <a:lvl3pPr marL="1143000" indent="-228600" eaLnBrk="0" hangingPunct="0">
              <a:defRPr sz="1600">
                <a:solidFill>
                  <a:schemeClr val="tx1"/>
                </a:solidFill>
                <a:latin typeface="Arial" charset="0"/>
                <a:ea typeface="Arial" charset="0"/>
              </a:defRPr>
            </a:lvl3pPr>
            <a:lvl4pPr marL="1600200" indent="-228600" eaLnBrk="0" hangingPunct="0">
              <a:defRPr sz="1600">
                <a:solidFill>
                  <a:schemeClr val="tx1"/>
                </a:solidFill>
                <a:latin typeface="Arial" charset="0"/>
                <a:ea typeface="Arial" charset="0"/>
              </a:defRPr>
            </a:lvl4pPr>
            <a:lvl5pPr marL="2057400" indent="-228600" eaLnBrk="0" hangingPunct="0">
              <a:defRPr sz="1600">
                <a:solidFill>
                  <a:schemeClr val="tx1"/>
                </a:solidFill>
                <a:latin typeface="Arial" charset="0"/>
                <a:ea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defRPr>
            </a:lvl9pPr>
          </a:lstStyle>
          <a:p>
            <a:pPr marL="514350" indent="-514350" eaLnBrk="1" hangingPunct="1">
              <a:buFont typeface="+mj-lt"/>
              <a:buAutoNum type="arabicPeriod"/>
            </a:pPr>
            <a:r>
              <a:rPr lang="en-US" sz="2800" dirty="0"/>
              <a:t>National project "Open World"</a:t>
            </a:r>
          </a:p>
          <a:p>
            <a:pPr marL="514350" indent="-514350" eaLnBrk="1" hangingPunct="1">
              <a:buFont typeface="+mj-lt"/>
              <a:buAutoNum type="arabicPeriod"/>
            </a:pPr>
            <a:r>
              <a:rPr lang="en-US" sz="2800" dirty="0"/>
              <a:t>The concept of "Safe City"</a:t>
            </a:r>
          </a:p>
          <a:p>
            <a:pPr marL="514350" indent="-514350" eaLnBrk="1" hangingPunct="1">
              <a:buFont typeface="+mj-lt"/>
              <a:buAutoNum type="arabicPeriod"/>
            </a:pPr>
            <a:r>
              <a:rPr lang="en-US" sz="2800" dirty="0"/>
              <a:t>The concept of "Smart City"</a:t>
            </a:r>
          </a:p>
          <a:p>
            <a:pPr marL="514350" indent="-514350" eaLnBrk="1" hangingPunct="1">
              <a:buFont typeface="+mj-lt"/>
              <a:buAutoNum type="arabicPeriod"/>
            </a:pPr>
            <a:r>
              <a:rPr lang="en-US" sz="2800" dirty="0"/>
              <a:t>National Strategy "Development of television and radio space in the Kherson region and </a:t>
            </a:r>
            <a:r>
              <a:rPr lang="en-US" sz="2800" dirty="0" smtClean="0"/>
              <a:t>Crimea»</a:t>
            </a:r>
            <a:endParaRPr lang="ru-RU" sz="2800" dirty="0" smtClean="0"/>
          </a:p>
          <a:p>
            <a:pPr eaLnBrk="1" hangingPunct="1"/>
            <a:endParaRPr lang="ru-RU" sz="2800" dirty="0" smtClean="0"/>
          </a:p>
          <a:p>
            <a:pPr eaLnBrk="1" hangingPunct="1"/>
            <a:endParaRPr lang="ru-RU" sz="2800" dirty="0"/>
          </a:p>
          <a:p>
            <a:pPr algn="ctr" eaLnBrk="1" hangingPunct="1"/>
            <a:r>
              <a:rPr lang="en-US" sz="2800" dirty="0" smtClean="0"/>
              <a:t>The realization of this project will </a:t>
            </a:r>
            <a:r>
              <a:rPr lang="en-US" sz="2800" dirty="0"/>
              <a:t>promote the development of national information and telecommunications infrastructure based </a:t>
            </a:r>
            <a:r>
              <a:rPr lang="en-US" sz="2800" dirty="0" smtClean="0"/>
              <a:t>on the MITRIS </a:t>
            </a:r>
            <a:r>
              <a:rPr lang="en-US" sz="2800" dirty="0"/>
              <a:t>technology </a:t>
            </a:r>
            <a:r>
              <a:rPr lang="ru-RU" sz="2800" dirty="0" smtClean="0"/>
              <a:t>(</a:t>
            </a:r>
            <a:r>
              <a:rPr lang="en-US" sz="2800" dirty="0" smtClean="0"/>
              <a:t>According to the statement of Cabinet </a:t>
            </a:r>
            <a:r>
              <a:rPr lang="en-US" sz="2800" dirty="0"/>
              <a:t>of Ministers of Ukraine №</a:t>
            </a:r>
            <a:r>
              <a:rPr lang="en-US" sz="2800" dirty="0" smtClean="0"/>
              <a:t>294 dated 12.03.2012</a:t>
            </a:r>
            <a:r>
              <a:rPr lang="ru-RU" sz="2800" dirty="0" smtClean="0"/>
              <a:t>).</a:t>
            </a:r>
            <a:endParaRPr lang="ru-RU" sz="2800" dirty="0">
              <a:solidFill>
                <a:srgbClr val="002060"/>
              </a:solidFill>
            </a:endParaRPr>
          </a:p>
        </p:txBody>
      </p:sp>
    </p:spTree>
    <p:extLst>
      <p:ext uri="{BB962C8B-B14F-4D97-AF65-F5344CB8AC3E}">
        <p14:creationId xmlns:p14="http://schemas.microsoft.com/office/powerpoint/2010/main" val="12021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3350</TotalTime>
  <Words>441</Words>
  <Application>Microsoft Macintosh PowerPoint</Application>
  <PresentationFormat>Экран (4:3)</PresentationFormat>
  <Paragraphs>50</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Оформление по умолчанию</vt:lpstr>
      <vt:lpstr>Презентация PowerPoint</vt:lpstr>
      <vt:lpstr>Name of the project </vt:lpstr>
      <vt:lpstr>Innovative components of the project</vt:lpstr>
      <vt:lpstr>Презентация PowerPoint</vt:lpstr>
      <vt:lpstr>Product</vt:lpstr>
      <vt:lpstr>Spheres of implementation:</vt:lpstr>
      <vt:lpstr>Basic numbers of the project</vt:lpstr>
      <vt:lpstr>Marketing information: </vt:lpstr>
      <vt:lpstr>Презентация PowerPoint</vt:lpstr>
      <vt:lpstr>Directions of development</vt:lpstr>
      <vt:lpstr>Презентация PowerPoint</vt:lpstr>
    </vt:vector>
  </TitlesOfParts>
  <Company>MoBIL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Aslamova</dc:creator>
  <cp:lastModifiedBy>Пользователь Microsoft Office</cp:lastModifiedBy>
  <cp:revision>84</cp:revision>
  <dcterms:created xsi:type="dcterms:W3CDTF">2011-09-12T15:47:30Z</dcterms:created>
  <dcterms:modified xsi:type="dcterms:W3CDTF">2017-05-18T04:30:31Z</dcterms:modified>
</cp:coreProperties>
</file>